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25"/>
  </p:notesMasterIdLst>
  <p:handoutMasterIdLst>
    <p:handoutMasterId r:id="rId26"/>
  </p:handoutMasterIdLst>
  <p:sldIdLst>
    <p:sldId id="278" r:id="rId3"/>
    <p:sldId id="259" r:id="rId4"/>
    <p:sldId id="279" r:id="rId5"/>
    <p:sldId id="260" r:id="rId6"/>
    <p:sldId id="261" r:id="rId7"/>
    <p:sldId id="280" r:id="rId8"/>
    <p:sldId id="281" r:id="rId9"/>
    <p:sldId id="282" r:id="rId10"/>
    <p:sldId id="262" r:id="rId11"/>
    <p:sldId id="270" r:id="rId12"/>
    <p:sldId id="257" r:id="rId13"/>
    <p:sldId id="267" r:id="rId14"/>
    <p:sldId id="268" r:id="rId15"/>
    <p:sldId id="284" r:id="rId16"/>
    <p:sldId id="285" r:id="rId17"/>
    <p:sldId id="286" r:id="rId18"/>
    <p:sldId id="287" r:id="rId19"/>
    <p:sldId id="283" r:id="rId20"/>
    <p:sldId id="275" r:id="rId21"/>
    <p:sldId id="276" r:id="rId22"/>
    <p:sldId id="289" r:id="rId23"/>
    <p:sldId id="277"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AEFF"/>
    <a:srgbClr val="5B9BD5"/>
    <a:srgbClr val="70AD47"/>
    <a:srgbClr val="C9C9C9"/>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660"/>
  </p:normalViewPr>
  <p:slideViewPr>
    <p:cSldViewPr>
      <p:cViewPr varScale="1">
        <p:scale>
          <a:sx n="85" d="100"/>
          <a:sy n="85" d="100"/>
        </p:scale>
        <p:origin x="1158" y="84"/>
      </p:cViewPr>
      <p:guideLst>
        <p:guide orient="horz" pos="2160"/>
        <p:guide pos="2880"/>
      </p:guideLst>
    </p:cSldViewPr>
  </p:slideViewPr>
  <p:notesTextViewPr>
    <p:cViewPr>
      <p:scale>
        <a:sx n="100" d="100"/>
        <a:sy n="100" d="100"/>
      </p:scale>
      <p:origin x="0" y="0"/>
    </p:cViewPr>
  </p:notesTextViewPr>
  <p:notesViewPr>
    <p:cSldViewPr>
      <p:cViewPr varScale="1">
        <p:scale>
          <a:sx n="87" d="100"/>
          <a:sy n="87" d="100"/>
        </p:scale>
        <p:origin x="376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F4D232-06D2-436A-9C0F-33A519AE81A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CA"/>
        </a:p>
      </dgm:t>
    </dgm:pt>
    <dgm:pt modelId="{C5E0329F-9247-4CCA-9C7C-38D58E2318EA}">
      <dgm:prSet/>
      <dgm:spPr>
        <a:solidFill>
          <a:schemeClr val="bg1">
            <a:alpha val="90000"/>
          </a:schemeClr>
        </a:solidFill>
        <a:ln>
          <a:solidFill>
            <a:srgbClr val="C9C9C9"/>
          </a:solidFill>
        </a:ln>
      </dgm:spPr>
      <dgm:t>
        <a:bodyPr/>
        <a:lstStyle/>
        <a:p>
          <a:r>
            <a:rPr lang="en-CA" dirty="0"/>
            <a:t>The Business</a:t>
          </a:r>
        </a:p>
      </dgm:t>
    </dgm:pt>
    <dgm:pt modelId="{9E0E4B5F-9B42-47AC-AB99-93208E549DFC}" type="parTrans" cxnId="{31748C81-A6FA-4C68-AA35-8A795D23FE7C}">
      <dgm:prSet/>
      <dgm:spPr/>
      <dgm:t>
        <a:bodyPr/>
        <a:lstStyle/>
        <a:p>
          <a:endParaRPr lang="en-CA"/>
        </a:p>
      </dgm:t>
    </dgm:pt>
    <dgm:pt modelId="{4A7A716A-3AEE-4BA2-88FE-266D5E7B0ED1}" type="sibTrans" cxnId="{31748C81-A6FA-4C68-AA35-8A795D23FE7C}">
      <dgm:prSet/>
      <dgm:spPr/>
      <dgm:t>
        <a:bodyPr/>
        <a:lstStyle/>
        <a:p>
          <a:endParaRPr lang="en-CA"/>
        </a:p>
      </dgm:t>
    </dgm:pt>
    <dgm:pt modelId="{89C648AF-58A0-4486-9E7D-FB6A4C287965}">
      <dgm:prSet phldrT="[Text]"/>
      <dgm:spPr>
        <a:ln>
          <a:solidFill>
            <a:srgbClr val="5B9BD5"/>
          </a:solidFill>
        </a:ln>
      </dgm:spPr>
      <dgm:t>
        <a:bodyPr/>
        <a:lstStyle/>
        <a:p>
          <a:r>
            <a:rPr lang="en-CA" dirty="0"/>
            <a:t>Operations Team</a:t>
          </a:r>
        </a:p>
      </dgm:t>
    </dgm:pt>
    <dgm:pt modelId="{DCEECB74-92E8-46D5-ACB4-67F1DB81591D}" type="parTrans" cxnId="{43F7DC1B-D377-43A2-93AC-D3DE87CEEA98}">
      <dgm:prSet/>
      <dgm:spPr/>
      <dgm:t>
        <a:bodyPr/>
        <a:lstStyle/>
        <a:p>
          <a:endParaRPr lang="en-CA"/>
        </a:p>
      </dgm:t>
    </dgm:pt>
    <dgm:pt modelId="{77385206-67A4-477C-9DD6-FCC2A988D920}" type="sibTrans" cxnId="{43F7DC1B-D377-43A2-93AC-D3DE87CEEA98}">
      <dgm:prSet/>
      <dgm:spPr/>
      <dgm:t>
        <a:bodyPr/>
        <a:lstStyle/>
        <a:p>
          <a:endParaRPr lang="en-CA"/>
        </a:p>
      </dgm:t>
    </dgm:pt>
    <dgm:pt modelId="{D90E2E7E-3518-4C49-9E11-F8DA546D8AE4}">
      <dgm:prSet phldrT="[Text]"/>
      <dgm:spPr>
        <a:ln>
          <a:solidFill>
            <a:srgbClr val="5B9BD5"/>
          </a:solidFill>
        </a:ln>
      </dgm:spPr>
      <dgm:t>
        <a:bodyPr/>
        <a:lstStyle/>
        <a:p>
          <a:r>
            <a:rPr lang="en-CA"/>
            <a:t>Referral</a:t>
          </a:r>
        </a:p>
      </dgm:t>
    </dgm:pt>
    <dgm:pt modelId="{B3730907-746B-40C1-9FEE-BB6385BBFF91}" type="parTrans" cxnId="{A86B4DF4-C609-43F4-84FD-D51B2608C993}">
      <dgm:prSet/>
      <dgm:spPr/>
      <dgm:t>
        <a:bodyPr/>
        <a:lstStyle/>
        <a:p>
          <a:endParaRPr lang="en-CA"/>
        </a:p>
      </dgm:t>
    </dgm:pt>
    <dgm:pt modelId="{AC23CF97-169D-42EF-81DD-D03B83B02201}" type="sibTrans" cxnId="{A86B4DF4-C609-43F4-84FD-D51B2608C993}">
      <dgm:prSet/>
      <dgm:spPr/>
      <dgm:t>
        <a:bodyPr/>
        <a:lstStyle/>
        <a:p>
          <a:endParaRPr lang="en-CA"/>
        </a:p>
      </dgm:t>
    </dgm:pt>
    <dgm:pt modelId="{617314BC-C58F-47AC-A6D2-852D915EA36B}">
      <dgm:prSet/>
      <dgm:spPr/>
      <dgm:t>
        <a:bodyPr/>
        <a:lstStyle/>
        <a:p>
          <a:r>
            <a:rPr lang="en-CA"/>
            <a:t>Action Team</a:t>
          </a:r>
        </a:p>
      </dgm:t>
    </dgm:pt>
    <dgm:pt modelId="{F4FB4128-F73C-48CB-80D2-DDDEEC2570AC}" type="parTrans" cxnId="{D703773A-B62E-448B-AB6A-70B5E96A80C0}">
      <dgm:prSet/>
      <dgm:spPr/>
      <dgm:t>
        <a:bodyPr/>
        <a:lstStyle/>
        <a:p>
          <a:endParaRPr lang="en-CA"/>
        </a:p>
      </dgm:t>
    </dgm:pt>
    <dgm:pt modelId="{07FEE7CA-8C1A-4066-BCA6-C340B9168485}" type="sibTrans" cxnId="{D703773A-B62E-448B-AB6A-70B5E96A80C0}">
      <dgm:prSet/>
      <dgm:spPr/>
      <dgm:t>
        <a:bodyPr/>
        <a:lstStyle/>
        <a:p>
          <a:endParaRPr lang="en-CA"/>
        </a:p>
      </dgm:t>
    </dgm:pt>
    <dgm:pt modelId="{90B68F09-BE4B-4556-9C04-9B9D10E44CD8}">
      <dgm:prSet phldrT="[Text]"/>
      <dgm:spPr>
        <a:ln>
          <a:solidFill>
            <a:srgbClr val="5B9BD5"/>
          </a:solidFill>
        </a:ln>
      </dgm:spPr>
      <dgm:t>
        <a:bodyPr/>
        <a:lstStyle/>
        <a:p>
          <a:r>
            <a:rPr lang="en-CA" dirty="0"/>
            <a:t>Management Team</a:t>
          </a:r>
        </a:p>
      </dgm:t>
    </dgm:pt>
    <dgm:pt modelId="{745C12FF-07BF-465A-9BA8-0B5D8B7FF1FF}" type="parTrans" cxnId="{8C360540-3E08-4C3D-8266-15A9BD720D1F}">
      <dgm:prSet/>
      <dgm:spPr/>
      <dgm:t>
        <a:bodyPr/>
        <a:lstStyle/>
        <a:p>
          <a:endParaRPr lang="en-CA"/>
        </a:p>
      </dgm:t>
    </dgm:pt>
    <dgm:pt modelId="{C9A5CC3D-6820-4D20-BAAB-761F74CE8366}" type="sibTrans" cxnId="{8C360540-3E08-4C3D-8266-15A9BD720D1F}">
      <dgm:prSet/>
      <dgm:spPr/>
      <dgm:t>
        <a:bodyPr/>
        <a:lstStyle/>
        <a:p>
          <a:endParaRPr lang="en-CA"/>
        </a:p>
      </dgm:t>
    </dgm:pt>
    <dgm:pt modelId="{7A7826E7-6F1A-4661-9DF9-68723B2E8567}">
      <dgm:prSet>
        <dgm:style>
          <a:lnRef idx="2">
            <a:schemeClr val="accent2"/>
          </a:lnRef>
          <a:fillRef idx="1">
            <a:schemeClr val="lt1"/>
          </a:fillRef>
          <a:effectRef idx="0">
            <a:schemeClr val="accent2"/>
          </a:effectRef>
          <a:fontRef idx="minor">
            <a:schemeClr val="dk1"/>
          </a:fontRef>
        </dgm:style>
      </dgm:prSet>
      <dgm:spPr>
        <a:solidFill>
          <a:schemeClr val="lt1">
            <a:alpha val="90000"/>
          </a:schemeClr>
        </a:solidFill>
        <a:ln>
          <a:solidFill>
            <a:srgbClr val="C9C9C9"/>
          </a:solidFill>
        </a:ln>
      </dgm:spPr>
      <dgm:t>
        <a:bodyPr/>
        <a:lstStyle/>
        <a:p>
          <a:r>
            <a:rPr lang="en-CA"/>
            <a:t>Stakeholder</a:t>
          </a:r>
        </a:p>
      </dgm:t>
    </dgm:pt>
    <dgm:pt modelId="{3480C44F-6614-4B37-B1C8-C967BF279042}" type="parTrans" cxnId="{EBDCE22D-F9DE-423E-B0A7-4E157E03FFB1}">
      <dgm:prSet/>
      <dgm:spPr/>
      <dgm:t>
        <a:bodyPr/>
        <a:lstStyle/>
        <a:p>
          <a:endParaRPr lang="en-CA"/>
        </a:p>
      </dgm:t>
    </dgm:pt>
    <dgm:pt modelId="{C965A84E-1B84-4065-B0AE-AC12DFB80168}" type="sibTrans" cxnId="{EBDCE22D-F9DE-423E-B0A7-4E157E03FFB1}">
      <dgm:prSet/>
      <dgm:spPr/>
      <dgm:t>
        <a:bodyPr/>
        <a:lstStyle/>
        <a:p>
          <a:endParaRPr lang="en-CA"/>
        </a:p>
      </dgm:t>
    </dgm:pt>
    <dgm:pt modelId="{9121BBAA-6064-49C2-878B-3EB1B5C4E21B}">
      <dgm:prSet/>
      <dgm:spPr>
        <a:ln>
          <a:solidFill>
            <a:srgbClr val="5B9BD5"/>
          </a:solidFill>
        </a:ln>
      </dgm:spPr>
      <dgm:t>
        <a:bodyPr/>
        <a:lstStyle/>
        <a:p>
          <a:r>
            <a:rPr lang="en-CA"/>
            <a:t>Media &amp; Data Staff / Support</a:t>
          </a:r>
        </a:p>
      </dgm:t>
    </dgm:pt>
    <dgm:pt modelId="{F0BEB655-6BBE-4093-A805-0863D0A3C82B}" type="parTrans" cxnId="{905773A1-2108-450F-A856-18AC05C702A1}">
      <dgm:prSet/>
      <dgm:spPr/>
      <dgm:t>
        <a:bodyPr/>
        <a:lstStyle/>
        <a:p>
          <a:endParaRPr lang="en-CA"/>
        </a:p>
      </dgm:t>
    </dgm:pt>
    <dgm:pt modelId="{517DD7FF-058F-4A97-8C55-49FF8998F5C0}" type="sibTrans" cxnId="{905773A1-2108-450F-A856-18AC05C702A1}">
      <dgm:prSet/>
      <dgm:spPr/>
      <dgm:t>
        <a:bodyPr/>
        <a:lstStyle/>
        <a:p>
          <a:endParaRPr lang="en-CA"/>
        </a:p>
      </dgm:t>
    </dgm:pt>
    <dgm:pt modelId="{5254607F-24C9-415F-A7C2-66F04F758DBC}">
      <dgm:prSet>
        <dgm:style>
          <a:lnRef idx="2">
            <a:schemeClr val="accent6"/>
          </a:lnRef>
          <a:fillRef idx="1">
            <a:schemeClr val="lt1"/>
          </a:fillRef>
          <a:effectRef idx="0">
            <a:schemeClr val="accent6"/>
          </a:effectRef>
          <a:fontRef idx="minor">
            <a:schemeClr val="dk1"/>
          </a:fontRef>
        </dgm:style>
      </dgm:prSet>
      <dgm:spPr>
        <a:solidFill>
          <a:schemeClr val="lt1">
            <a:alpha val="90000"/>
          </a:schemeClr>
        </a:solidFill>
        <a:ln>
          <a:solidFill>
            <a:srgbClr val="70AD47"/>
          </a:solidFill>
        </a:ln>
      </dgm:spPr>
      <dgm:t>
        <a:bodyPr/>
        <a:lstStyle/>
        <a:p>
          <a:r>
            <a:rPr lang="en-CA"/>
            <a:t>Action Team</a:t>
          </a:r>
        </a:p>
      </dgm:t>
    </dgm:pt>
    <dgm:pt modelId="{132A731F-4DEA-4E17-8B35-35AA984DEDD8}" type="parTrans" cxnId="{A73F0C3D-9A5D-4A75-955D-D0383A5C2CF4}">
      <dgm:prSet/>
      <dgm:spPr/>
      <dgm:t>
        <a:bodyPr/>
        <a:lstStyle/>
        <a:p>
          <a:endParaRPr lang="en-CA"/>
        </a:p>
      </dgm:t>
    </dgm:pt>
    <dgm:pt modelId="{ABA42378-AAC2-45BC-B7D8-ADBDBAC743E6}" type="sibTrans" cxnId="{A73F0C3D-9A5D-4A75-955D-D0383A5C2CF4}">
      <dgm:prSet/>
      <dgm:spPr/>
      <dgm:t>
        <a:bodyPr/>
        <a:lstStyle/>
        <a:p>
          <a:endParaRPr lang="en-CA"/>
        </a:p>
      </dgm:t>
    </dgm:pt>
    <dgm:pt modelId="{6A13C5BF-35CD-48B8-93F3-D3B28BE5D09F}">
      <dgm:prSet/>
      <dgm:spPr/>
      <dgm:t>
        <a:bodyPr/>
        <a:lstStyle/>
        <a:p>
          <a:r>
            <a:rPr lang="en-CA"/>
            <a:t>Response Team</a:t>
          </a:r>
        </a:p>
      </dgm:t>
    </dgm:pt>
    <dgm:pt modelId="{A708C3EC-C398-4CD4-8FF3-7B2912D6D043}" type="parTrans" cxnId="{83612386-43B3-4136-B921-5F375D669FCE}">
      <dgm:prSet/>
      <dgm:spPr/>
      <dgm:t>
        <a:bodyPr/>
        <a:lstStyle/>
        <a:p>
          <a:endParaRPr lang="en-CA"/>
        </a:p>
      </dgm:t>
    </dgm:pt>
    <dgm:pt modelId="{9C939004-6532-4734-B90C-1180547D86CB}" type="sibTrans" cxnId="{83612386-43B3-4136-B921-5F375D669FCE}">
      <dgm:prSet/>
      <dgm:spPr/>
      <dgm:t>
        <a:bodyPr/>
        <a:lstStyle/>
        <a:p>
          <a:endParaRPr lang="en-CA"/>
        </a:p>
      </dgm:t>
    </dgm:pt>
    <dgm:pt modelId="{4ED1398A-AA16-40EC-9E6A-E907CB8807AD}">
      <dgm:prSet/>
      <dgm:spPr/>
      <dgm:t>
        <a:bodyPr/>
        <a:lstStyle/>
        <a:p>
          <a:r>
            <a:rPr lang="en-CA"/>
            <a:t>Red-Flag</a:t>
          </a:r>
        </a:p>
      </dgm:t>
    </dgm:pt>
    <dgm:pt modelId="{64D73446-28AD-438F-B678-44588886CDAA}" type="parTrans" cxnId="{E8FF66BA-8B13-4C0A-97F0-6370DF0E22A7}">
      <dgm:prSet/>
      <dgm:spPr/>
      <dgm:t>
        <a:bodyPr/>
        <a:lstStyle/>
        <a:p>
          <a:endParaRPr lang="en-CA"/>
        </a:p>
      </dgm:t>
    </dgm:pt>
    <dgm:pt modelId="{DBF9533D-2667-4447-BA3D-7E8F062B8488}" type="sibTrans" cxnId="{E8FF66BA-8B13-4C0A-97F0-6370DF0E22A7}">
      <dgm:prSet/>
      <dgm:spPr/>
      <dgm:t>
        <a:bodyPr/>
        <a:lstStyle/>
        <a:p>
          <a:endParaRPr lang="en-CA"/>
        </a:p>
      </dgm:t>
    </dgm:pt>
    <dgm:pt modelId="{B682FAB7-6019-4EF3-92AA-87A7F1D4BC6D}">
      <dgm:prSet>
        <dgm:style>
          <a:lnRef idx="2">
            <a:schemeClr val="accent6"/>
          </a:lnRef>
          <a:fillRef idx="1">
            <a:schemeClr val="lt1"/>
          </a:fillRef>
          <a:effectRef idx="0">
            <a:schemeClr val="accent6"/>
          </a:effectRef>
          <a:fontRef idx="minor">
            <a:schemeClr val="dk1"/>
          </a:fontRef>
        </dgm:style>
      </dgm:prSet>
      <dgm:spPr>
        <a:solidFill>
          <a:schemeClr val="lt1">
            <a:alpha val="90000"/>
          </a:schemeClr>
        </a:solidFill>
        <a:ln>
          <a:solidFill>
            <a:srgbClr val="70AD47"/>
          </a:solidFill>
        </a:ln>
      </dgm:spPr>
      <dgm:t>
        <a:bodyPr/>
        <a:lstStyle/>
        <a:p>
          <a:r>
            <a:rPr lang="en-CA" dirty="0"/>
            <a:t>Response Team</a:t>
          </a:r>
        </a:p>
      </dgm:t>
    </dgm:pt>
    <dgm:pt modelId="{8A3CCA19-7695-4875-A590-B05BA8FABE8C}" type="parTrans" cxnId="{845F88BD-1E4E-4466-AB0E-F14F56DAABD6}">
      <dgm:prSet/>
      <dgm:spPr/>
      <dgm:t>
        <a:bodyPr/>
        <a:lstStyle/>
        <a:p>
          <a:endParaRPr lang="en-CA"/>
        </a:p>
      </dgm:t>
    </dgm:pt>
    <dgm:pt modelId="{574C7A0E-AD8A-4CFD-A479-F93118EDE29A}" type="sibTrans" cxnId="{845F88BD-1E4E-4466-AB0E-F14F56DAABD6}">
      <dgm:prSet/>
      <dgm:spPr/>
      <dgm:t>
        <a:bodyPr/>
        <a:lstStyle/>
        <a:p>
          <a:endParaRPr lang="en-CA"/>
        </a:p>
      </dgm:t>
    </dgm:pt>
    <dgm:pt modelId="{C2ED4FA8-59E3-4161-AA55-13D7DC1F98D5}" type="pres">
      <dgm:prSet presAssocID="{07F4D232-06D2-436A-9C0F-33A519AE81A1}" presName="hierChild1" presStyleCnt="0">
        <dgm:presLayoutVars>
          <dgm:chPref val="1"/>
          <dgm:dir/>
          <dgm:animOne val="branch"/>
          <dgm:animLvl val="lvl"/>
          <dgm:resizeHandles/>
        </dgm:presLayoutVars>
      </dgm:prSet>
      <dgm:spPr/>
      <dgm:t>
        <a:bodyPr/>
        <a:lstStyle/>
        <a:p>
          <a:endParaRPr lang="en-CA"/>
        </a:p>
      </dgm:t>
    </dgm:pt>
    <dgm:pt modelId="{CA5825F6-CC22-4493-9C9B-95BB29835543}" type="pres">
      <dgm:prSet presAssocID="{C5E0329F-9247-4CCA-9C7C-38D58E2318EA}" presName="hierRoot1" presStyleCnt="0"/>
      <dgm:spPr/>
    </dgm:pt>
    <dgm:pt modelId="{92B500CD-3215-4123-BA4C-F2B58DAF7F9D}" type="pres">
      <dgm:prSet presAssocID="{C5E0329F-9247-4CCA-9C7C-38D58E2318EA}" presName="composite" presStyleCnt="0"/>
      <dgm:spPr/>
    </dgm:pt>
    <dgm:pt modelId="{620A2554-04E9-4FC1-AC43-F2C76FA974C3}" type="pres">
      <dgm:prSet presAssocID="{C5E0329F-9247-4CCA-9C7C-38D58E2318EA}" presName="background" presStyleLbl="node0" presStyleIdx="0" presStyleCnt="1"/>
      <dgm:spPr>
        <a:solidFill>
          <a:srgbClr val="C9C9C9"/>
        </a:solidFill>
        <a:ln>
          <a:solidFill>
            <a:srgbClr val="C9C9C9"/>
          </a:solidFill>
        </a:ln>
      </dgm:spPr>
      <dgm:t>
        <a:bodyPr/>
        <a:lstStyle/>
        <a:p>
          <a:endParaRPr lang="en-CA"/>
        </a:p>
      </dgm:t>
    </dgm:pt>
    <dgm:pt modelId="{D3F971CD-2872-4130-A7ED-C09A49EAF031}" type="pres">
      <dgm:prSet presAssocID="{C5E0329F-9247-4CCA-9C7C-38D58E2318EA}" presName="text" presStyleLbl="fgAcc0" presStyleIdx="0" presStyleCnt="1" custLinFactNeighborX="2337" custLinFactNeighborY="-80043">
        <dgm:presLayoutVars>
          <dgm:chPref val="3"/>
        </dgm:presLayoutVars>
      </dgm:prSet>
      <dgm:spPr/>
      <dgm:t>
        <a:bodyPr/>
        <a:lstStyle/>
        <a:p>
          <a:endParaRPr lang="en-CA"/>
        </a:p>
      </dgm:t>
    </dgm:pt>
    <dgm:pt modelId="{AA113FE9-E8C0-4BF4-A5D6-BE66818CEFAC}" type="pres">
      <dgm:prSet presAssocID="{C5E0329F-9247-4CCA-9C7C-38D58E2318EA}" presName="hierChild2" presStyleCnt="0"/>
      <dgm:spPr/>
    </dgm:pt>
    <dgm:pt modelId="{88380D3D-3B9D-43C2-8E5F-BD78C73DBD22}" type="pres">
      <dgm:prSet presAssocID="{DCEECB74-92E8-46D5-ACB4-67F1DB81591D}" presName="Name10" presStyleLbl="parChTrans1D2" presStyleIdx="0" presStyleCnt="1"/>
      <dgm:spPr/>
      <dgm:t>
        <a:bodyPr/>
        <a:lstStyle/>
        <a:p>
          <a:endParaRPr lang="en-CA"/>
        </a:p>
      </dgm:t>
    </dgm:pt>
    <dgm:pt modelId="{F0C77812-86A6-44F3-BA7C-FF92BB1EF09C}" type="pres">
      <dgm:prSet presAssocID="{89C648AF-58A0-4486-9E7D-FB6A4C287965}" presName="hierRoot2" presStyleCnt="0"/>
      <dgm:spPr/>
    </dgm:pt>
    <dgm:pt modelId="{3CE85423-BA54-46CA-8DF5-17B52E4385CB}" type="pres">
      <dgm:prSet presAssocID="{89C648AF-58A0-4486-9E7D-FB6A4C287965}" presName="composite2" presStyleCnt="0"/>
      <dgm:spPr/>
    </dgm:pt>
    <dgm:pt modelId="{8BC6F27B-95F8-4667-B32A-927BDAA56451}" type="pres">
      <dgm:prSet presAssocID="{89C648AF-58A0-4486-9E7D-FB6A4C287965}" presName="background2" presStyleLbl="node2" presStyleIdx="0" presStyleCnt="1"/>
      <dgm:spPr>
        <a:solidFill>
          <a:srgbClr val="5B9BD5"/>
        </a:solidFill>
      </dgm:spPr>
      <dgm:t>
        <a:bodyPr/>
        <a:lstStyle/>
        <a:p>
          <a:endParaRPr lang="en-US"/>
        </a:p>
      </dgm:t>
    </dgm:pt>
    <dgm:pt modelId="{87A32526-6903-4E73-B34E-1EED774EBBAF}" type="pres">
      <dgm:prSet presAssocID="{89C648AF-58A0-4486-9E7D-FB6A4C287965}" presName="text2" presStyleLbl="fgAcc2" presStyleIdx="0" presStyleCnt="1" custLinFactNeighborX="2337" custLinFactNeighborY="-95847">
        <dgm:presLayoutVars>
          <dgm:chPref val="3"/>
        </dgm:presLayoutVars>
      </dgm:prSet>
      <dgm:spPr/>
      <dgm:t>
        <a:bodyPr/>
        <a:lstStyle/>
        <a:p>
          <a:endParaRPr lang="en-CA"/>
        </a:p>
      </dgm:t>
    </dgm:pt>
    <dgm:pt modelId="{E01FEB94-DDB1-4757-B472-D9ABE17A1FF5}" type="pres">
      <dgm:prSet presAssocID="{89C648AF-58A0-4486-9E7D-FB6A4C287965}" presName="hierChild3" presStyleCnt="0"/>
      <dgm:spPr/>
    </dgm:pt>
    <dgm:pt modelId="{F3AAB3C5-DE59-4187-939A-E1BA5C0AAB21}" type="pres">
      <dgm:prSet presAssocID="{B3730907-746B-40C1-9FEE-BB6385BBFF91}" presName="Name17" presStyleLbl="parChTrans1D3" presStyleIdx="0" presStyleCnt="3"/>
      <dgm:spPr/>
      <dgm:t>
        <a:bodyPr/>
        <a:lstStyle/>
        <a:p>
          <a:endParaRPr lang="en-CA"/>
        </a:p>
      </dgm:t>
    </dgm:pt>
    <dgm:pt modelId="{0E8409C3-3572-45CB-8574-94158F692272}" type="pres">
      <dgm:prSet presAssocID="{D90E2E7E-3518-4C49-9E11-F8DA546D8AE4}" presName="hierRoot3" presStyleCnt="0"/>
      <dgm:spPr/>
    </dgm:pt>
    <dgm:pt modelId="{1AE73FAC-7C3B-489D-9010-F81DCA91A844}" type="pres">
      <dgm:prSet presAssocID="{D90E2E7E-3518-4C49-9E11-F8DA546D8AE4}" presName="composite3" presStyleCnt="0"/>
      <dgm:spPr/>
    </dgm:pt>
    <dgm:pt modelId="{9157B419-6E75-480F-B21C-F254C7007743}" type="pres">
      <dgm:prSet presAssocID="{D90E2E7E-3518-4C49-9E11-F8DA546D8AE4}" presName="background3" presStyleLbl="node3" presStyleIdx="0" presStyleCnt="3"/>
      <dgm:spPr>
        <a:solidFill>
          <a:srgbClr val="5B9BD5"/>
        </a:solidFill>
      </dgm:spPr>
      <dgm:t>
        <a:bodyPr/>
        <a:lstStyle/>
        <a:p>
          <a:endParaRPr lang="en-US"/>
        </a:p>
      </dgm:t>
    </dgm:pt>
    <dgm:pt modelId="{A57A034B-086D-48FF-9C6B-7E00A1866EC5}" type="pres">
      <dgm:prSet presAssocID="{D90E2E7E-3518-4C49-9E11-F8DA546D8AE4}" presName="text3" presStyleLbl="fgAcc3" presStyleIdx="0" presStyleCnt="3" custScaleY="41767" custLinFactX="68034" custLinFactY="-20617" custLinFactNeighborX="100000" custLinFactNeighborY="-100000">
        <dgm:presLayoutVars>
          <dgm:chPref val="3"/>
        </dgm:presLayoutVars>
      </dgm:prSet>
      <dgm:spPr/>
      <dgm:t>
        <a:bodyPr/>
        <a:lstStyle/>
        <a:p>
          <a:endParaRPr lang="en-CA"/>
        </a:p>
      </dgm:t>
    </dgm:pt>
    <dgm:pt modelId="{CD8FC8EE-CD10-45D3-986A-13CF97380579}" type="pres">
      <dgm:prSet presAssocID="{D90E2E7E-3518-4C49-9E11-F8DA546D8AE4}" presName="hierChild4" presStyleCnt="0"/>
      <dgm:spPr/>
    </dgm:pt>
    <dgm:pt modelId="{871741BA-C158-47BF-B6DC-601F2CF2E580}" type="pres">
      <dgm:prSet presAssocID="{F4FB4128-F73C-48CB-80D2-DDDEEC2570AC}" presName="Name23" presStyleLbl="parChTrans1D4" presStyleIdx="0" presStyleCnt="6"/>
      <dgm:spPr/>
      <dgm:t>
        <a:bodyPr/>
        <a:lstStyle/>
        <a:p>
          <a:endParaRPr lang="en-CA"/>
        </a:p>
      </dgm:t>
    </dgm:pt>
    <dgm:pt modelId="{7E594993-6E32-4BB8-B898-C4A1069377B6}" type="pres">
      <dgm:prSet presAssocID="{617314BC-C58F-47AC-A6D2-852D915EA36B}" presName="hierRoot4" presStyleCnt="0"/>
      <dgm:spPr/>
    </dgm:pt>
    <dgm:pt modelId="{FCCEF348-DA46-42D0-A4E1-2548541DF3E8}" type="pres">
      <dgm:prSet presAssocID="{617314BC-C58F-47AC-A6D2-852D915EA36B}" presName="composite4" presStyleCnt="0"/>
      <dgm:spPr/>
    </dgm:pt>
    <dgm:pt modelId="{52B3DAE8-971C-4BE8-8F77-4CBCD5F7634F}" type="pres">
      <dgm:prSet presAssocID="{617314BC-C58F-47AC-A6D2-852D915EA36B}" presName="background4" presStyleLbl="node4" presStyleIdx="0" presStyleCnt="6"/>
      <dgm:spPr/>
    </dgm:pt>
    <dgm:pt modelId="{BAD2C5AA-CEA1-4157-B96D-760EFC5146BA}" type="pres">
      <dgm:prSet presAssocID="{617314BC-C58F-47AC-A6D2-852D915EA36B}" presName="text4" presStyleLbl="fgAcc4" presStyleIdx="0" presStyleCnt="6" custLinFactX="67946" custLinFactY="-32915" custLinFactNeighborX="100000" custLinFactNeighborY="-100000">
        <dgm:presLayoutVars>
          <dgm:chPref val="3"/>
        </dgm:presLayoutVars>
      </dgm:prSet>
      <dgm:spPr/>
      <dgm:t>
        <a:bodyPr/>
        <a:lstStyle/>
        <a:p>
          <a:endParaRPr lang="en-CA"/>
        </a:p>
      </dgm:t>
    </dgm:pt>
    <dgm:pt modelId="{D21D229E-DD3F-4B29-B8BB-E5ACCEA02599}" type="pres">
      <dgm:prSet presAssocID="{617314BC-C58F-47AC-A6D2-852D915EA36B}" presName="hierChild5" presStyleCnt="0"/>
      <dgm:spPr/>
    </dgm:pt>
    <dgm:pt modelId="{30BC32D8-0D65-4543-B9FF-28C989E6414F}" type="pres">
      <dgm:prSet presAssocID="{745C12FF-07BF-465A-9BA8-0B5D8B7FF1FF}" presName="Name17" presStyleLbl="parChTrans1D3" presStyleIdx="1" presStyleCnt="3"/>
      <dgm:spPr/>
      <dgm:t>
        <a:bodyPr/>
        <a:lstStyle/>
        <a:p>
          <a:endParaRPr lang="en-CA"/>
        </a:p>
      </dgm:t>
    </dgm:pt>
    <dgm:pt modelId="{FCEC3D44-46A5-4943-B643-ACCBA3F55245}" type="pres">
      <dgm:prSet presAssocID="{90B68F09-BE4B-4556-9C04-9B9D10E44CD8}" presName="hierRoot3" presStyleCnt="0"/>
      <dgm:spPr/>
    </dgm:pt>
    <dgm:pt modelId="{8C0359FF-F137-4C93-B0F1-E3B713C609C0}" type="pres">
      <dgm:prSet presAssocID="{90B68F09-BE4B-4556-9C04-9B9D10E44CD8}" presName="composite3" presStyleCnt="0"/>
      <dgm:spPr/>
    </dgm:pt>
    <dgm:pt modelId="{6620B64C-FEBE-4470-9C61-34EE06E48478}" type="pres">
      <dgm:prSet presAssocID="{90B68F09-BE4B-4556-9C04-9B9D10E44CD8}" presName="background3" presStyleLbl="node3" presStyleIdx="1" presStyleCnt="3"/>
      <dgm:spPr>
        <a:solidFill>
          <a:srgbClr val="5B9BD5"/>
        </a:solidFill>
      </dgm:spPr>
      <dgm:t>
        <a:bodyPr/>
        <a:lstStyle/>
        <a:p>
          <a:endParaRPr lang="en-US"/>
        </a:p>
      </dgm:t>
    </dgm:pt>
    <dgm:pt modelId="{0AC681FE-F4C2-479D-BF59-01C02D9EB7E8}" type="pres">
      <dgm:prSet presAssocID="{90B68F09-BE4B-4556-9C04-9B9D10E44CD8}" presName="text3" presStyleLbl="fgAcc3" presStyleIdx="1" presStyleCnt="3" custScaleX="121000" custScaleY="121000" custLinFactNeighborX="2337" custLinFactNeighborY="-15194">
        <dgm:presLayoutVars>
          <dgm:chPref val="3"/>
        </dgm:presLayoutVars>
      </dgm:prSet>
      <dgm:spPr/>
      <dgm:t>
        <a:bodyPr/>
        <a:lstStyle/>
        <a:p>
          <a:endParaRPr lang="en-CA"/>
        </a:p>
      </dgm:t>
    </dgm:pt>
    <dgm:pt modelId="{69953882-C3A3-4F44-BB07-A42C5A6816A2}" type="pres">
      <dgm:prSet presAssocID="{90B68F09-BE4B-4556-9C04-9B9D10E44CD8}" presName="hierChild4" presStyleCnt="0"/>
      <dgm:spPr/>
    </dgm:pt>
    <dgm:pt modelId="{E29C760E-D5D4-43AC-AA6D-67E6920BA5E0}" type="pres">
      <dgm:prSet presAssocID="{3480C44F-6614-4B37-B1C8-C967BF279042}" presName="Name23" presStyleLbl="parChTrans1D4" presStyleIdx="1" presStyleCnt="6"/>
      <dgm:spPr/>
      <dgm:t>
        <a:bodyPr/>
        <a:lstStyle/>
        <a:p>
          <a:endParaRPr lang="en-CA"/>
        </a:p>
      </dgm:t>
    </dgm:pt>
    <dgm:pt modelId="{554BE756-92BF-449E-BF3E-16D7B329A100}" type="pres">
      <dgm:prSet presAssocID="{7A7826E7-6F1A-4661-9DF9-68723B2E8567}" presName="hierRoot4" presStyleCnt="0"/>
      <dgm:spPr/>
    </dgm:pt>
    <dgm:pt modelId="{2A1A6AE3-293D-43C7-9B0C-A00E27242662}" type="pres">
      <dgm:prSet presAssocID="{7A7826E7-6F1A-4661-9DF9-68723B2E8567}" presName="composite4" presStyleCnt="0"/>
      <dgm:spPr/>
    </dgm:pt>
    <dgm:pt modelId="{6C4E1CB8-4EB7-4C07-A352-593CF888C6AD}" type="pres">
      <dgm:prSet presAssocID="{7A7826E7-6F1A-4661-9DF9-68723B2E8567}" presName="background4" presStyleLbl="node4" presStyleIdx="1" presStyleCnt="6">
        <dgm:style>
          <a:lnRef idx="3">
            <a:schemeClr val="lt1"/>
          </a:lnRef>
          <a:fillRef idx="1">
            <a:schemeClr val="accent2"/>
          </a:fillRef>
          <a:effectRef idx="1">
            <a:schemeClr val="accent2"/>
          </a:effectRef>
          <a:fontRef idx="minor">
            <a:schemeClr val="lt1"/>
          </a:fontRef>
        </dgm:style>
      </dgm:prSet>
      <dgm:spPr>
        <a:solidFill>
          <a:srgbClr val="C9C9C9"/>
        </a:solidFill>
        <a:ln>
          <a:solidFill>
            <a:srgbClr val="C9C9C9"/>
          </a:solidFill>
        </a:ln>
      </dgm:spPr>
      <dgm:t>
        <a:bodyPr/>
        <a:lstStyle/>
        <a:p>
          <a:endParaRPr lang="en-CA"/>
        </a:p>
      </dgm:t>
    </dgm:pt>
    <dgm:pt modelId="{CC1C5035-1A91-4946-AE40-CB07590A1AE8}" type="pres">
      <dgm:prSet presAssocID="{7A7826E7-6F1A-4661-9DF9-68723B2E8567}" presName="text4" presStyleLbl="fgAcc4" presStyleIdx="1" presStyleCnt="6" custLinFactX="85511" custLinFactNeighborX="100000" custLinFactNeighborY="52757">
        <dgm:presLayoutVars>
          <dgm:chPref val="3"/>
        </dgm:presLayoutVars>
      </dgm:prSet>
      <dgm:spPr/>
      <dgm:t>
        <a:bodyPr/>
        <a:lstStyle/>
        <a:p>
          <a:endParaRPr lang="en-CA"/>
        </a:p>
      </dgm:t>
    </dgm:pt>
    <dgm:pt modelId="{E2B5C355-F72D-47ED-AE98-973F26DDDD23}" type="pres">
      <dgm:prSet presAssocID="{7A7826E7-6F1A-4661-9DF9-68723B2E8567}" presName="hierChild5" presStyleCnt="0"/>
      <dgm:spPr/>
    </dgm:pt>
    <dgm:pt modelId="{B1EBBF7C-0805-4F63-8843-BDDD65A1A9C4}" type="pres">
      <dgm:prSet presAssocID="{F0BEB655-6BBE-4093-A805-0863D0A3C82B}" presName="Name23" presStyleLbl="parChTrans1D4" presStyleIdx="2" presStyleCnt="6"/>
      <dgm:spPr/>
      <dgm:t>
        <a:bodyPr/>
        <a:lstStyle/>
        <a:p>
          <a:endParaRPr lang="en-CA"/>
        </a:p>
      </dgm:t>
    </dgm:pt>
    <dgm:pt modelId="{D2FC6D7A-5D02-40B8-82E2-F4AD297D8AB9}" type="pres">
      <dgm:prSet presAssocID="{9121BBAA-6064-49C2-878B-3EB1B5C4E21B}" presName="hierRoot4" presStyleCnt="0"/>
      <dgm:spPr/>
    </dgm:pt>
    <dgm:pt modelId="{06EC63E3-48C4-404F-A69F-C48F1B5CCF20}" type="pres">
      <dgm:prSet presAssocID="{9121BBAA-6064-49C2-878B-3EB1B5C4E21B}" presName="composite4" presStyleCnt="0"/>
      <dgm:spPr/>
    </dgm:pt>
    <dgm:pt modelId="{6309E124-0420-4953-820C-7F353F917FE5}" type="pres">
      <dgm:prSet presAssocID="{9121BBAA-6064-49C2-878B-3EB1B5C4E21B}" presName="background4" presStyleLbl="node4" presStyleIdx="2" presStyleCnt="6"/>
      <dgm:spPr>
        <a:solidFill>
          <a:srgbClr val="5B9BD5"/>
        </a:solidFill>
      </dgm:spPr>
      <dgm:t>
        <a:bodyPr/>
        <a:lstStyle/>
        <a:p>
          <a:endParaRPr lang="en-US"/>
        </a:p>
      </dgm:t>
    </dgm:pt>
    <dgm:pt modelId="{8790366A-1EA3-4D11-B513-26E397365D9B}" type="pres">
      <dgm:prSet presAssocID="{9121BBAA-6064-49C2-878B-3EB1B5C4E21B}" presName="text4" presStyleLbl="fgAcc4" presStyleIdx="2" presStyleCnt="6" custLinFactX="84258" custLinFactNeighborX="100000" custLinFactNeighborY="-22504">
        <dgm:presLayoutVars>
          <dgm:chPref val="3"/>
        </dgm:presLayoutVars>
      </dgm:prSet>
      <dgm:spPr/>
      <dgm:t>
        <a:bodyPr/>
        <a:lstStyle/>
        <a:p>
          <a:endParaRPr lang="en-CA"/>
        </a:p>
      </dgm:t>
    </dgm:pt>
    <dgm:pt modelId="{44CB0C32-DEC0-4086-ACF0-1550A5962792}" type="pres">
      <dgm:prSet presAssocID="{9121BBAA-6064-49C2-878B-3EB1B5C4E21B}" presName="hierChild5" presStyleCnt="0"/>
      <dgm:spPr/>
    </dgm:pt>
    <dgm:pt modelId="{4D514327-0B0F-4FC3-8000-008287E76DF3}" type="pres">
      <dgm:prSet presAssocID="{132A731F-4DEA-4E17-8B35-35AA984DEDD8}" presName="Name23" presStyleLbl="parChTrans1D4" presStyleIdx="3" presStyleCnt="6"/>
      <dgm:spPr/>
      <dgm:t>
        <a:bodyPr/>
        <a:lstStyle/>
        <a:p>
          <a:endParaRPr lang="en-CA"/>
        </a:p>
      </dgm:t>
    </dgm:pt>
    <dgm:pt modelId="{AD5885AF-9870-4421-80B2-566F49DF975C}" type="pres">
      <dgm:prSet presAssocID="{5254607F-24C9-415F-A7C2-66F04F758DBC}" presName="hierRoot4" presStyleCnt="0"/>
      <dgm:spPr/>
    </dgm:pt>
    <dgm:pt modelId="{F357BB5A-1492-46EF-BDCF-0FE1204530B6}" type="pres">
      <dgm:prSet presAssocID="{5254607F-24C9-415F-A7C2-66F04F758DBC}" presName="composite4" presStyleCnt="0"/>
      <dgm:spPr/>
    </dgm:pt>
    <dgm:pt modelId="{7C094FD8-88E1-4160-94D2-08EA53D32251}" type="pres">
      <dgm:prSet presAssocID="{5254607F-24C9-415F-A7C2-66F04F758DBC}" presName="background4" presStyleLbl="node4" presStyleIdx="3" presStyleCnt="6">
        <dgm:style>
          <a:lnRef idx="3">
            <a:schemeClr val="lt1"/>
          </a:lnRef>
          <a:fillRef idx="1">
            <a:schemeClr val="accent6"/>
          </a:fillRef>
          <a:effectRef idx="1">
            <a:schemeClr val="accent6"/>
          </a:effectRef>
          <a:fontRef idx="minor">
            <a:schemeClr val="lt1"/>
          </a:fontRef>
        </dgm:style>
      </dgm:prSet>
      <dgm:spPr>
        <a:solidFill>
          <a:srgbClr val="70AD47"/>
        </a:solidFill>
      </dgm:spPr>
      <dgm:t>
        <a:bodyPr/>
        <a:lstStyle/>
        <a:p>
          <a:endParaRPr lang="en-CA"/>
        </a:p>
      </dgm:t>
    </dgm:pt>
    <dgm:pt modelId="{F1AC4F00-CC8A-4D8D-AC3F-545FC687FE20}" type="pres">
      <dgm:prSet presAssocID="{5254607F-24C9-415F-A7C2-66F04F758DBC}" presName="text4" presStyleLbl="fgAcc4" presStyleIdx="3" presStyleCnt="6" custLinFactX="-98071" custLinFactY="-100000" custLinFactNeighborX="-100000" custLinFactNeighborY="-111391">
        <dgm:presLayoutVars>
          <dgm:chPref val="3"/>
        </dgm:presLayoutVars>
      </dgm:prSet>
      <dgm:spPr/>
      <dgm:t>
        <a:bodyPr/>
        <a:lstStyle/>
        <a:p>
          <a:endParaRPr lang="en-CA"/>
        </a:p>
      </dgm:t>
    </dgm:pt>
    <dgm:pt modelId="{A681620D-7488-4999-9C18-EB72D364B3A5}" type="pres">
      <dgm:prSet presAssocID="{5254607F-24C9-415F-A7C2-66F04F758DBC}" presName="hierChild5" presStyleCnt="0"/>
      <dgm:spPr/>
    </dgm:pt>
    <dgm:pt modelId="{10A998FE-1729-4449-BB66-F3D03EDF690E}" type="pres">
      <dgm:prSet presAssocID="{A708C3EC-C398-4CD4-8FF3-7B2912D6D043}" presName="Name23" presStyleLbl="parChTrans1D4" presStyleIdx="4" presStyleCnt="6"/>
      <dgm:spPr/>
      <dgm:t>
        <a:bodyPr/>
        <a:lstStyle/>
        <a:p>
          <a:endParaRPr lang="en-CA"/>
        </a:p>
      </dgm:t>
    </dgm:pt>
    <dgm:pt modelId="{0BBC5F9A-7330-4C9B-8048-B458FE197A6B}" type="pres">
      <dgm:prSet presAssocID="{6A13C5BF-35CD-48B8-93F3-D3B28BE5D09F}" presName="hierRoot4" presStyleCnt="0"/>
      <dgm:spPr/>
    </dgm:pt>
    <dgm:pt modelId="{CE1E772F-6505-49B8-8A6B-9E02C2D11306}" type="pres">
      <dgm:prSet presAssocID="{6A13C5BF-35CD-48B8-93F3-D3B28BE5D09F}" presName="composite4" presStyleCnt="0"/>
      <dgm:spPr/>
    </dgm:pt>
    <dgm:pt modelId="{A57B45FB-07C5-43F7-8C77-A137876B843A}" type="pres">
      <dgm:prSet presAssocID="{6A13C5BF-35CD-48B8-93F3-D3B28BE5D09F}" presName="background4" presStyleLbl="node4" presStyleIdx="4" presStyleCnt="6"/>
      <dgm:spPr/>
    </dgm:pt>
    <dgm:pt modelId="{804F9B20-750E-48D5-8192-9D35EF31A932}" type="pres">
      <dgm:prSet presAssocID="{6A13C5BF-35CD-48B8-93F3-D3B28BE5D09F}" presName="text4" presStyleLbl="fgAcc4" presStyleIdx="4" presStyleCnt="6" custLinFactY="-100000" custLinFactNeighborX="-43076" custLinFactNeighborY="-113218">
        <dgm:presLayoutVars>
          <dgm:chPref val="3"/>
        </dgm:presLayoutVars>
      </dgm:prSet>
      <dgm:spPr/>
      <dgm:t>
        <a:bodyPr/>
        <a:lstStyle/>
        <a:p>
          <a:endParaRPr lang="en-CA"/>
        </a:p>
      </dgm:t>
    </dgm:pt>
    <dgm:pt modelId="{7EF8490C-2110-4D4E-A29F-758B46044701}" type="pres">
      <dgm:prSet presAssocID="{6A13C5BF-35CD-48B8-93F3-D3B28BE5D09F}" presName="hierChild5" presStyleCnt="0"/>
      <dgm:spPr/>
    </dgm:pt>
    <dgm:pt modelId="{7DC4CB87-9BFC-4BEE-A9EA-DEEFDF61CA86}" type="pres">
      <dgm:prSet presAssocID="{64D73446-28AD-438F-B678-44588886CDAA}" presName="Name17" presStyleLbl="parChTrans1D3" presStyleIdx="2" presStyleCnt="3"/>
      <dgm:spPr/>
      <dgm:t>
        <a:bodyPr/>
        <a:lstStyle/>
        <a:p>
          <a:endParaRPr lang="en-CA"/>
        </a:p>
      </dgm:t>
    </dgm:pt>
    <dgm:pt modelId="{B3AE7AAD-63C6-4999-9B34-84D1817A7F41}" type="pres">
      <dgm:prSet presAssocID="{4ED1398A-AA16-40EC-9E6A-E907CB8807AD}" presName="hierRoot3" presStyleCnt="0"/>
      <dgm:spPr/>
    </dgm:pt>
    <dgm:pt modelId="{F26F0920-AD0F-4A24-A8DE-F05D5B862407}" type="pres">
      <dgm:prSet presAssocID="{4ED1398A-AA16-40EC-9E6A-E907CB8807AD}" presName="composite3" presStyleCnt="0"/>
      <dgm:spPr/>
    </dgm:pt>
    <dgm:pt modelId="{D01950BB-FD90-41DF-848F-3DFDB6F39896}" type="pres">
      <dgm:prSet presAssocID="{4ED1398A-AA16-40EC-9E6A-E907CB8807AD}" presName="background3" presStyleLbl="node3" presStyleIdx="2" presStyleCnt="3"/>
      <dgm:spPr>
        <a:solidFill>
          <a:srgbClr val="5B9BD5"/>
        </a:solidFill>
      </dgm:spPr>
      <dgm:t>
        <a:bodyPr/>
        <a:lstStyle/>
        <a:p>
          <a:endParaRPr lang="en-US"/>
        </a:p>
      </dgm:t>
    </dgm:pt>
    <dgm:pt modelId="{99E7B7B1-B825-4EAB-A7F2-6543CD987C5A}" type="pres">
      <dgm:prSet presAssocID="{4ED1398A-AA16-40EC-9E6A-E907CB8807AD}" presName="text3" presStyleLbl="fgAcc3" presStyleIdx="2" presStyleCnt="3" custScaleY="41767" custLinFactX="-65694" custLinFactY="-21174" custLinFactNeighborX="-100000" custLinFactNeighborY="-100000">
        <dgm:presLayoutVars>
          <dgm:chPref val="3"/>
        </dgm:presLayoutVars>
      </dgm:prSet>
      <dgm:spPr/>
      <dgm:t>
        <a:bodyPr/>
        <a:lstStyle/>
        <a:p>
          <a:endParaRPr lang="en-CA"/>
        </a:p>
      </dgm:t>
    </dgm:pt>
    <dgm:pt modelId="{5022AD82-8C59-43D7-96B6-AD0B68B65CD0}" type="pres">
      <dgm:prSet presAssocID="{4ED1398A-AA16-40EC-9E6A-E907CB8807AD}" presName="hierChild4" presStyleCnt="0"/>
      <dgm:spPr/>
    </dgm:pt>
    <dgm:pt modelId="{88FA2120-7126-4FFA-982C-2FC88C269E6B}" type="pres">
      <dgm:prSet presAssocID="{8A3CCA19-7695-4875-A590-B05BA8FABE8C}" presName="Name23" presStyleLbl="parChTrans1D4" presStyleIdx="5" presStyleCnt="6"/>
      <dgm:spPr/>
      <dgm:t>
        <a:bodyPr/>
        <a:lstStyle/>
        <a:p>
          <a:endParaRPr lang="en-CA"/>
        </a:p>
      </dgm:t>
    </dgm:pt>
    <dgm:pt modelId="{95BB5B54-DD9F-4EF1-AC16-9A7F6BE401AC}" type="pres">
      <dgm:prSet presAssocID="{B682FAB7-6019-4EF3-92AA-87A7F1D4BC6D}" presName="hierRoot4" presStyleCnt="0"/>
      <dgm:spPr/>
    </dgm:pt>
    <dgm:pt modelId="{36C5BE69-268D-4A9F-B675-2B2DCC28C11E}" type="pres">
      <dgm:prSet presAssocID="{B682FAB7-6019-4EF3-92AA-87A7F1D4BC6D}" presName="composite4" presStyleCnt="0"/>
      <dgm:spPr/>
    </dgm:pt>
    <dgm:pt modelId="{8F70869B-5E8A-4414-91FB-427A97C98519}" type="pres">
      <dgm:prSet presAssocID="{B682FAB7-6019-4EF3-92AA-87A7F1D4BC6D}" presName="background4" presStyleLbl="node4" presStyleIdx="5" presStyleCnt="6">
        <dgm:style>
          <a:lnRef idx="3">
            <a:schemeClr val="lt1"/>
          </a:lnRef>
          <a:fillRef idx="1">
            <a:schemeClr val="accent6"/>
          </a:fillRef>
          <a:effectRef idx="1">
            <a:schemeClr val="accent6"/>
          </a:effectRef>
          <a:fontRef idx="minor">
            <a:schemeClr val="lt1"/>
          </a:fontRef>
        </dgm:style>
      </dgm:prSet>
      <dgm:spPr>
        <a:solidFill>
          <a:srgbClr val="70AD47"/>
        </a:solidFill>
      </dgm:spPr>
      <dgm:t>
        <a:bodyPr/>
        <a:lstStyle/>
        <a:p>
          <a:endParaRPr lang="en-CA"/>
        </a:p>
      </dgm:t>
    </dgm:pt>
    <dgm:pt modelId="{965E3CAA-334B-43C0-B999-25F4DB9B93D4}" type="pres">
      <dgm:prSet presAssocID="{B682FAB7-6019-4EF3-92AA-87A7F1D4BC6D}" presName="text4" presStyleLbl="fgAcc4" presStyleIdx="5" presStyleCnt="6" custLinFactX="-65779" custLinFactY="-34890" custLinFactNeighborX="-100000" custLinFactNeighborY="-100000">
        <dgm:presLayoutVars>
          <dgm:chPref val="3"/>
        </dgm:presLayoutVars>
      </dgm:prSet>
      <dgm:spPr/>
      <dgm:t>
        <a:bodyPr/>
        <a:lstStyle/>
        <a:p>
          <a:endParaRPr lang="en-CA"/>
        </a:p>
      </dgm:t>
    </dgm:pt>
    <dgm:pt modelId="{90CDC0BD-92CC-48D8-B01E-7D5EB61E1958}" type="pres">
      <dgm:prSet presAssocID="{B682FAB7-6019-4EF3-92AA-87A7F1D4BC6D}" presName="hierChild5" presStyleCnt="0"/>
      <dgm:spPr/>
    </dgm:pt>
  </dgm:ptLst>
  <dgm:cxnLst>
    <dgm:cxn modelId="{81810E1E-2E13-4617-AD13-6C5A49BCF525}" type="presOf" srcId="{07F4D232-06D2-436A-9C0F-33A519AE81A1}" destId="{C2ED4FA8-59E3-4161-AA55-13D7DC1F98D5}" srcOrd="0" destOrd="0" presId="urn:microsoft.com/office/officeart/2005/8/layout/hierarchy1"/>
    <dgm:cxn modelId="{657C8CF1-B661-4D38-A97F-B6DD5EEC1D15}" type="presOf" srcId="{C5E0329F-9247-4CCA-9C7C-38D58E2318EA}" destId="{D3F971CD-2872-4130-A7ED-C09A49EAF031}" srcOrd="0" destOrd="0" presId="urn:microsoft.com/office/officeart/2005/8/layout/hierarchy1"/>
    <dgm:cxn modelId="{A2F25091-4BC9-4095-9A05-82E884AF17DE}" type="presOf" srcId="{D90E2E7E-3518-4C49-9E11-F8DA546D8AE4}" destId="{A57A034B-086D-48FF-9C6B-7E00A1866EC5}" srcOrd="0" destOrd="0" presId="urn:microsoft.com/office/officeart/2005/8/layout/hierarchy1"/>
    <dgm:cxn modelId="{0270C74C-C8EB-497E-B349-4078CBE6D719}" type="presOf" srcId="{DCEECB74-92E8-46D5-ACB4-67F1DB81591D}" destId="{88380D3D-3B9D-43C2-8E5F-BD78C73DBD22}" srcOrd="0" destOrd="0" presId="urn:microsoft.com/office/officeart/2005/8/layout/hierarchy1"/>
    <dgm:cxn modelId="{D703773A-B62E-448B-AB6A-70B5E96A80C0}" srcId="{D90E2E7E-3518-4C49-9E11-F8DA546D8AE4}" destId="{617314BC-C58F-47AC-A6D2-852D915EA36B}" srcOrd="0" destOrd="0" parTransId="{F4FB4128-F73C-48CB-80D2-DDDEEC2570AC}" sibTransId="{07FEE7CA-8C1A-4066-BCA6-C340B9168485}"/>
    <dgm:cxn modelId="{E8FF66BA-8B13-4C0A-97F0-6370DF0E22A7}" srcId="{89C648AF-58A0-4486-9E7D-FB6A4C287965}" destId="{4ED1398A-AA16-40EC-9E6A-E907CB8807AD}" srcOrd="2" destOrd="0" parTransId="{64D73446-28AD-438F-B678-44588886CDAA}" sibTransId="{DBF9533D-2667-4447-BA3D-7E8F062B8488}"/>
    <dgm:cxn modelId="{EBDCE22D-F9DE-423E-B0A7-4E157E03FFB1}" srcId="{90B68F09-BE4B-4556-9C04-9B9D10E44CD8}" destId="{7A7826E7-6F1A-4661-9DF9-68723B2E8567}" srcOrd="0" destOrd="0" parTransId="{3480C44F-6614-4B37-B1C8-C967BF279042}" sibTransId="{C965A84E-1B84-4065-B0AE-AC12DFB80168}"/>
    <dgm:cxn modelId="{A86B4DF4-C609-43F4-84FD-D51B2608C993}" srcId="{89C648AF-58A0-4486-9E7D-FB6A4C287965}" destId="{D90E2E7E-3518-4C49-9E11-F8DA546D8AE4}" srcOrd="0" destOrd="0" parTransId="{B3730907-746B-40C1-9FEE-BB6385BBFF91}" sibTransId="{AC23CF97-169D-42EF-81DD-D03B83B02201}"/>
    <dgm:cxn modelId="{D7A2A07E-DE66-431C-9B02-3A0E5F42C6B5}" type="presOf" srcId="{745C12FF-07BF-465A-9BA8-0B5D8B7FF1FF}" destId="{30BC32D8-0D65-4543-B9FF-28C989E6414F}" srcOrd="0" destOrd="0" presId="urn:microsoft.com/office/officeart/2005/8/layout/hierarchy1"/>
    <dgm:cxn modelId="{B7FA42E8-261D-4416-9AE3-C2D27A486C9E}" type="presOf" srcId="{89C648AF-58A0-4486-9E7D-FB6A4C287965}" destId="{87A32526-6903-4E73-B34E-1EED774EBBAF}" srcOrd="0" destOrd="0" presId="urn:microsoft.com/office/officeart/2005/8/layout/hierarchy1"/>
    <dgm:cxn modelId="{19595C39-EFB8-4E6D-BB6C-F600418D6E93}" type="presOf" srcId="{5254607F-24C9-415F-A7C2-66F04F758DBC}" destId="{F1AC4F00-CC8A-4D8D-AC3F-545FC687FE20}" srcOrd="0" destOrd="0" presId="urn:microsoft.com/office/officeart/2005/8/layout/hierarchy1"/>
    <dgm:cxn modelId="{7D73CA49-8458-4A41-BABE-169A895299A8}" type="presOf" srcId="{90B68F09-BE4B-4556-9C04-9B9D10E44CD8}" destId="{0AC681FE-F4C2-479D-BF59-01C02D9EB7E8}" srcOrd="0" destOrd="0" presId="urn:microsoft.com/office/officeart/2005/8/layout/hierarchy1"/>
    <dgm:cxn modelId="{8C360540-3E08-4C3D-8266-15A9BD720D1F}" srcId="{89C648AF-58A0-4486-9E7D-FB6A4C287965}" destId="{90B68F09-BE4B-4556-9C04-9B9D10E44CD8}" srcOrd="1" destOrd="0" parTransId="{745C12FF-07BF-465A-9BA8-0B5D8B7FF1FF}" sibTransId="{C9A5CC3D-6820-4D20-BAAB-761F74CE8366}"/>
    <dgm:cxn modelId="{43859B5C-CA79-4046-B5C0-F2C33C116262}" type="presOf" srcId="{3480C44F-6614-4B37-B1C8-C967BF279042}" destId="{E29C760E-D5D4-43AC-AA6D-67E6920BA5E0}" srcOrd="0" destOrd="0" presId="urn:microsoft.com/office/officeart/2005/8/layout/hierarchy1"/>
    <dgm:cxn modelId="{1150159F-247F-45B3-9E22-3673BB9C67FD}" type="presOf" srcId="{8A3CCA19-7695-4875-A590-B05BA8FABE8C}" destId="{88FA2120-7126-4FFA-982C-2FC88C269E6B}" srcOrd="0" destOrd="0" presId="urn:microsoft.com/office/officeart/2005/8/layout/hierarchy1"/>
    <dgm:cxn modelId="{3F10D4AD-D6A3-46C4-98A3-2473E631111F}" type="presOf" srcId="{A708C3EC-C398-4CD4-8FF3-7B2912D6D043}" destId="{10A998FE-1729-4449-BB66-F3D03EDF690E}" srcOrd="0" destOrd="0" presId="urn:microsoft.com/office/officeart/2005/8/layout/hierarchy1"/>
    <dgm:cxn modelId="{E7E097B2-3626-4DF6-8690-040923BAAD9E}" type="presOf" srcId="{132A731F-4DEA-4E17-8B35-35AA984DEDD8}" destId="{4D514327-0B0F-4FC3-8000-008287E76DF3}" srcOrd="0" destOrd="0" presId="urn:microsoft.com/office/officeart/2005/8/layout/hierarchy1"/>
    <dgm:cxn modelId="{905773A1-2108-450F-A856-18AC05C702A1}" srcId="{90B68F09-BE4B-4556-9C04-9B9D10E44CD8}" destId="{9121BBAA-6064-49C2-878B-3EB1B5C4E21B}" srcOrd="1" destOrd="0" parTransId="{F0BEB655-6BBE-4093-A805-0863D0A3C82B}" sibTransId="{517DD7FF-058F-4A97-8C55-49FF8998F5C0}"/>
    <dgm:cxn modelId="{43F7DC1B-D377-43A2-93AC-D3DE87CEEA98}" srcId="{C5E0329F-9247-4CCA-9C7C-38D58E2318EA}" destId="{89C648AF-58A0-4486-9E7D-FB6A4C287965}" srcOrd="0" destOrd="0" parTransId="{DCEECB74-92E8-46D5-ACB4-67F1DB81591D}" sibTransId="{77385206-67A4-477C-9DD6-FCC2A988D920}"/>
    <dgm:cxn modelId="{2066B16A-8A09-4FE0-B6FA-BA9A40F257DC}" type="presOf" srcId="{7A7826E7-6F1A-4661-9DF9-68723B2E8567}" destId="{CC1C5035-1A91-4946-AE40-CB07590A1AE8}" srcOrd="0" destOrd="0" presId="urn:microsoft.com/office/officeart/2005/8/layout/hierarchy1"/>
    <dgm:cxn modelId="{7882F017-EECB-4A8B-AC21-94807B423294}" type="presOf" srcId="{4ED1398A-AA16-40EC-9E6A-E907CB8807AD}" destId="{99E7B7B1-B825-4EAB-A7F2-6543CD987C5A}" srcOrd="0" destOrd="0" presId="urn:microsoft.com/office/officeart/2005/8/layout/hierarchy1"/>
    <dgm:cxn modelId="{845F88BD-1E4E-4466-AB0E-F14F56DAABD6}" srcId="{4ED1398A-AA16-40EC-9E6A-E907CB8807AD}" destId="{B682FAB7-6019-4EF3-92AA-87A7F1D4BC6D}" srcOrd="0" destOrd="0" parTransId="{8A3CCA19-7695-4875-A590-B05BA8FABE8C}" sibTransId="{574C7A0E-AD8A-4CFD-A479-F93118EDE29A}"/>
    <dgm:cxn modelId="{34D2892D-AC48-4CAD-825E-13D0B03D2105}" type="presOf" srcId="{B682FAB7-6019-4EF3-92AA-87A7F1D4BC6D}" destId="{965E3CAA-334B-43C0-B999-25F4DB9B93D4}" srcOrd="0" destOrd="0" presId="urn:microsoft.com/office/officeart/2005/8/layout/hierarchy1"/>
    <dgm:cxn modelId="{B65710C2-1BF4-4F9E-970E-098EC195F7D8}" type="presOf" srcId="{F4FB4128-F73C-48CB-80D2-DDDEEC2570AC}" destId="{871741BA-C158-47BF-B6DC-601F2CF2E580}" srcOrd="0" destOrd="0" presId="urn:microsoft.com/office/officeart/2005/8/layout/hierarchy1"/>
    <dgm:cxn modelId="{83612386-43B3-4136-B921-5F375D669FCE}" srcId="{90B68F09-BE4B-4556-9C04-9B9D10E44CD8}" destId="{6A13C5BF-35CD-48B8-93F3-D3B28BE5D09F}" srcOrd="3" destOrd="0" parTransId="{A708C3EC-C398-4CD4-8FF3-7B2912D6D043}" sibTransId="{9C939004-6532-4734-B90C-1180547D86CB}"/>
    <dgm:cxn modelId="{53051FF8-0B8D-4409-B928-B85343DD1355}" type="presOf" srcId="{9121BBAA-6064-49C2-878B-3EB1B5C4E21B}" destId="{8790366A-1EA3-4D11-B513-26E397365D9B}" srcOrd="0" destOrd="0" presId="urn:microsoft.com/office/officeart/2005/8/layout/hierarchy1"/>
    <dgm:cxn modelId="{7CEAF901-78CD-4D8F-9F33-F993636A2D5A}" type="presOf" srcId="{6A13C5BF-35CD-48B8-93F3-D3B28BE5D09F}" destId="{804F9B20-750E-48D5-8192-9D35EF31A932}" srcOrd="0" destOrd="0" presId="urn:microsoft.com/office/officeart/2005/8/layout/hierarchy1"/>
    <dgm:cxn modelId="{A73F0C3D-9A5D-4A75-955D-D0383A5C2CF4}" srcId="{90B68F09-BE4B-4556-9C04-9B9D10E44CD8}" destId="{5254607F-24C9-415F-A7C2-66F04F758DBC}" srcOrd="2" destOrd="0" parTransId="{132A731F-4DEA-4E17-8B35-35AA984DEDD8}" sibTransId="{ABA42378-AAC2-45BC-B7D8-ADBDBAC743E6}"/>
    <dgm:cxn modelId="{12244117-C20D-4889-8699-910F77CF544F}" type="presOf" srcId="{F0BEB655-6BBE-4093-A805-0863D0A3C82B}" destId="{B1EBBF7C-0805-4F63-8843-BDDD65A1A9C4}" srcOrd="0" destOrd="0" presId="urn:microsoft.com/office/officeart/2005/8/layout/hierarchy1"/>
    <dgm:cxn modelId="{C7F0EBE5-595F-4CCD-9DD1-AA8845F31B0D}" type="presOf" srcId="{617314BC-C58F-47AC-A6D2-852D915EA36B}" destId="{BAD2C5AA-CEA1-4157-B96D-760EFC5146BA}" srcOrd="0" destOrd="0" presId="urn:microsoft.com/office/officeart/2005/8/layout/hierarchy1"/>
    <dgm:cxn modelId="{31748C81-A6FA-4C68-AA35-8A795D23FE7C}" srcId="{07F4D232-06D2-436A-9C0F-33A519AE81A1}" destId="{C5E0329F-9247-4CCA-9C7C-38D58E2318EA}" srcOrd="0" destOrd="0" parTransId="{9E0E4B5F-9B42-47AC-AB99-93208E549DFC}" sibTransId="{4A7A716A-3AEE-4BA2-88FE-266D5E7B0ED1}"/>
    <dgm:cxn modelId="{7484221C-1555-4829-A1A9-D21BCBAE97C1}" type="presOf" srcId="{B3730907-746B-40C1-9FEE-BB6385BBFF91}" destId="{F3AAB3C5-DE59-4187-939A-E1BA5C0AAB21}" srcOrd="0" destOrd="0" presId="urn:microsoft.com/office/officeart/2005/8/layout/hierarchy1"/>
    <dgm:cxn modelId="{C735623B-491F-411C-9F17-150E2580BDBA}" type="presOf" srcId="{64D73446-28AD-438F-B678-44588886CDAA}" destId="{7DC4CB87-9BFC-4BEE-A9EA-DEEFDF61CA86}" srcOrd="0" destOrd="0" presId="urn:microsoft.com/office/officeart/2005/8/layout/hierarchy1"/>
    <dgm:cxn modelId="{489466A1-E15C-4FBA-BD9D-F33AC8B9D319}" type="presParOf" srcId="{C2ED4FA8-59E3-4161-AA55-13D7DC1F98D5}" destId="{CA5825F6-CC22-4493-9C9B-95BB29835543}" srcOrd="0" destOrd="0" presId="urn:microsoft.com/office/officeart/2005/8/layout/hierarchy1"/>
    <dgm:cxn modelId="{FC27F094-FFEE-4314-AAF1-5EAEBF3CF7D5}" type="presParOf" srcId="{CA5825F6-CC22-4493-9C9B-95BB29835543}" destId="{92B500CD-3215-4123-BA4C-F2B58DAF7F9D}" srcOrd="0" destOrd="0" presId="urn:microsoft.com/office/officeart/2005/8/layout/hierarchy1"/>
    <dgm:cxn modelId="{E356127C-CA40-495F-B290-BD9308E4168B}" type="presParOf" srcId="{92B500CD-3215-4123-BA4C-F2B58DAF7F9D}" destId="{620A2554-04E9-4FC1-AC43-F2C76FA974C3}" srcOrd="0" destOrd="0" presId="urn:microsoft.com/office/officeart/2005/8/layout/hierarchy1"/>
    <dgm:cxn modelId="{96D82B69-52E5-4AD8-9EBE-BDB9C1CAC80C}" type="presParOf" srcId="{92B500CD-3215-4123-BA4C-F2B58DAF7F9D}" destId="{D3F971CD-2872-4130-A7ED-C09A49EAF031}" srcOrd="1" destOrd="0" presId="urn:microsoft.com/office/officeart/2005/8/layout/hierarchy1"/>
    <dgm:cxn modelId="{D02436D4-89F3-4661-9014-E3095D54EAD5}" type="presParOf" srcId="{CA5825F6-CC22-4493-9C9B-95BB29835543}" destId="{AA113FE9-E8C0-4BF4-A5D6-BE66818CEFAC}" srcOrd="1" destOrd="0" presId="urn:microsoft.com/office/officeart/2005/8/layout/hierarchy1"/>
    <dgm:cxn modelId="{05DDDA48-00EE-44EE-84CA-07364CC95739}" type="presParOf" srcId="{AA113FE9-E8C0-4BF4-A5D6-BE66818CEFAC}" destId="{88380D3D-3B9D-43C2-8E5F-BD78C73DBD22}" srcOrd="0" destOrd="0" presId="urn:microsoft.com/office/officeart/2005/8/layout/hierarchy1"/>
    <dgm:cxn modelId="{A9417FE6-E4B8-424C-A54E-F11E28947657}" type="presParOf" srcId="{AA113FE9-E8C0-4BF4-A5D6-BE66818CEFAC}" destId="{F0C77812-86A6-44F3-BA7C-FF92BB1EF09C}" srcOrd="1" destOrd="0" presId="urn:microsoft.com/office/officeart/2005/8/layout/hierarchy1"/>
    <dgm:cxn modelId="{891568CA-12D1-4575-BA4D-9C24D7EB4E79}" type="presParOf" srcId="{F0C77812-86A6-44F3-BA7C-FF92BB1EF09C}" destId="{3CE85423-BA54-46CA-8DF5-17B52E4385CB}" srcOrd="0" destOrd="0" presId="urn:microsoft.com/office/officeart/2005/8/layout/hierarchy1"/>
    <dgm:cxn modelId="{453D8478-9B36-406B-A66F-811CFB3820AF}" type="presParOf" srcId="{3CE85423-BA54-46CA-8DF5-17B52E4385CB}" destId="{8BC6F27B-95F8-4667-B32A-927BDAA56451}" srcOrd="0" destOrd="0" presId="urn:microsoft.com/office/officeart/2005/8/layout/hierarchy1"/>
    <dgm:cxn modelId="{49EE230D-0CEA-4142-90A0-9B9BA0600224}" type="presParOf" srcId="{3CE85423-BA54-46CA-8DF5-17B52E4385CB}" destId="{87A32526-6903-4E73-B34E-1EED774EBBAF}" srcOrd="1" destOrd="0" presId="urn:microsoft.com/office/officeart/2005/8/layout/hierarchy1"/>
    <dgm:cxn modelId="{21BA038A-254F-45C4-B7FA-38A83AB829E7}" type="presParOf" srcId="{F0C77812-86A6-44F3-BA7C-FF92BB1EF09C}" destId="{E01FEB94-DDB1-4757-B472-D9ABE17A1FF5}" srcOrd="1" destOrd="0" presId="urn:microsoft.com/office/officeart/2005/8/layout/hierarchy1"/>
    <dgm:cxn modelId="{71E54249-43D2-420E-B408-F7E62C694234}" type="presParOf" srcId="{E01FEB94-DDB1-4757-B472-D9ABE17A1FF5}" destId="{F3AAB3C5-DE59-4187-939A-E1BA5C0AAB21}" srcOrd="0" destOrd="0" presId="urn:microsoft.com/office/officeart/2005/8/layout/hierarchy1"/>
    <dgm:cxn modelId="{55B4BF73-4EDC-4821-B867-FD17341E3069}" type="presParOf" srcId="{E01FEB94-DDB1-4757-B472-D9ABE17A1FF5}" destId="{0E8409C3-3572-45CB-8574-94158F692272}" srcOrd="1" destOrd="0" presId="urn:microsoft.com/office/officeart/2005/8/layout/hierarchy1"/>
    <dgm:cxn modelId="{D8338698-27DF-4401-938A-59D288A00D78}" type="presParOf" srcId="{0E8409C3-3572-45CB-8574-94158F692272}" destId="{1AE73FAC-7C3B-489D-9010-F81DCA91A844}" srcOrd="0" destOrd="0" presId="urn:microsoft.com/office/officeart/2005/8/layout/hierarchy1"/>
    <dgm:cxn modelId="{6966F769-BDDE-4411-8EA0-51F32DEAD426}" type="presParOf" srcId="{1AE73FAC-7C3B-489D-9010-F81DCA91A844}" destId="{9157B419-6E75-480F-B21C-F254C7007743}" srcOrd="0" destOrd="0" presId="urn:microsoft.com/office/officeart/2005/8/layout/hierarchy1"/>
    <dgm:cxn modelId="{29EE2DAF-43B7-485A-9F42-183C3378E0FF}" type="presParOf" srcId="{1AE73FAC-7C3B-489D-9010-F81DCA91A844}" destId="{A57A034B-086D-48FF-9C6B-7E00A1866EC5}" srcOrd="1" destOrd="0" presId="urn:microsoft.com/office/officeart/2005/8/layout/hierarchy1"/>
    <dgm:cxn modelId="{5B6CE8A2-BECE-4D95-8DB5-3D48369D4370}" type="presParOf" srcId="{0E8409C3-3572-45CB-8574-94158F692272}" destId="{CD8FC8EE-CD10-45D3-986A-13CF97380579}" srcOrd="1" destOrd="0" presId="urn:microsoft.com/office/officeart/2005/8/layout/hierarchy1"/>
    <dgm:cxn modelId="{075CAA28-1CAD-4973-AFCE-4CE0D5F79918}" type="presParOf" srcId="{CD8FC8EE-CD10-45D3-986A-13CF97380579}" destId="{871741BA-C158-47BF-B6DC-601F2CF2E580}" srcOrd="0" destOrd="0" presId="urn:microsoft.com/office/officeart/2005/8/layout/hierarchy1"/>
    <dgm:cxn modelId="{E18BEC5C-681F-4B8D-9338-FF106304750C}" type="presParOf" srcId="{CD8FC8EE-CD10-45D3-986A-13CF97380579}" destId="{7E594993-6E32-4BB8-B898-C4A1069377B6}" srcOrd="1" destOrd="0" presId="urn:microsoft.com/office/officeart/2005/8/layout/hierarchy1"/>
    <dgm:cxn modelId="{D3CE192B-550C-406C-B128-2177E8057921}" type="presParOf" srcId="{7E594993-6E32-4BB8-B898-C4A1069377B6}" destId="{FCCEF348-DA46-42D0-A4E1-2548541DF3E8}" srcOrd="0" destOrd="0" presId="urn:microsoft.com/office/officeart/2005/8/layout/hierarchy1"/>
    <dgm:cxn modelId="{5A71597E-2AF1-4333-B1E6-75817078A5B3}" type="presParOf" srcId="{FCCEF348-DA46-42D0-A4E1-2548541DF3E8}" destId="{52B3DAE8-971C-4BE8-8F77-4CBCD5F7634F}" srcOrd="0" destOrd="0" presId="urn:microsoft.com/office/officeart/2005/8/layout/hierarchy1"/>
    <dgm:cxn modelId="{9AC2289D-AD7C-4491-ABDF-DE694F9DDA90}" type="presParOf" srcId="{FCCEF348-DA46-42D0-A4E1-2548541DF3E8}" destId="{BAD2C5AA-CEA1-4157-B96D-760EFC5146BA}" srcOrd="1" destOrd="0" presId="urn:microsoft.com/office/officeart/2005/8/layout/hierarchy1"/>
    <dgm:cxn modelId="{88AF5FE6-E8F9-4E05-9FEC-2BDEAABB6AE0}" type="presParOf" srcId="{7E594993-6E32-4BB8-B898-C4A1069377B6}" destId="{D21D229E-DD3F-4B29-B8BB-E5ACCEA02599}" srcOrd="1" destOrd="0" presId="urn:microsoft.com/office/officeart/2005/8/layout/hierarchy1"/>
    <dgm:cxn modelId="{866E7D90-BCF6-4068-8CB7-B931EA5CF6EC}" type="presParOf" srcId="{E01FEB94-DDB1-4757-B472-D9ABE17A1FF5}" destId="{30BC32D8-0D65-4543-B9FF-28C989E6414F}" srcOrd="2" destOrd="0" presId="urn:microsoft.com/office/officeart/2005/8/layout/hierarchy1"/>
    <dgm:cxn modelId="{D14C50A3-053A-47F8-BB50-E5015F8C979F}" type="presParOf" srcId="{E01FEB94-DDB1-4757-B472-D9ABE17A1FF5}" destId="{FCEC3D44-46A5-4943-B643-ACCBA3F55245}" srcOrd="3" destOrd="0" presId="urn:microsoft.com/office/officeart/2005/8/layout/hierarchy1"/>
    <dgm:cxn modelId="{A8064372-3875-4E29-9266-91AE01276828}" type="presParOf" srcId="{FCEC3D44-46A5-4943-B643-ACCBA3F55245}" destId="{8C0359FF-F137-4C93-B0F1-E3B713C609C0}" srcOrd="0" destOrd="0" presId="urn:microsoft.com/office/officeart/2005/8/layout/hierarchy1"/>
    <dgm:cxn modelId="{DF95295B-0E4D-4E0D-BF9C-7DA14B37A864}" type="presParOf" srcId="{8C0359FF-F137-4C93-B0F1-E3B713C609C0}" destId="{6620B64C-FEBE-4470-9C61-34EE06E48478}" srcOrd="0" destOrd="0" presId="urn:microsoft.com/office/officeart/2005/8/layout/hierarchy1"/>
    <dgm:cxn modelId="{6EEDCB2E-D8AB-4489-9BF4-3A3812F601E3}" type="presParOf" srcId="{8C0359FF-F137-4C93-B0F1-E3B713C609C0}" destId="{0AC681FE-F4C2-479D-BF59-01C02D9EB7E8}" srcOrd="1" destOrd="0" presId="urn:microsoft.com/office/officeart/2005/8/layout/hierarchy1"/>
    <dgm:cxn modelId="{2892787B-3EA1-46A1-964D-151B91E127A9}" type="presParOf" srcId="{FCEC3D44-46A5-4943-B643-ACCBA3F55245}" destId="{69953882-C3A3-4F44-BB07-A42C5A6816A2}" srcOrd="1" destOrd="0" presId="urn:microsoft.com/office/officeart/2005/8/layout/hierarchy1"/>
    <dgm:cxn modelId="{B07A9990-DF34-43E1-A289-1A0F61862706}" type="presParOf" srcId="{69953882-C3A3-4F44-BB07-A42C5A6816A2}" destId="{E29C760E-D5D4-43AC-AA6D-67E6920BA5E0}" srcOrd="0" destOrd="0" presId="urn:microsoft.com/office/officeart/2005/8/layout/hierarchy1"/>
    <dgm:cxn modelId="{01B10BDA-AADB-40F7-B7D4-79D0F283AF8F}" type="presParOf" srcId="{69953882-C3A3-4F44-BB07-A42C5A6816A2}" destId="{554BE756-92BF-449E-BF3E-16D7B329A100}" srcOrd="1" destOrd="0" presId="urn:microsoft.com/office/officeart/2005/8/layout/hierarchy1"/>
    <dgm:cxn modelId="{7C91C0E7-AF48-43F6-8758-3C214F2D2810}" type="presParOf" srcId="{554BE756-92BF-449E-BF3E-16D7B329A100}" destId="{2A1A6AE3-293D-43C7-9B0C-A00E27242662}" srcOrd="0" destOrd="0" presId="urn:microsoft.com/office/officeart/2005/8/layout/hierarchy1"/>
    <dgm:cxn modelId="{774EE66E-8A1D-4000-BEE3-1AADB34D3CB4}" type="presParOf" srcId="{2A1A6AE3-293D-43C7-9B0C-A00E27242662}" destId="{6C4E1CB8-4EB7-4C07-A352-593CF888C6AD}" srcOrd="0" destOrd="0" presId="urn:microsoft.com/office/officeart/2005/8/layout/hierarchy1"/>
    <dgm:cxn modelId="{97F4FBC2-B094-4D4B-BA1C-7B6D520022FC}" type="presParOf" srcId="{2A1A6AE3-293D-43C7-9B0C-A00E27242662}" destId="{CC1C5035-1A91-4946-AE40-CB07590A1AE8}" srcOrd="1" destOrd="0" presId="urn:microsoft.com/office/officeart/2005/8/layout/hierarchy1"/>
    <dgm:cxn modelId="{3E7FAB7A-5641-44FA-B40F-F21471D931DF}" type="presParOf" srcId="{554BE756-92BF-449E-BF3E-16D7B329A100}" destId="{E2B5C355-F72D-47ED-AE98-973F26DDDD23}" srcOrd="1" destOrd="0" presId="urn:microsoft.com/office/officeart/2005/8/layout/hierarchy1"/>
    <dgm:cxn modelId="{304C7043-82B4-4BAA-BBB7-9A4112284906}" type="presParOf" srcId="{69953882-C3A3-4F44-BB07-A42C5A6816A2}" destId="{B1EBBF7C-0805-4F63-8843-BDDD65A1A9C4}" srcOrd="2" destOrd="0" presId="urn:microsoft.com/office/officeart/2005/8/layout/hierarchy1"/>
    <dgm:cxn modelId="{81CE3048-E6FF-4064-B947-CE177DD18BFF}" type="presParOf" srcId="{69953882-C3A3-4F44-BB07-A42C5A6816A2}" destId="{D2FC6D7A-5D02-40B8-82E2-F4AD297D8AB9}" srcOrd="3" destOrd="0" presId="urn:microsoft.com/office/officeart/2005/8/layout/hierarchy1"/>
    <dgm:cxn modelId="{37645693-6F5D-4D80-958E-8166C2476991}" type="presParOf" srcId="{D2FC6D7A-5D02-40B8-82E2-F4AD297D8AB9}" destId="{06EC63E3-48C4-404F-A69F-C48F1B5CCF20}" srcOrd="0" destOrd="0" presId="urn:microsoft.com/office/officeart/2005/8/layout/hierarchy1"/>
    <dgm:cxn modelId="{7566FBDC-12DA-47C4-BAF1-12D331BCDC86}" type="presParOf" srcId="{06EC63E3-48C4-404F-A69F-C48F1B5CCF20}" destId="{6309E124-0420-4953-820C-7F353F917FE5}" srcOrd="0" destOrd="0" presId="urn:microsoft.com/office/officeart/2005/8/layout/hierarchy1"/>
    <dgm:cxn modelId="{9F8EAF94-1332-4FFB-9BB4-E540EBC96782}" type="presParOf" srcId="{06EC63E3-48C4-404F-A69F-C48F1B5CCF20}" destId="{8790366A-1EA3-4D11-B513-26E397365D9B}" srcOrd="1" destOrd="0" presId="urn:microsoft.com/office/officeart/2005/8/layout/hierarchy1"/>
    <dgm:cxn modelId="{C1DCF557-296C-4729-9365-144054CEB8F2}" type="presParOf" srcId="{D2FC6D7A-5D02-40B8-82E2-F4AD297D8AB9}" destId="{44CB0C32-DEC0-4086-ACF0-1550A5962792}" srcOrd="1" destOrd="0" presId="urn:microsoft.com/office/officeart/2005/8/layout/hierarchy1"/>
    <dgm:cxn modelId="{82FCBE52-E2F1-431C-8FB1-3A993A6B8F9E}" type="presParOf" srcId="{69953882-C3A3-4F44-BB07-A42C5A6816A2}" destId="{4D514327-0B0F-4FC3-8000-008287E76DF3}" srcOrd="4" destOrd="0" presId="urn:microsoft.com/office/officeart/2005/8/layout/hierarchy1"/>
    <dgm:cxn modelId="{28AC36A4-6D2B-4A84-8A63-88D888E2192F}" type="presParOf" srcId="{69953882-C3A3-4F44-BB07-A42C5A6816A2}" destId="{AD5885AF-9870-4421-80B2-566F49DF975C}" srcOrd="5" destOrd="0" presId="urn:microsoft.com/office/officeart/2005/8/layout/hierarchy1"/>
    <dgm:cxn modelId="{B013394C-EFA0-4262-91D7-8AADDC1994C4}" type="presParOf" srcId="{AD5885AF-9870-4421-80B2-566F49DF975C}" destId="{F357BB5A-1492-46EF-BDCF-0FE1204530B6}" srcOrd="0" destOrd="0" presId="urn:microsoft.com/office/officeart/2005/8/layout/hierarchy1"/>
    <dgm:cxn modelId="{4FF31664-2513-4D7C-89C1-F4AF423B1363}" type="presParOf" srcId="{F357BB5A-1492-46EF-BDCF-0FE1204530B6}" destId="{7C094FD8-88E1-4160-94D2-08EA53D32251}" srcOrd="0" destOrd="0" presId="urn:microsoft.com/office/officeart/2005/8/layout/hierarchy1"/>
    <dgm:cxn modelId="{AAE09564-FC75-490A-BF48-C6A49F873F77}" type="presParOf" srcId="{F357BB5A-1492-46EF-BDCF-0FE1204530B6}" destId="{F1AC4F00-CC8A-4D8D-AC3F-545FC687FE20}" srcOrd="1" destOrd="0" presId="urn:microsoft.com/office/officeart/2005/8/layout/hierarchy1"/>
    <dgm:cxn modelId="{4B37A6C7-05C4-4502-9949-754735185E57}" type="presParOf" srcId="{AD5885AF-9870-4421-80B2-566F49DF975C}" destId="{A681620D-7488-4999-9C18-EB72D364B3A5}" srcOrd="1" destOrd="0" presId="urn:microsoft.com/office/officeart/2005/8/layout/hierarchy1"/>
    <dgm:cxn modelId="{77BF5CE2-1F60-4BAA-AB43-59366B6F118B}" type="presParOf" srcId="{69953882-C3A3-4F44-BB07-A42C5A6816A2}" destId="{10A998FE-1729-4449-BB66-F3D03EDF690E}" srcOrd="6" destOrd="0" presId="urn:microsoft.com/office/officeart/2005/8/layout/hierarchy1"/>
    <dgm:cxn modelId="{A6D6A3CC-E696-4A90-9D83-E284B49B31C9}" type="presParOf" srcId="{69953882-C3A3-4F44-BB07-A42C5A6816A2}" destId="{0BBC5F9A-7330-4C9B-8048-B458FE197A6B}" srcOrd="7" destOrd="0" presId="urn:microsoft.com/office/officeart/2005/8/layout/hierarchy1"/>
    <dgm:cxn modelId="{F958EDE4-6395-4543-A435-AAF62C9D16EC}" type="presParOf" srcId="{0BBC5F9A-7330-4C9B-8048-B458FE197A6B}" destId="{CE1E772F-6505-49B8-8A6B-9E02C2D11306}" srcOrd="0" destOrd="0" presId="urn:microsoft.com/office/officeart/2005/8/layout/hierarchy1"/>
    <dgm:cxn modelId="{39315C3A-EA08-4F97-AAE7-55BCFBEE26AA}" type="presParOf" srcId="{CE1E772F-6505-49B8-8A6B-9E02C2D11306}" destId="{A57B45FB-07C5-43F7-8C77-A137876B843A}" srcOrd="0" destOrd="0" presId="urn:microsoft.com/office/officeart/2005/8/layout/hierarchy1"/>
    <dgm:cxn modelId="{56C02BEC-B276-4256-A759-C977D4E999DF}" type="presParOf" srcId="{CE1E772F-6505-49B8-8A6B-9E02C2D11306}" destId="{804F9B20-750E-48D5-8192-9D35EF31A932}" srcOrd="1" destOrd="0" presId="urn:microsoft.com/office/officeart/2005/8/layout/hierarchy1"/>
    <dgm:cxn modelId="{4B5FC570-26D2-41B3-87C9-ED2D59518F5C}" type="presParOf" srcId="{0BBC5F9A-7330-4C9B-8048-B458FE197A6B}" destId="{7EF8490C-2110-4D4E-A29F-758B46044701}" srcOrd="1" destOrd="0" presId="urn:microsoft.com/office/officeart/2005/8/layout/hierarchy1"/>
    <dgm:cxn modelId="{E0B40ECD-597C-40B8-BEEA-F115C346CB7C}" type="presParOf" srcId="{E01FEB94-DDB1-4757-B472-D9ABE17A1FF5}" destId="{7DC4CB87-9BFC-4BEE-A9EA-DEEFDF61CA86}" srcOrd="4" destOrd="0" presId="urn:microsoft.com/office/officeart/2005/8/layout/hierarchy1"/>
    <dgm:cxn modelId="{C6519D00-E384-4F67-A8A8-B17B45E19695}" type="presParOf" srcId="{E01FEB94-DDB1-4757-B472-D9ABE17A1FF5}" destId="{B3AE7AAD-63C6-4999-9B34-84D1817A7F41}" srcOrd="5" destOrd="0" presId="urn:microsoft.com/office/officeart/2005/8/layout/hierarchy1"/>
    <dgm:cxn modelId="{E9255703-79D0-433F-8C27-5D850E0E11BD}" type="presParOf" srcId="{B3AE7AAD-63C6-4999-9B34-84D1817A7F41}" destId="{F26F0920-AD0F-4A24-A8DE-F05D5B862407}" srcOrd="0" destOrd="0" presId="urn:microsoft.com/office/officeart/2005/8/layout/hierarchy1"/>
    <dgm:cxn modelId="{81CB315A-664C-47CF-A700-B080BBC6E517}" type="presParOf" srcId="{F26F0920-AD0F-4A24-A8DE-F05D5B862407}" destId="{D01950BB-FD90-41DF-848F-3DFDB6F39896}" srcOrd="0" destOrd="0" presId="urn:microsoft.com/office/officeart/2005/8/layout/hierarchy1"/>
    <dgm:cxn modelId="{9AE554A7-F5EF-4F67-9F8D-2ECBCEA1993D}" type="presParOf" srcId="{F26F0920-AD0F-4A24-A8DE-F05D5B862407}" destId="{99E7B7B1-B825-4EAB-A7F2-6543CD987C5A}" srcOrd="1" destOrd="0" presId="urn:microsoft.com/office/officeart/2005/8/layout/hierarchy1"/>
    <dgm:cxn modelId="{286980B5-2CB5-4CD7-A854-24963F976BF8}" type="presParOf" srcId="{B3AE7AAD-63C6-4999-9B34-84D1817A7F41}" destId="{5022AD82-8C59-43D7-96B6-AD0B68B65CD0}" srcOrd="1" destOrd="0" presId="urn:microsoft.com/office/officeart/2005/8/layout/hierarchy1"/>
    <dgm:cxn modelId="{3AE6AE04-F07E-47BD-8EB1-8A2607AA7B38}" type="presParOf" srcId="{5022AD82-8C59-43D7-96B6-AD0B68B65CD0}" destId="{88FA2120-7126-4FFA-982C-2FC88C269E6B}" srcOrd="0" destOrd="0" presId="urn:microsoft.com/office/officeart/2005/8/layout/hierarchy1"/>
    <dgm:cxn modelId="{F3268355-63D6-434D-8DC7-9CB4BF12394B}" type="presParOf" srcId="{5022AD82-8C59-43D7-96B6-AD0B68B65CD0}" destId="{95BB5B54-DD9F-4EF1-AC16-9A7F6BE401AC}" srcOrd="1" destOrd="0" presId="urn:microsoft.com/office/officeart/2005/8/layout/hierarchy1"/>
    <dgm:cxn modelId="{06AF6CE4-B357-4399-824B-75C05E04E9AD}" type="presParOf" srcId="{95BB5B54-DD9F-4EF1-AC16-9A7F6BE401AC}" destId="{36C5BE69-268D-4A9F-B675-2B2DCC28C11E}" srcOrd="0" destOrd="0" presId="urn:microsoft.com/office/officeart/2005/8/layout/hierarchy1"/>
    <dgm:cxn modelId="{6A209CC4-3410-4244-B92B-3CB816DD3890}" type="presParOf" srcId="{36C5BE69-268D-4A9F-B675-2B2DCC28C11E}" destId="{8F70869B-5E8A-4414-91FB-427A97C98519}" srcOrd="0" destOrd="0" presId="urn:microsoft.com/office/officeart/2005/8/layout/hierarchy1"/>
    <dgm:cxn modelId="{A155EDF0-F54C-4F22-A124-FB64A56FA679}" type="presParOf" srcId="{36C5BE69-268D-4A9F-B675-2B2DCC28C11E}" destId="{965E3CAA-334B-43C0-B999-25F4DB9B93D4}" srcOrd="1" destOrd="0" presId="urn:microsoft.com/office/officeart/2005/8/layout/hierarchy1"/>
    <dgm:cxn modelId="{EF8E848C-1AE2-4121-A51B-9D7DE7673454}" type="presParOf" srcId="{95BB5B54-DD9F-4EF1-AC16-9A7F6BE401AC}" destId="{90CDC0BD-92CC-48D8-B01E-7D5EB61E195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FA2120-7126-4FFA-982C-2FC88C269E6B}">
      <dsp:nvSpPr>
        <dsp:cNvPr id="0" name=""/>
        <dsp:cNvSpPr/>
      </dsp:nvSpPr>
      <dsp:spPr>
        <a:xfrm>
          <a:off x="4942223" y="1770215"/>
          <a:ext cx="91440" cy="205124"/>
        </a:xfrm>
        <a:custGeom>
          <a:avLst/>
          <a:gdLst/>
          <a:ahLst/>
          <a:cxnLst/>
          <a:rect l="0" t="0" r="0" b="0"/>
          <a:pathLst>
            <a:path>
              <a:moveTo>
                <a:pt x="46575" y="0"/>
              </a:moveTo>
              <a:lnTo>
                <a:pt x="46575" y="111854"/>
              </a:lnTo>
              <a:lnTo>
                <a:pt x="45720" y="111854"/>
              </a:lnTo>
              <a:lnTo>
                <a:pt x="45720" y="20512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C4CB87-9BFC-4BEE-A9EA-DEEFDF61CA86}">
      <dsp:nvSpPr>
        <dsp:cNvPr id="0" name=""/>
        <dsp:cNvSpPr/>
      </dsp:nvSpPr>
      <dsp:spPr>
        <a:xfrm>
          <a:off x="3604187" y="1372296"/>
          <a:ext cx="1384611" cy="130892"/>
        </a:xfrm>
        <a:custGeom>
          <a:avLst/>
          <a:gdLst/>
          <a:ahLst/>
          <a:cxnLst/>
          <a:rect l="0" t="0" r="0" b="0"/>
          <a:pathLst>
            <a:path>
              <a:moveTo>
                <a:pt x="0" y="0"/>
              </a:moveTo>
              <a:lnTo>
                <a:pt x="0" y="37622"/>
              </a:lnTo>
              <a:lnTo>
                <a:pt x="1384611" y="37622"/>
              </a:lnTo>
              <a:lnTo>
                <a:pt x="1384611" y="130892"/>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A998FE-1729-4449-BB66-F3D03EDF690E}">
      <dsp:nvSpPr>
        <dsp:cNvPr id="0" name=""/>
        <dsp:cNvSpPr/>
      </dsp:nvSpPr>
      <dsp:spPr>
        <a:xfrm>
          <a:off x="3604187" y="1981125"/>
          <a:ext cx="1388596" cy="973202"/>
        </a:xfrm>
        <a:custGeom>
          <a:avLst/>
          <a:gdLst/>
          <a:ahLst/>
          <a:cxnLst/>
          <a:rect l="0" t="0" r="0" b="0"/>
          <a:pathLst>
            <a:path>
              <a:moveTo>
                <a:pt x="0" y="973202"/>
              </a:moveTo>
              <a:lnTo>
                <a:pt x="1388596"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514327-0B0F-4FC3-8000-008287E76DF3}">
      <dsp:nvSpPr>
        <dsp:cNvPr id="0" name=""/>
        <dsp:cNvSpPr/>
      </dsp:nvSpPr>
      <dsp:spPr>
        <a:xfrm>
          <a:off x="2201732" y="1992805"/>
          <a:ext cx="1402455" cy="961521"/>
        </a:xfrm>
        <a:custGeom>
          <a:avLst/>
          <a:gdLst/>
          <a:ahLst/>
          <a:cxnLst/>
          <a:rect l="0" t="0" r="0" b="0"/>
          <a:pathLst>
            <a:path>
              <a:moveTo>
                <a:pt x="1402455" y="961521"/>
              </a:moveTo>
              <a:lnTo>
                <a:pt x="0" y="0"/>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EBBF7C-0805-4F63-8843-BDDD65A1A9C4}">
      <dsp:nvSpPr>
        <dsp:cNvPr id="0" name=""/>
        <dsp:cNvSpPr/>
      </dsp:nvSpPr>
      <dsp:spPr>
        <a:xfrm>
          <a:off x="3604187" y="2954327"/>
          <a:ext cx="1216326" cy="246079"/>
        </a:xfrm>
        <a:custGeom>
          <a:avLst/>
          <a:gdLst/>
          <a:ahLst/>
          <a:cxnLst/>
          <a:rect l="0" t="0" r="0" b="0"/>
          <a:pathLst>
            <a:path>
              <a:moveTo>
                <a:pt x="0" y="0"/>
              </a:moveTo>
              <a:lnTo>
                <a:pt x="0" y="152809"/>
              </a:lnTo>
              <a:lnTo>
                <a:pt x="1216326" y="152809"/>
              </a:lnTo>
              <a:lnTo>
                <a:pt x="1216326" y="24607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9C760E-D5D4-43AC-AA6D-67E6920BA5E0}">
      <dsp:nvSpPr>
        <dsp:cNvPr id="0" name=""/>
        <dsp:cNvSpPr/>
      </dsp:nvSpPr>
      <dsp:spPr>
        <a:xfrm>
          <a:off x="3556863" y="2954327"/>
          <a:ext cx="91440" cy="727241"/>
        </a:xfrm>
        <a:custGeom>
          <a:avLst/>
          <a:gdLst/>
          <a:ahLst/>
          <a:cxnLst/>
          <a:rect l="0" t="0" r="0" b="0"/>
          <a:pathLst>
            <a:path>
              <a:moveTo>
                <a:pt x="47324" y="0"/>
              </a:moveTo>
              <a:lnTo>
                <a:pt x="47324" y="633971"/>
              </a:lnTo>
              <a:lnTo>
                <a:pt x="45720" y="633971"/>
              </a:lnTo>
              <a:lnTo>
                <a:pt x="45720" y="72724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C32D8-0D65-4543-B9FF-28C989E6414F}">
      <dsp:nvSpPr>
        <dsp:cNvPr id="0" name=""/>
        <dsp:cNvSpPr/>
      </dsp:nvSpPr>
      <dsp:spPr>
        <a:xfrm>
          <a:off x="3558467" y="1372296"/>
          <a:ext cx="91440" cy="808448"/>
        </a:xfrm>
        <a:custGeom>
          <a:avLst/>
          <a:gdLst/>
          <a:ahLst/>
          <a:cxnLst/>
          <a:rect l="0" t="0" r="0" b="0"/>
          <a:pathLst>
            <a:path>
              <a:moveTo>
                <a:pt x="45720" y="0"/>
              </a:moveTo>
              <a:lnTo>
                <a:pt x="45720" y="80844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1741BA-C158-47BF-B6DC-601F2CF2E580}">
      <dsp:nvSpPr>
        <dsp:cNvPr id="0" name=""/>
        <dsp:cNvSpPr/>
      </dsp:nvSpPr>
      <dsp:spPr>
        <a:xfrm>
          <a:off x="2149471" y="1773776"/>
          <a:ext cx="91440" cy="214189"/>
        </a:xfrm>
        <a:custGeom>
          <a:avLst/>
          <a:gdLst/>
          <a:ahLst/>
          <a:cxnLst/>
          <a:rect l="0" t="0" r="0" b="0"/>
          <a:pathLst>
            <a:path>
              <a:moveTo>
                <a:pt x="46605" y="0"/>
              </a:moveTo>
              <a:lnTo>
                <a:pt x="46605" y="120920"/>
              </a:lnTo>
              <a:lnTo>
                <a:pt x="45720" y="120920"/>
              </a:lnTo>
              <a:lnTo>
                <a:pt x="45720" y="21418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AAB3C5-DE59-4187-939A-E1BA5C0AAB21}">
      <dsp:nvSpPr>
        <dsp:cNvPr id="0" name=""/>
        <dsp:cNvSpPr/>
      </dsp:nvSpPr>
      <dsp:spPr>
        <a:xfrm>
          <a:off x="2196077" y="1372296"/>
          <a:ext cx="1408110" cy="134453"/>
        </a:xfrm>
        <a:custGeom>
          <a:avLst/>
          <a:gdLst/>
          <a:ahLst/>
          <a:cxnLst/>
          <a:rect l="0" t="0" r="0" b="0"/>
          <a:pathLst>
            <a:path>
              <a:moveTo>
                <a:pt x="1408110" y="0"/>
              </a:moveTo>
              <a:lnTo>
                <a:pt x="1408110" y="41183"/>
              </a:lnTo>
              <a:lnTo>
                <a:pt x="0" y="41183"/>
              </a:lnTo>
              <a:lnTo>
                <a:pt x="0" y="13445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380D3D-3B9D-43C2-8E5F-BD78C73DBD22}">
      <dsp:nvSpPr>
        <dsp:cNvPr id="0" name=""/>
        <dsp:cNvSpPr/>
      </dsp:nvSpPr>
      <dsp:spPr>
        <a:xfrm>
          <a:off x="3558467" y="541196"/>
          <a:ext cx="91440" cy="191775"/>
        </a:xfrm>
        <a:custGeom>
          <a:avLst/>
          <a:gdLst/>
          <a:ahLst/>
          <a:cxnLst/>
          <a:rect l="0" t="0" r="0" b="0"/>
          <a:pathLst>
            <a:path>
              <a:moveTo>
                <a:pt x="45720" y="0"/>
              </a:moveTo>
              <a:lnTo>
                <a:pt x="45720" y="19177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0A2554-04E9-4FC1-AC43-F2C76FA974C3}">
      <dsp:nvSpPr>
        <dsp:cNvPr id="0" name=""/>
        <dsp:cNvSpPr/>
      </dsp:nvSpPr>
      <dsp:spPr>
        <a:xfrm>
          <a:off x="3100782" y="-98128"/>
          <a:ext cx="1006810" cy="639324"/>
        </a:xfrm>
        <a:prstGeom prst="roundRect">
          <a:avLst>
            <a:gd name="adj" fmla="val 10000"/>
          </a:avLst>
        </a:prstGeom>
        <a:solidFill>
          <a:srgbClr val="C9C9C9"/>
        </a:solidFill>
        <a:ln w="19050" cap="flat" cmpd="sng" algn="ctr">
          <a:solidFill>
            <a:srgbClr val="C9C9C9"/>
          </a:solidFill>
          <a:prstDash val="solid"/>
        </a:ln>
        <a:effectLst/>
      </dsp:spPr>
      <dsp:style>
        <a:lnRef idx="2">
          <a:scrgbClr r="0" g="0" b="0"/>
        </a:lnRef>
        <a:fillRef idx="1">
          <a:scrgbClr r="0" g="0" b="0"/>
        </a:fillRef>
        <a:effectRef idx="0">
          <a:scrgbClr r="0" g="0" b="0"/>
        </a:effectRef>
        <a:fontRef idx="minor">
          <a:schemeClr val="lt1"/>
        </a:fontRef>
      </dsp:style>
    </dsp:sp>
    <dsp:sp modelId="{D3F971CD-2872-4130-A7ED-C09A49EAF031}">
      <dsp:nvSpPr>
        <dsp:cNvPr id="0" name=""/>
        <dsp:cNvSpPr/>
      </dsp:nvSpPr>
      <dsp:spPr>
        <a:xfrm>
          <a:off x="3212650" y="8146"/>
          <a:ext cx="1006810" cy="639324"/>
        </a:xfrm>
        <a:prstGeom prst="roundRect">
          <a:avLst>
            <a:gd name="adj" fmla="val 10000"/>
          </a:avLst>
        </a:prstGeom>
        <a:solidFill>
          <a:schemeClr val="bg1">
            <a:alpha val="90000"/>
          </a:schemeClr>
        </a:solidFill>
        <a:ln w="19050" cap="flat" cmpd="sng" algn="ctr">
          <a:solidFill>
            <a:srgbClr val="C9C9C9"/>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The Business</a:t>
          </a:r>
        </a:p>
      </dsp:txBody>
      <dsp:txXfrm>
        <a:off x="3231375" y="26871"/>
        <a:ext cx="969360" cy="601874"/>
      </dsp:txXfrm>
    </dsp:sp>
    <dsp:sp modelId="{8BC6F27B-95F8-4667-B32A-927BDAA56451}">
      <dsp:nvSpPr>
        <dsp:cNvPr id="0" name=""/>
        <dsp:cNvSpPr/>
      </dsp:nvSpPr>
      <dsp:spPr>
        <a:xfrm>
          <a:off x="3100782" y="732971"/>
          <a:ext cx="1006810" cy="639324"/>
        </a:xfrm>
        <a:prstGeom prst="roundRect">
          <a:avLst>
            <a:gd name="adj" fmla="val 10000"/>
          </a:avLst>
        </a:prstGeom>
        <a:solidFill>
          <a:srgbClr val="5B9BD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A32526-6903-4E73-B34E-1EED774EBBAF}">
      <dsp:nvSpPr>
        <dsp:cNvPr id="0" name=""/>
        <dsp:cNvSpPr/>
      </dsp:nvSpPr>
      <dsp:spPr>
        <a:xfrm>
          <a:off x="3212650" y="839245"/>
          <a:ext cx="1006810" cy="639324"/>
        </a:xfrm>
        <a:prstGeom prst="roundRect">
          <a:avLst>
            <a:gd name="adj" fmla="val 10000"/>
          </a:avLst>
        </a:prstGeom>
        <a:solidFill>
          <a:schemeClr val="lt1">
            <a:alpha val="90000"/>
            <a:hueOff val="0"/>
            <a:satOff val="0"/>
            <a:lumOff val="0"/>
            <a:alphaOff val="0"/>
          </a:schemeClr>
        </a:solidFill>
        <a:ln w="19050" cap="flat" cmpd="sng" algn="ctr">
          <a:solidFill>
            <a:srgbClr val="5B9BD5"/>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Operations Team</a:t>
          </a:r>
        </a:p>
      </dsp:txBody>
      <dsp:txXfrm>
        <a:off x="3231375" y="857970"/>
        <a:ext cx="969360" cy="601874"/>
      </dsp:txXfrm>
    </dsp:sp>
    <dsp:sp modelId="{9157B419-6E75-480F-B21C-F254C7007743}">
      <dsp:nvSpPr>
        <dsp:cNvPr id="0" name=""/>
        <dsp:cNvSpPr/>
      </dsp:nvSpPr>
      <dsp:spPr>
        <a:xfrm>
          <a:off x="1692671" y="1506749"/>
          <a:ext cx="1006810" cy="267026"/>
        </a:xfrm>
        <a:prstGeom prst="roundRect">
          <a:avLst>
            <a:gd name="adj" fmla="val 10000"/>
          </a:avLst>
        </a:prstGeom>
        <a:solidFill>
          <a:srgbClr val="5B9BD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7A034B-086D-48FF-9C6B-7E00A1866EC5}">
      <dsp:nvSpPr>
        <dsp:cNvPr id="0" name=""/>
        <dsp:cNvSpPr/>
      </dsp:nvSpPr>
      <dsp:spPr>
        <a:xfrm>
          <a:off x="1804539" y="1613023"/>
          <a:ext cx="1006810" cy="267026"/>
        </a:xfrm>
        <a:prstGeom prst="roundRect">
          <a:avLst>
            <a:gd name="adj" fmla="val 10000"/>
          </a:avLst>
        </a:prstGeom>
        <a:solidFill>
          <a:schemeClr val="lt1">
            <a:alpha val="90000"/>
            <a:hueOff val="0"/>
            <a:satOff val="0"/>
            <a:lumOff val="0"/>
            <a:alphaOff val="0"/>
          </a:schemeClr>
        </a:solidFill>
        <a:ln w="19050" cap="flat" cmpd="sng" algn="ctr">
          <a:solidFill>
            <a:srgbClr val="5B9BD5"/>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Referral</a:t>
          </a:r>
        </a:p>
      </dsp:txBody>
      <dsp:txXfrm>
        <a:off x="1812360" y="1620844"/>
        <a:ext cx="991168" cy="251384"/>
      </dsp:txXfrm>
    </dsp:sp>
    <dsp:sp modelId="{52B3DAE8-971C-4BE8-8F77-4CBCD5F7634F}">
      <dsp:nvSpPr>
        <dsp:cNvPr id="0" name=""/>
        <dsp:cNvSpPr/>
      </dsp:nvSpPr>
      <dsp:spPr>
        <a:xfrm>
          <a:off x="1691785" y="1987966"/>
          <a:ext cx="1006810" cy="6393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D2C5AA-CEA1-4157-B96D-760EFC5146BA}">
      <dsp:nvSpPr>
        <dsp:cNvPr id="0" name=""/>
        <dsp:cNvSpPr/>
      </dsp:nvSpPr>
      <dsp:spPr>
        <a:xfrm>
          <a:off x="1803653" y="2094240"/>
          <a:ext cx="1006810" cy="6393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Action Team</a:t>
          </a:r>
        </a:p>
      </dsp:txBody>
      <dsp:txXfrm>
        <a:off x="1822378" y="2112965"/>
        <a:ext cx="969360" cy="601874"/>
      </dsp:txXfrm>
    </dsp:sp>
    <dsp:sp modelId="{6620B64C-FEBE-4470-9C61-34EE06E48478}">
      <dsp:nvSpPr>
        <dsp:cNvPr id="0" name=""/>
        <dsp:cNvSpPr/>
      </dsp:nvSpPr>
      <dsp:spPr>
        <a:xfrm>
          <a:off x="2995067" y="2180744"/>
          <a:ext cx="1218240" cy="773582"/>
        </a:xfrm>
        <a:prstGeom prst="roundRect">
          <a:avLst>
            <a:gd name="adj" fmla="val 10000"/>
          </a:avLst>
        </a:prstGeom>
        <a:solidFill>
          <a:srgbClr val="5B9BD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C681FE-F4C2-479D-BF59-01C02D9EB7E8}">
      <dsp:nvSpPr>
        <dsp:cNvPr id="0" name=""/>
        <dsp:cNvSpPr/>
      </dsp:nvSpPr>
      <dsp:spPr>
        <a:xfrm>
          <a:off x="3106935" y="2287019"/>
          <a:ext cx="1218240" cy="773582"/>
        </a:xfrm>
        <a:prstGeom prst="roundRect">
          <a:avLst>
            <a:gd name="adj" fmla="val 10000"/>
          </a:avLst>
        </a:prstGeom>
        <a:solidFill>
          <a:schemeClr val="lt1">
            <a:alpha val="90000"/>
            <a:hueOff val="0"/>
            <a:satOff val="0"/>
            <a:lumOff val="0"/>
            <a:alphaOff val="0"/>
          </a:schemeClr>
        </a:solidFill>
        <a:ln w="19050" cap="flat" cmpd="sng" algn="ctr">
          <a:solidFill>
            <a:srgbClr val="5B9BD5"/>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Management Team</a:t>
          </a:r>
        </a:p>
      </dsp:txBody>
      <dsp:txXfrm>
        <a:off x="3129592" y="2309676"/>
        <a:ext cx="1172926" cy="728268"/>
      </dsp:txXfrm>
    </dsp:sp>
    <dsp:sp modelId="{6C4E1CB8-4EB7-4C07-A352-593CF888C6AD}">
      <dsp:nvSpPr>
        <dsp:cNvPr id="0" name=""/>
        <dsp:cNvSpPr/>
      </dsp:nvSpPr>
      <dsp:spPr>
        <a:xfrm>
          <a:off x="3099178" y="3681569"/>
          <a:ext cx="1006810" cy="639324"/>
        </a:xfrm>
        <a:prstGeom prst="roundRect">
          <a:avLst>
            <a:gd name="adj" fmla="val 10000"/>
          </a:avLst>
        </a:prstGeom>
        <a:solidFill>
          <a:srgbClr val="C9C9C9"/>
        </a:solidFill>
        <a:ln w="25400" cap="flat" cmpd="sng" algn="ctr">
          <a:solidFill>
            <a:srgbClr val="C9C9C9"/>
          </a:solidFill>
          <a:prstDash val="solid"/>
        </a:ln>
        <a:effectLst>
          <a:outerShdw blurRad="38100" dist="25400" dir="5400000" rotWithShape="0">
            <a:srgbClr val="000000">
              <a:alpha val="40000"/>
            </a:srgbClr>
          </a:outerShdw>
        </a:effectLst>
      </dsp:spPr>
      <dsp:style>
        <a:lnRef idx="3">
          <a:schemeClr val="lt1"/>
        </a:lnRef>
        <a:fillRef idx="1">
          <a:schemeClr val="accent2"/>
        </a:fillRef>
        <a:effectRef idx="1">
          <a:schemeClr val="accent2"/>
        </a:effectRef>
        <a:fontRef idx="minor">
          <a:schemeClr val="lt1"/>
        </a:fontRef>
      </dsp:style>
    </dsp:sp>
    <dsp:sp modelId="{CC1C5035-1A91-4946-AE40-CB07590A1AE8}">
      <dsp:nvSpPr>
        <dsp:cNvPr id="0" name=""/>
        <dsp:cNvSpPr/>
      </dsp:nvSpPr>
      <dsp:spPr>
        <a:xfrm>
          <a:off x="3211046" y="3787843"/>
          <a:ext cx="1006810" cy="639324"/>
        </a:xfrm>
        <a:prstGeom prst="roundRect">
          <a:avLst>
            <a:gd name="adj" fmla="val 10000"/>
          </a:avLst>
        </a:prstGeom>
        <a:solidFill>
          <a:schemeClr val="lt1">
            <a:alpha val="90000"/>
          </a:schemeClr>
        </a:solidFill>
        <a:ln w="19050" cap="flat" cmpd="sng" algn="ctr">
          <a:solidFill>
            <a:srgbClr val="C9C9C9"/>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Stakeholder</a:t>
          </a:r>
        </a:p>
      </dsp:txBody>
      <dsp:txXfrm>
        <a:off x="3229771" y="3806568"/>
        <a:ext cx="969360" cy="601874"/>
      </dsp:txXfrm>
    </dsp:sp>
    <dsp:sp modelId="{6309E124-0420-4953-820C-7F353F917FE5}">
      <dsp:nvSpPr>
        <dsp:cNvPr id="0" name=""/>
        <dsp:cNvSpPr/>
      </dsp:nvSpPr>
      <dsp:spPr>
        <a:xfrm>
          <a:off x="4317109" y="3200407"/>
          <a:ext cx="1006810" cy="639324"/>
        </a:xfrm>
        <a:prstGeom prst="roundRect">
          <a:avLst>
            <a:gd name="adj" fmla="val 10000"/>
          </a:avLst>
        </a:prstGeom>
        <a:solidFill>
          <a:srgbClr val="5B9BD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0366A-1EA3-4D11-B513-26E397365D9B}">
      <dsp:nvSpPr>
        <dsp:cNvPr id="0" name=""/>
        <dsp:cNvSpPr/>
      </dsp:nvSpPr>
      <dsp:spPr>
        <a:xfrm>
          <a:off x="4428976" y="3306681"/>
          <a:ext cx="1006810" cy="639324"/>
        </a:xfrm>
        <a:prstGeom prst="roundRect">
          <a:avLst>
            <a:gd name="adj" fmla="val 10000"/>
          </a:avLst>
        </a:prstGeom>
        <a:solidFill>
          <a:schemeClr val="lt1">
            <a:alpha val="90000"/>
            <a:hueOff val="0"/>
            <a:satOff val="0"/>
            <a:lumOff val="0"/>
            <a:alphaOff val="0"/>
          </a:schemeClr>
        </a:solidFill>
        <a:ln w="19050" cap="flat" cmpd="sng" algn="ctr">
          <a:solidFill>
            <a:srgbClr val="5B9BD5"/>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Media &amp; Data Staff / Support</a:t>
          </a:r>
        </a:p>
      </dsp:txBody>
      <dsp:txXfrm>
        <a:off x="4447701" y="3325406"/>
        <a:ext cx="969360" cy="601874"/>
      </dsp:txXfrm>
    </dsp:sp>
    <dsp:sp modelId="{7C094FD8-88E1-4160-94D2-08EA53D32251}">
      <dsp:nvSpPr>
        <dsp:cNvPr id="0" name=""/>
        <dsp:cNvSpPr/>
      </dsp:nvSpPr>
      <dsp:spPr>
        <a:xfrm>
          <a:off x="1698326" y="1992805"/>
          <a:ext cx="1006810" cy="639324"/>
        </a:xfrm>
        <a:prstGeom prst="roundRect">
          <a:avLst>
            <a:gd name="adj" fmla="val 10000"/>
          </a:avLst>
        </a:prstGeom>
        <a:solidFill>
          <a:srgbClr val="70AD47"/>
        </a:solidFill>
        <a:ln w="25400" cap="flat" cmpd="sng" algn="ctr">
          <a:solidFill>
            <a:schemeClr val="lt1"/>
          </a:solidFill>
          <a:prstDash val="solid"/>
        </a:ln>
        <a:effectLst>
          <a:outerShdw blurRad="38100" dist="25400" dir="5400000" rotWithShape="0">
            <a:srgbClr val="000000">
              <a:alpha val="40000"/>
            </a:srgbClr>
          </a:outerShdw>
        </a:effectLst>
      </dsp:spPr>
      <dsp:style>
        <a:lnRef idx="3">
          <a:schemeClr val="lt1"/>
        </a:lnRef>
        <a:fillRef idx="1">
          <a:schemeClr val="accent6"/>
        </a:fillRef>
        <a:effectRef idx="1">
          <a:schemeClr val="accent6"/>
        </a:effectRef>
        <a:fontRef idx="minor">
          <a:schemeClr val="lt1"/>
        </a:fontRef>
      </dsp:style>
    </dsp:sp>
    <dsp:sp modelId="{F1AC4F00-CC8A-4D8D-AC3F-545FC687FE20}">
      <dsp:nvSpPr>
        <dsp:cNvPr id="0" name=""/>
        <dsp:cNvSpPr/>
      </dsp:nvSpPr>
      <dsp:spPr>
        <a:xfrm>
          <a:off x="1810194" y="2099080"/>
          <a:ext cx="1006810" cy="639324"/>
        </a:xfrm>
        <a:prstGeom prst="roundRect">
          <a:avLst>
            <a:gd name="adj" fmla="val 10000"/>
          </a:avLst>
        </a:prstGeom>
        <a:solidFill>
          <a:schemeClr val="lt1">
            <a:alpha val="90000"/>
          </a:schemeClr>
        </a:solidFill>
        <a:ln w="19050" cap="flat" cmpd="sng" algn="ctr">
          <a:solidFill>
            <a:srgbClr val="70AD47"/>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Action Team</a:t>
          </a:r>
        </a:p>
      </dsp:txBody>
      <dsp:txXfrm>
        <a:off x="1828919" y="2117805"/>
        <a:ext cx="969360" cy="601874"/>
      </dsp:txXfrm>
    </dsp:sp>
    <dsp:sp modelId="{A57B45FB-07C5-43F7-8C77-A137876B843A}">
      <dsp:nvSpPr>
        <dsp:cNvPr id="0" name=""/>
        <dsp:cNvSpPr/>
      </dsp:nvSpPr>
      <dsp:spPr>
        <a:xfrm>
          <a:off x="4489378" y="1981125"/>
          <a:ext cx="1006810" cy="6393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4F9B20-750E-48D5-8192-9D35EF31A932}">
      <dsp:nvSpPr>
        <dsp:cNvPr id="0" name=""/>
        <dsp:cNvSpPr/>
      </dsp:nvSpPr>
      <dsp:spPr>
        <a:xfrm>
          <a:off x="4601246" y="2087399"/>
          <a:ext cx="1006810" cy="6393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Response Team</a:t>
          </a:r>
        </a:p>
      </dsp:txBody>
      <dsp:txXfrm>
        <a:off x="4619971" y="2106124"/>
        <a:ext cx="969360" cy="601874"/>
      </dsp:txXfrm>
    </dsp:sp>
    <dsp:sp modelId="{D01950BB-FD90-41DF-848F-3DFDB6F39896}">
      <dsp:nvSpPr>
        <dsp:cNvPr id="0" name=""/>
        <dsp:cNvSpPr/>
      </dsp:nvSpPr>
      <dsp:spPr>
        <a:xfrm>
          <a:off x="4485394" y="1503188"/>
          <a:ext cx="1006810" cy="267026"/>
        </a:xfrm>
        <a:prstGeom prst="roundRect">
          <a:avLst>
            <a:gd name="adj" fmla="val 10000"/>
          </a:avLst>
        </a:prstGeom>
        <a:solidFill>
          <a:srgbClr val="5B9BD5"/>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E7B7B1-B825-4EAB-A7F2-6543CD987C5A}">
      <dsp:nvSpPr>
        <dsp:cNvPr id="0" name=""/>
        <dsp:cNvSpPr/>
      </dsp:nvSpPr>
      <dsp:spPr>
        <a:xfrm>
          <a:off x="4597262" y="1609462"/>
          <a:ext cx="1006810" cy="26702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Red-Flag</a:t>
          </a:r>
        </a:p>
      </dsp:txBody>
      <dsp:txXfrm>
        <a:off x="4605083" y="1617283"/>
        <a:ext cx="991168" cy="251384"/>
      </dsp:txXfrm>
    </dsp:sp>
    <dsp:sp modelId="{8F70869B-5E8A-4414-91FB-427A97C98519}">
      <dsp:nvSpPr>
        <dsp:cNvPr id="0" name=""/>
        <dsp:cNvSpPr/>
      </dsp:nvSpPr>
      <dsp:spPr>
        <a:xfrm>
          <a:off x="4484538" y="1975339"/>
          <a:ext cx="1006810" cy="639324"/>
        </a:xfrm>
        <a:prstGeom prst="roundRect">
          <a:avLst>
            <a:gd name="adj" fmla="val 10000"/>
          </a:avLst>
        </a:prstGeom>
        <a:solidFill>
          <a:srgbClr val="70AD47"/>
        </a:solidFill>
        <a:ln w="25400" cap="flat" cmpd="sng" algn="ctr">
          <a:solidFill>
            <a:schemeClr val="lt1"/>
          </a:solidFill>
          <a:prstDash val="solid"/>
        </a:ln>
        <a:effectLst>
          <a:outerShdw blurRad="38100" dist="25400" dir="5400000" rotWithShape="0">
            <a:srgbClr val="000000">
              <a:alpha val="40000"/>
            </a:srgbClr>
          </a:outerShdw>
        </a:effectLst>
      </dsp:spPr>
      <dsp:style>
        <a:lnRef idx="3">
          <a:schemeClr val="lt1"/>
        </a:lnRef>
        <a:fillRef idx="1">
          <a:schemeClr val="accent6"/>
        </a:fillRef>
        <a:effectRef idx="1">
          <a:schemeClr val="accent6"/>
        </a:effectRef>
        <a:fontRef idx="minor">
          <a:schemeClr val="lt1"/>
        </a:fontRef>
      </dsp:style>
    </dsp:sp>
    <dsp:sp modelId="{965E3CAA-334B-43C0-B999-25F4DB9B93D4}">
      <dsp:nvSpPr>
        <dsp:cNvPr id="0" name=""/>
        <dsp:cNvSpPr/>
      </dsp:nvSpPr>
      <dsp:spPr>
        <a:xfrm>
          <a:off x="4596406" y="2081613"/>
          <a:ext cx="1006810" cy="639324"/>
        </a:xfrm>
        <a:prstGeom prst="roundRect">
          <a:avLst>
            <a:gd name="adj" fmla="val 10000"/>
          </a:avLst>
        </a:prstGeom>
        <a:solidFill>
          <a:schemeClr val="lt1">
            <a:alpha val="90000"/>
          </a:schemeClr>
        </a:solidFill>
        <a:ln w="19050" cap="flat" cmpd="sng" algn="ctr">
          <a:solidFill>
            <a:srgbClr val="70AD47"/>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Response Team</a:t>
          </a:r>
        </a:p>
      </dsp:txBody>
      <dsp:txXfrm>
        <a:off x="4615131" y="2100338"/>
        <a:ext cx="969360" cy="6018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FA0408-456E-4CDF-ADBD-766849000F3E}" type="datetimeFigureOut">
              <a:rPr lang="en-US" smtClean="0"/>
              <a:pPr/>
              <a:t>12/18/2016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212004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0C65CC-7C65-4270-8BC1-ABD03A684CC6}" type="datetimeFigureOut">
              <a:rPr lang="en-US"/>
              <a:pPr>
                <a:defRPr/>
              </a:pPr>
              <a:t>12/18/2016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26447037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p>
            <a:r>
              <a:rPr lang="en-US"/>
              <a:t>NDSU Extension Service</a:t>
            </a:r>
          </a:p>
        </p:txBody>
      </p:sp>
      <p:sp>
        <p:nvSpPr>
          <p:cNvPr id="29699" name="Rectangle 3"/>
          <p:cNvSpPr>
            <a:spLocks noGrp="1" noChangeArrowheads="1"/>
          </p:cNvSpPr>
          <p:nvPr>
            <p:ph type="dt" sz="quarter" idx="1"/>
          </p:nvPr>
        </p:nvSpPr>
        <p:spPr>
          <a:noFill/>
        </p:spPr>
        <p:txBody>
          <a:bodyPr/>
          <a:lstStyle/>
          <a:p>
            <a:r>
              <a:rPr lang="en-US"/>
              <a:t>April 21, l998</a:t>
            </a:r>
          </a:p>
        </p:txBody>
      </p:sp>
      <p:sp>
        <p:nvSpPr>
          <p:cNvPr id="29700" name="Rectangle 6"/>
          <p:cNvSpPr>
            <a:spLocks noGrp="1" noChangeArrowheads="1"/>
          </p:cNvSpPr>
          <p:nvPr>
            <p:ph type="ftr" sz="quarter" idx="4"/>
          </p:nvPr>
        </p:nvSpPr>
        <p:spPr>
          <a:noFill/>
        </p:spPr>
        <p:txBody>
          <a:bodyPr/>
          <a:lstStyle/>
          <a:p>
            <a:r>
              <a:rPr lang="en-US"/>
              <a:t>Kathleen Tweeten, 514 E Thayer Ave, Bismarck, ND 58501</a:t>
            </a:r>
          </a:p>
        </p:txBody>
      </p:sp>
      <p:sp>
        <p:nvSpPr>
          <p:cNvPr id="29701" name="Rectangle 7"/>
          <p:cNvSpPr>
            <a:spLocks noGrp="1" noChangeArrowheads="1"/>
          </p:cNvSpPr>
          <p:nvPr>
            <p:ph type="sldNum" sz="quarter" idx="5"/>
          </p:nvPr>
        </p:nvSpPr>
        <p:spPr>
          <a:noFill/>
        </p:spPr>
        <p:txBody>
          <a:bodyPr/>
          <a:lstStyle/>
          <a:p>
            <a:fld id="{5DDCB6DA-262B-474C-AD37-F489E9CB99DB}" type="slidenum">
              <a:rPr lang="en-US"/>
              <a:pPr/>
              <a:t>2</a:t>
            </a:fld>
            <a:endParaRPr lang="en-US"/>
          </a:p>
        </p:txBody>
      </p:sp>
      <p:sp>
        <p:nvSpPr>
          <p:cNvPr id="29702" name="Rectangle 2"/>
          <p:cNvSpPr>
            <a:spLocks noGrp="1" noRot="1" noChangeAspect="1" noChangeArrowheads="1" noTextEdit="1"/>
          </p:cNvSpPr>
          <p:nvPr>
            <p:ph type="sldImg"/>
          </p:nvPr>
        </p:nvSpPr>
        <p:spPr>
          <a:xfrm>
            <a:off x="1150938" y="692150"/>
            <a:ext cx="4556125" cy="3416300"/>
          </a:xfrm>
          <a:ln cap="flat"/>
        </p:spPr>
      </p:sp>
      <p:sp>
        <p:nvSpPr>
          <p:cNvPr id="297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77643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p>
            <a:r>
              <a:rPr lang="en-US"/>
              <a:t>NDSU Extension Service</a:t>
            </a:r>
          </a:p>
        </p:txBody>
      </p:sp>
      <p:sp>
        <p:nvSpPr>
          <p:cNvPr id="30723" name="Rectangle 3"/>
          <p:cNvSpPr>
            <a:spLocks noGrp="1" noChangeArrowheads="1"/>
          </p:cNvSpPr>
          <p:nvPr>
            <p:ph type="dt" sz="quarter" idx="1"/>
          </p:nvPr>
        </p:nvSpPr>
        <p:spPr>
          <a:noFill/>
        </p:spPr>
        <p:txBody>
          <a:bodyPr/>
          <a:lstStyle/>
          <a:p>
            <a:r>
              <a:rPr lang="en-US"/>
              <a:t>April 21, l998</a:t>
            </a:r>
          </a:p>
        </p:txBody>
      </p:sp>
      <p:sp>
        <p:nvSpPr>
          <p:cNvPr id="30724"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0725" name="Rectangle 7"/>
          <p:cNvSpPr>
            <a:spLocks noGrp="1" noChangeArrowheads="1"/>
          </p:cNvSpPr>
          <p:nvPr>
            <p:ph type="sldNum" sz="quarter" idx="5"/>
          </p:nvPr>
        </p:nvSpPr>
        <p:spPr>
          <a:noFill/>
        </p:spPr>
        <p:txBody>
          <a:bodyPr/>
          <a:lstStyle/>
          <a:p>
            <a:fld id="{70DCA03B-407D-49FC-9EF9-A1CB5751A121}" type="slidenum">
              <a:rPr lang="en-US"/>
              <a:pPr/>
              <a:t>4</a:t>
            </a:fld>
            <a:endParaRPr lang="en-US"/>
          </a:p>
        </p:txBody>
      </p:sp>
      <p:sp>
        <p:nvSpPr>
          <p:cNvPr id="30726" name="Rectangle 2"/>
          <p:cNvSpPr>
            <a:spLocks noGrp="1" noRot="1" noChangeAspect="1" noChangeArrowheads="1" noTextEdit="1"/>
          </p:cNvSpPr>
          <p:nvPr>
            <p:ph type="sldImg"/>
          </p:nvPr>
        </p:nvSpPr>
        <p:spPr>
          <a:xfrm>
            <a:off x="1150938" y="692150"/>
            <a:ext cx="4556125" cy="3416300"/>
          </a:xfrm>
          <a:ln cap="flat"/>
        </p:spPr>
      </p:sp>
      <p:sp>
        <p:nvSpPr>
          <p:cNvPr id="3072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520225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p>
            <a:r>
              <a:rPr lang="en-US"/>
              <a:t>NDSU Extension Service</a:t>
            </a:r>
          </a:p>
        </p:txBody>
      </p:sp>
      <p:sp>
        <p:nvSpPr>
          <p:cNvPr id="31747" name="Rectangle 3"/>
          <p:cNvSpPr>
            <a:spLocks noGrp="1" noChangeArrowheads="1"/>
          </p:cNvSpPr>
          <p:nvPr>
            <p:ph type="dt" sz="quarter" idx="1"/>
          </p:nvPr>
        </p:nvSpPr>
        <p:spPr>
          <a:noFill/>
        </p:spPr>
        <p:txBody>
          <a:bodyPr/>
          <a:lstStyle/>
          <a:p>
            <a:r>
              <a:rPr lang="en-US"/>
              <a:t>April 21, l998</a:t>
            </a:r>
          </a:p>
        </p:txBody>
      </p:sp>
      <p:sp>
        <p:nvSpPr>
          <p:cNvPr id="31748"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1749" name="Rectangle 7"/>
          <p:cNvSpPr>
            <a:spLocks noGrp="1" noChangeArrowheads="1"/>
          </p:cNvSpPr>
          <p:nvPr>
            <p:ph type="sldNum" sz="quarter" idx="5"/>
          </p:nvPr>
        </p:nvSpPr>
        <p:spPr>
          <a:noFill/>
        </p:spPr>
        <p:txBody>
          <a:bodyPr/>
          <a:lstStyle/>
          <a:p>
            <a:fld id="{80B5535F-C120-4CCA-BF24-F07E9E58994E}" type="slidenum">
              <a:rPr lang="en-US"/>
              <a:pPr/>
              <a:t>5</a:t>
            </a:fld>
            <a:endParaRPr lang="en-US"/>
          </a:p>
        </p:txBody>
      </p:sp>
      <p:sp>
        <p:nvSpPr>
          <p:cNvPr id="31750" name="Rectangle 2"/>
          <p:cNvSpPr>
            <a:spLocks noGrp="1" noRot="1" noChangeAspect="1" noChangeArrowheads="1" noTextEdit="1"/>
          </p:cNvSpPr>
          <p:nvPr>
            <p:ph type="sldImg"/>
          </p:nvPr>
        </p:nvSpPr>
        <p:spPr>
          <a:xfrm>
            <a:off x="1150938" y="692150"/>
            <a:ext cx="4556125" cy="3416300"/>
          </a:xfrm>
          <a:ln cap="flat"/>
        </p:spPr>
      </p:sp>
      <p:sp>
        <p:nvSpPr>
          <p:cNvPr id="317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569289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p:spPr>
        <p:txBody>
          <a:bodyPr/>
          <a:lstStyle/>
          <a:p>
            <a:r>
              <a:rPr lang="en-US"/>
              <a:t>NDSU Extension Service</a:t>
            </a:r>
          </a:p>
        </p:txBody>
      </p:sp>
      <p:sp>
        <p:nvSpPr>
          <p:cNvPr id="32771" name="Rectangle 3"/>
          <p:cNvSpPr>
            <a:spLocks noGrp="1" noChangeArrowheads="1"/>
          </p:cNvSpPr>
          <p:nvPr>
            <p:ph type="dt" sz="quarter" idx="1"/>
          </p:nvPr>
        </p:nvSpPr>
        <p:spPr>
          <a:noFill/>
        </p:spPr>
        <p:txBody>
          <a:bodyPr/>
          <a:lstStyle/>
          <a:p>
            <a:r>
              <a:rPr lang="en-US"/>
              <a:t>April 21, l998</a:t>
            </a:r>
          </a:p>
        </p:txBody>
      </p:sp>
      <p:sp>
        <p:nvSpPr>
          <p:cNvPr id="32772"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2773" name="Rectangle 7"/>
          <p:cNvSpPr>
            <a:spLocks noGrp="1" noChangeArrowheads="1"/>
          </p:cNvSpPr>
          <p:nvPr>
            <p:ph type="sldNum" sz="quarter" idx="5"/>
          </p:nvPr>
        </p:nvSpPr>
        <p:spPr>
          <a:noFill/>
        </p:spPr>
        <p:txBody>
          <a:bodyPr/>
          <a:lstStyle/>
          <a:p>
            <a:fld id="{5DECBC1B-E303-4C93-991B-2DF2B7D8B1E0}" type="slidenum">
              <a:rPr lang="en-US"/>
              <a:pPr/>
              <a:t>9</a:t>
            </a:fld>
            <a:endParaRPr lang="en-US"/>
          </a:p>
        </p:txBody>
      </p:sp>
      <p:sp>
        <p:nvSpPr>
          <p:cNvPr id="32774" name="Rectangle 2"/>
          <p:cNvSpPr>
            <a:spLocks noGrp="1" noRot="1" noChangeAspect="1" noChangeArrowheads="1" noTextEdit="1"/>
          </p:cNvSpPr>
          <p:nvPr>
            <p:ph type="sldImg"/>
          </p:nvPr>
        </p:nvSpPr>
        <p:spPr>
          <a:xfrm>
            <a:off x="1150938" y="692150"/>
            <a:ext cx="4556125" cy="3416300"/>
          </a:xfrm>
          <a:ln cap="flat"/>
        </p:spPr>
      </p:sp>
      <p:sp>
        <p:nvSpPr>
          <p:cNvPr id="3277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44756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10</a:t>
            </a:fld>
            <a:endParaRPr lang="en-US"/>
          </a:p>
        </p:txBody>
      </p:sp>
    </p:spTree>
    <p:extLst>
      <p:ext uri="{BB962C8B-B14F-4D97-AF65-F5344CB8AC3E}">
        <p14:creationId xmlns:p14="http://schemas.microsoft.com/office/powerpoint/2010/main" val="110772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A6229FB4-A1C3-4CD9-A01A-BE9E1AD98E59}" type="slidenum">
              <a:rPr lang="en-US" smtClean="0"/>
              <a:pPr>
                <a:defRPr/>
              </a:pPr>
              <a:t>11</a:t>
            </a:fld>
            <a:endParaRPr lang="en-US"/>
          </a:p>
        </p:txBody>
      </p:sp>
    </p:spTree>
    <p:extLst>
      <p:ext uri="{BB962C8B-B14F-4D97-AF65-F5344CB8AC3E}">
        <p14:creationId xmlns:p14="http://schemas.microsoft.com/office/powerpoint/2010/main" val="2917909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p:spPr>
        <p:txBody>
          <a:bodyPr/>
          <a:lstStyle/>
          <a:p>
            <a:r>
              <a:rPr lang="en-US"/>
              <a:t>NDSU Extension Service</a:t>
            </a:r>
          </a:p>
        </p:txBody>
      </p:sp>
      <p:sp>
        <p:nvSpPr>
          <p:cNvPr id="37891" name="Rectangle 3"/>
          <p:cNvSpPr>
            <a:spLocks noGrp="1" noChangeArrowheads="1"/>
          </p:cNvSpPr>
          <p:nvPr>
            <p:ph type="dt" sz="quarter" idx="1"/>
          </p:nvPr>
        </p:nvSpPr>
        <p:spPr>
          <a:noFill/>
        </p:spPr>
        <p:txBody>
          <a:bodyPr/>
          <a:lstStyle/>
          <a:p>
            <a:r>
              <a:rPr lang="en-US"/>
              <a:t>April 21, l998</a:t>
            </a:r>
          </a:p>
        </p:txBody>
      </p:sp>
      <p:sp>
        <p:nvSpPr>
          <p:cNvPr id="37892"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7893" name="Rectangle 7"/>
          <p:cNvSpPr>
            <a:spLocks noGrp="1" noChangeArrowheads="1"/>
          </p:cNvSpPr>
          <p:nvPr>
            <p:ph type="sldNum" sz="quarter" idx="5"/>
          </p:nvPr>
        </p:nvSpPr>
        <p:spPr>
          <a:noFill/>
        </p:spPr>
        <p:txBody>
          <a:bodyPr/>
          <a:lstStyle/>
          <a:p>
            <a:fld id="{F8B7AA8A-7ACB-4DB3-B0B4-130B3C4922C7}" type="slidenum">
              <a:rPr lang="en-US"/>
              <a:pPr/>
              <a:t>12</a:t>
            </a:fld>
            <a:endParaRPr lang="en-US"/>
          </a:p>
        </p:txBody>
      </p:sp>
      <p:sp>
        <p:nvSpPr>
          <p:cNvPr id="37894" name="Rectangle 2"/>
          <p:cNvSpPr>
            <a:spLocks noGrp="1" noRot="1" noChangeAspect="1" noChangeArrowheads="1" noTextEdit="1"/>
          </p:cNvSpPr>
          <p:nvPr>
            <p:ph type="sldImg"/>
          </p:nvPr>
        </p:nvSpPr>
        <p:spPr>
          <a:xfrm>
            <a:off x="1150938" y="692150"/>
            <a:ext cx="4556125" cy="3416300"/>
          </a:xfrm>
          <a:ln cap="flat"/>
        </p:spPr>
      </p:sp>
      <p:sp>
        <p:nvSpPr>
          <p:cNvPr id="3789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634648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13</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3770308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14</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184894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15</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3823782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16</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3073801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17</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788204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p>
            <a:r>
              <a:rPr lang="en-US"/>
              <a:t>NDSU Extension Service</a:t>
            </a:r>
          </a:p>
        </p:txBody>
      </p:sp>
      <p:sp>
        <p:nvSpPr>
          <p:cNvPr id="38915" name="Rectangle 3"/>
          <p:cNvSpPr>
            <a:spLocks noGrp="1" noChangeArrowheads="1"/>
          </p:cNvSpPr>
          <p:nvPr>
            <p:ph type="dt" sz="quarter" idx="1"/>
          </p:nvPr>
        </p:nvSpPr>
        <p:spPr>
          <a:noFill/>
        </p:spPr>
        <p:txBody>
          <a:bodyPr/>
          <a:lstStyle/>
          <a:p>
            <a:r>
              <a:rPr lang="en-US"/>
              <a:t>April 21, l998</a:t>
            </a:r>
          </a:p>
        </p:txBody>
      </p:sp>
      <p:sp>
        <p:nvSpPr>
          <p:cNvPr id="38916" name="Rectangle 6"/>
          <p:cNvSpPr>
            <a:spLocks noGrp="1" noChangeArrowheads="1"/>
          </p:cNvSpPr>
          <p:nvPr>
            <p:ph type="ftr" sz="quarter" idx="4"/>
          </p:nvPr>
        </p:nvSpPr>
        <p:spPr>
          <a:noFill/>
        </p:spPr>
        <p:txBody>
          <a:bodyPr/>
          <a:lstStyle/>
          <a:p>
            <a:r>
              <a:rPr lang="en-US"/>
              <a:t>Kathleen Tweeten, 514 E Thayer Ave, Bismarck, ND 58501</a:t>
            </a:r>
          </a:p>
        </p:txBody>
      </p:sp>
      <p:sp>
        <p:nvSpPr>
          <p:cNvPr id="38917" name="Rectangle 7"/>
          <p:cNvSpPr>
            <a:spLocks noGrp="1" noChangeArrowheads="1"/>
          </p:cNvSpPr>
          <p:nvPr>
            <p:ph type="sldNum" sz="quarter" idx="5"/>
          </p:nvPr>
        </p:nvSpPr>
        <p:spPr>
          <a:noFill/>
        </p:spPr>
        <p:txBody>
          <a:bodyPr/>
          <a:lstStyle/>
          <a:p>
            <a:fld id="{DF930A9F-4C0B-4AC1-83E8-D38F9712BA60}" type="slidenum">
              <a:rPr lang="en-US"/>
              <a:pPr/>
              <a:t>18</a:t>
            </a:fld>
            <a:endParaRPr lang="en-US"/>
          </a:p>
        </p:txBody>
      </p:sp>
      <p:sp>
        <p:nvSpPr>
          <p:cNvPr id="38918" name="Rectangle 2"/>
          <p:cNvSpPr>
            <a:spLocks noGrp="1" noRot="1" noChangeAspect="1" noChangeArrowheads="1" noTextEdit="1"/>
          </p:cNvSpPr>
          <p:nvPr>
            <p:ph type="sldImg"/>
          </p:nvPr>
        </p:nvSpPr>
        <p:spPr>
          <a:xfrm>
            <a:off x="1150938" y="692150"/>
            <a:ext cx="4556125" cy="3416300"/>
          </a:xfrm>
          <a:ln cap="flat"/>
        </p:spPr>
      </p:sp>
      <p:sp>
        <p:nvSpPr>
          <p:cNvPr id="38919" name="Rectangle 3"/>
          <p:cNvSpPr>
            <a:spLocks noGrp="1" noChangeArrowheads="1"/>
          </p:cNvSpPr>
          <p:nvPr>
            <p:ph type="body" idx="1"/>
          </p:nvPr>
        </p:nvSpPr>
        <p:spPr>
          <a:noFill/>
          <a:ln/>
        </p:spPr>
        <p:txBody>
          <a:bodyPr/>
          <a:lstStyle/>
          <a:p>
            <a:r>
              <a:rPr lang="en-US" dirty="0" smtClean="0"/>
              <a:t>Essentially</a:t>
            </a:r>
            <a:r>
              <a:rPr lang="en-US" baseline="0" dirty="0" smtClean="0"/>
              <a:t> there are four models being used to do BRE Visitation programs.   (describe models here in some detail but also explain that the models that we focus on in this certification program are the developer and volunteer led visitation programs because they involve a broad base of people.  We’ll explain why we feel that is important as we go through the program.</a:t>
            </a:r>
            <a:endParaRPr lang="en-US" dirty="0" smtClean="0"/>
          </a:p>
        </p:txBody>
      </p:sp>
    </p:spTree>
    <p:extLst>
      <p:ext uri="{BB962C8B-B14F-4D97-AF65-F5344CB8AC3E}">
        <p14:creationId xmlns:p14="http://schemas.microsoft.com/office/powerpoint/2010/main" val="249310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a:noFill/>
        </p:spPr>
        <p:txBody>
          <a:bodyPr/>
          <a:lstStyle/>
          <a:p>
            <a:r>
              <a:rPr lang="en-US"/>
              <a:t>NDSU Extension Service</a:t>
            </a:r>
          </a:p>
        </p:txBody>
      </p:sp>
      <p:sp>
        <p:nvSpPr>
          <p:cNvPr id="47107" name="Rectangle 3"/>
          <p:cNvSpPr>
            <a:spLocks noGrp="1" noChangeArrowheads="1"/>
          </p:cNvSpPr>
          <p:nvPr>
            <p:ph type="dt" sz="quarter" idx="1"/>
          </p:nvPr>
        </p:nvSpPr>
        <p:spPr>
          <a:noFill/>
        </p:spPr>
        <p:txBody>
          <a:bodyPr/>
          <a:lstStyle/>
          <a:p>
            <a:r>
              <a:rPr lang="en-US"/>
              <a:t>April 21, l998</a:t>
            </a:r>
          </a:p>
        </p:txBody>
      </p:sp>
      <p:sp>
        <p:nvSpPr>
          <p:cNvPr id="47108"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7109" name="Rectangle 7"/>
          <p:cNvSpPr>
            <a:spLocks noGrp="1" noChangeArrowheads="1"/>
          </p:cNvSpPr>
          <p:nvPr>
            <p:ph type="sldNum" sz="quarter" idx="5"/>
          </p:nvPr>
        </p:nvSpPr>
        <p:spPr>
          <a:noFill/>
        </p:spPr>
        <p:txBody>
          <a:bodyPr/>
          <a:lstStyle/>
          <a:p>
            <a:fld id="{85842C3C-CDD6-44E3-8B0F-D5B4F179D1F1}" type="slidenum">
              <a:rPr lang="en-US"/>
              <a:pPr/>
              <a:t>19</a:t>
            </a:fld>
            <a:endParaRPr lang="en-US"/>
          </a:p>
        </p:txBody>
      </p:sp>
      <p:sp>
        <p:nvSpPr>
          <p:cNvPr id="47110" name="Rectangle 2"/>
          <p:cNvSpPr>
            <a:spLocks noGrp="1" noRot="1" noChangeAspect="1" noChangeArrowheads="1" noTextEdit="1"/>
          </p:cNvSpPr>
          <p:nvPr>
            <p:ph type="sldImg"/>
          </p:nvPr>
        </p:nvSpPr>
        <p:spPr>
          <a:xfrm>
            <a:off x="1150938" y="692150"/>
            <a:ext cx="4556125" cy="3416300"/>
          </a:xfrm>
          <a:ln cap="flat"/>
        </p:spPr>
      </p:sp>
      <p:sp>
        <p:nvSpPr>
          <p:cNvPr id="47111" name="Rectangle 3"/>
          <p:cNvSpPr>
            <a:spLocks noGrp="1" noChangeArrowheads="1"/>
          </p:cNvSpPr>
          <p:nvPr>
            <p:ph type="body" idx="1"/>
          </p:nvPr>
        </p:nvSpPr>
        <p:spPr>
          <a:noFill/>
          <a:ln/>
        </p:spPr>
        <p:txBody>
          <a:bodyPr/>
          <a:lstStyle/>
          <a:p>
            <a:r>
              <a:rPr lang="en-US" dirty="0" smtClean="0"/>
              <a:t>Overall champion – you,</a:t>
            </a:r>
            <a:r>
              <a:rPr lang="en-US" baseline="0" dirty="0" smtClean="0"/>
              <a:t> local developer, volunteer – whoever is willing to take the overall responsibility to chair the program.</a:t>
            </a:r>
          </a:p>
          <a:p>
            <a:r>
              <a:rPr lang="en-US" baseline="0" dirty="0" smtClean="0"/>
              <a:t>The leadership team is four to five individuals within the task force that are responsible for major components of the program such as organizing and tracking the firm visits, facilitating the strategic planning process and organizing the community input, dealing with the media and organizing the red flag follow-up.  The task force is made up of 12 to 24 people who have the knowledge and or power to address red flag issues, draft and implement a strategic plan for the business community. Firm visitors and the firms.</a:t>
            </a:r>
          </a:p>
          <a:p>
            <a:endParaRPr lang="en-US" baseline="0" dirty="0" smtClean="0"/>
          </a:p>
          <a:p>
            <a:r>
              <a:rPr lang="en-US" baseline="0" dirty="0" smtClean="0"/>
              <a:t>Other resources that you can pull from…… Others may be packaged software programs like Eric Canada’s E-</a:t>
            </a:r>
            <a:r>
              <a:rPr lang="en-US" baseline="0" dirty="0" err="1" smtClean="0"/>
              <a:t>Synchronist</a:t>
            </a:r>
            <a:r>
              <a:rPr lang="en-US" baseline="0" dirty="0" smtClean="0"/>
              <a:t>  </a:t>
            </a:r>
          </a:p>
          <a:p>
            <a:endParaRPr lang="en-US" baseline="0" dirty="0" smtClean="0"/>
          </a:p>
          <a:p>
            <a:endParaRPr lang="en-US" dirty="0" smtClean="0"/>
          </a:p>
        </p:txBody>
      </p:sp>
    </p:spTree>
    <p:extLst>
      <p:ext uri="{BB962C8B-B14F-4D97-AF65-F5344CB8AC3E}">
        <p14:creationId xmlns:p14="http://schemas.microsoft.com/office/powerpoint/2010/main" val="1496985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a:noFill/>
        </p:spPr>
        <p:txBody>
          <a:bodyPr/>
          <a:lstStyle/>
          <a:p>
            <a:r>
              <a:rPr lang="en-US"/>
              <a:t>NDSU Extension Service</a:t>
            </a:r>
          </a:p>
        </p:txBody>
      </p:sp>
      <p:sp>
        <p:nvSpPr>
          <p:cNvPr id="46083" name="Rectangle 3"/>
          <p:cNvSpPr>
            <a:spLocks noGrp="1" noChangeArrowheads="1"/>
          </p:cNvSpPr>
          <p:nvPr>
            <p:ph type="dt" sz="quarter" idx="1"/>
          </p:nvPr>
        </p:nvSpPr>
        <p:spPr>
          <a:noFill/>
        </p:spPr>
        <p:txBody>
          <a:bodyPr/>
          <a:lstStyle/>
          <a:p>
            <a:r>
              <a:rPr lang="en-US"/>
              <a:t>April 21, l998</a:t>
            </a:r>
          </a:p>
        </p:txBody>
      </p:sp>
      <p:sp>
        <p:nvSpPr>
          <p:cNvPr id="46084" name="Rectangle 6"/>
          <p:cNvSpPr>
            <a:spLocks noGrp="1" noChangeArrowheads="1"/>
          </p:cNvSpPr>
          <p:nvPr>
            <p:ph type="ftr" sz="quarter" idx="4"/>
          </p:nvPr>
        </p:nvSpPr>
        <p:spPr>
          <a:noFill/>
        </p:spPr>
        <p:txBody>
          <a:bodyPr/>
          <a:lstStyle/>
          <a:p>
            <a:r>
              <a:rPr lang="en-US"/>
              <a:t>Kathleen Tweeten, 514 E Thayer Ave, Bismarck, ND 58501</a:t>
            </a:r>
          </a:p>
        </p:txBody>
      </p:sp>
      <p:sp>
        <p:nvSpPr>
          <p:cNvPr id="46085" name="Rectangle 7"/>
          <p:cNvSpPr>
            <a:spLocks noGrp="1" noChangeArrowheads="1"/>
          </p:cNvSpPr>
          <p:nvPr>
            <p:ph type="sldNum" sz="quarter" idx="5"/>
          </p:nvPr>
        </p:nvSpPr>
        <p:spPr>
          <a:noFill/>
        </p:spPr>
        <p:txBody>
          <a:bodyPr/>
          <a:lstStyle/>
          <a:p>
            <a:fld id="{EFB789EB-4A41-41CA-ACAE-6EE359B18560}" type="slidenum">
              <a:rPr lang="en-US"/>
              <a:pPr/>
              <a:t>20</a:t>
            </a:fld>
            <a:endParaRPr lang="en-US"/>
          </a:p>
        </p:txBody>
      </p:sp>
      <p:sp>
        <p:nvSpPr>
          <p:cNvPr id="46086" name="Rectangle 2"/>
          <p:cNvSpPr>
            <a:spLocks noGrp="1" noRot="1" noChangeAspect="1" noChangeArrowheads="1" noTextEdit="1"/>
          </p:cNvSpPr>
          <p:nvPr>
            <p:ph type="sldImg"/>
          </p:nvPr>
        </p:nvSpPr>
        <p:spPr>
          <a:xfrm>
            <a:off x="1150938" y="692150"/>
            <a:ext cx="4556125" cy="3416300"/>
          </a:xfrm>
          <a:ln cap="flat"/>
        </p:spPr>
      </p:sp>
      <p:sp>
        <p:nvSpPr>
          <p:cNvPr id="460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882814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21</a:t>
            </a:fld>
            <a:endParaRPr lang="en-US" altLang="en-US">
              <a:latin typeface="Calibri" panose="020F0502020204030204" pitchFamily="34" charset="0"/>
            </a:endParaRPr>
          </a:p>
        </p:txBody>
      </p:sp>
    </p:spTree>
    <p:extLst>
      <p:ext uri="{BB962C8B-B14F-4D97-AF65-F5344CB8AC3E}">
        <p14:creationId xmlns:p14="http://schemas.microsoft.com/office/powerpoint/2010/main" val="2577764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22</a:t>
            </a:fld>
            <a:endParaRPr lang="en-US"/>
          </a:p>
        </p:txBody>
      </p:sp>
    </p:spTree>
    <p:extLst>
      <p:ext uri="{BB962C8B-B14F-4D97-AF65-F5344CB8AC3E}">
        <p14:creationId xmlns:p14="http://schemas.microsoft.com/office/powerpoint/2010/main" val="420597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12/18/2016</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12/18/2016</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12/18/2016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12/18/2016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12/18/2016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12/18/2016</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418668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12/18/2016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50578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12/18/2016</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33404306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12/18/2016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19579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12/18/2016</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06730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12/18/2016</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4181856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12/18/2016</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317332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12/18/2016</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693821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12/18/2016</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823838145"/>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12/18/2016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338266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12/18/2016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839550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12/18/2016</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18388199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12/18/2016</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spd="slow">
    <p:push dir="u"/>
  </p:transition>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12/18/2016</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66270892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9170894" cy="7086600"/>
          </a:xfrm>
          <a:prstGeom prst="rect">
            <a:avLst/>
          </a:prstGeom>
        </p:spPr>
      </p:pic>
      <p:sp>
        <p:nvSpPr>
          <p:cNvPr id="3" name="Title 2"/>
          <p:cNvSpPr>
            <a:spLocks noGrp="1"/>
          </p:cNvSpPr>
          <p:nvPr>
            <p:ph type="ctrTitle"/>
          </p:nvPr>
        </p:nvSpPr>
        <p:spPr>
          <a:xfrm>
            <a:off x="1295400" y="3581400"/>
            <a:ext cx="6858000" cy="914400"/>
          </a:xfrm>
        </p:spPr>
        <p:txBody>
          <a:bodyPr>
            <a:noAutofit/>
          </a:bodyPr>
          <a:lstStyle/>
          <a:p>
            <a:pPr algn="l"/>
            <a:r>
              <a:rPr lang="en-US" sz="4000" dirty="0"/>
              <a:t>Business Retention and Expansion</a:t>
            </a:r>
          </a:p>
        </p:txBody>
      </p:sp>
      <p:sp>
        <p:nvSpPr>
          <p:cNvPr id="4" name="Subtitle 3"/>
          <p:cNvSpPr>
            <a:spLocks noGrp="1"/>
          </p:cNvSpPr>
          <p:nvPr>
            <p:ph type="subTitle" idx="1"/>
          </p:nvPr>
        </p:nvSpPr>
        <p:spPr>
          <a:xfrm>
            <a:off x="1219200" y="4953000"/>
            <a:ext cx="6858000" cy="533400"/>
          </a:xfrm>
        </p:spPr>
        <p:txBody>
          <a:bodyPr>
            <a:noAutofit/>
          </a:bodyPr>
          <a:lstStyle/>
          <a:p>
            <a:pPr algn="l">
              <a:defRPr/>
            </a:pPr>
            <a:r>
              <a:rPr lang="en-US" sz="2400" dirty="0"/>
              <a:t>An Economic </a:t>
            </a:r>
            <a:r>
              <a:rPr lang="en-US" sz="2400" dirty="0" smtClean="0"/>
              <a:t>Development </a:t>
            </a:r>
            <a:r>
              <a:rPr lang="en-US" sz="2400" dirty="0"/>
              <a:t>Strategy to Work With Your Existing Businesses</a:t>
            </a:r>
          </a:p>
        </p:txBody>
      </p:sp>
    </p:spTree>
    <p:extLst>
      <p:ext uri="{BB962C8B-B14F-4D97-AF65-F5344CB8AC3E}">
        <p14:creationId xmlns:p14="http://schemas.microsoft.com/office/powerpoint/2010/main" val="3568343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2286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What Is a BR&amp;E Program?</a:t>
            </a:r>
          </a:p>
        </p:txBody>
      </p:sp>
      <p:sp>
        <p:nvSpPr>
          <p:cNvPr id="9219" name="Rectangle 3"/>
          <p:cNvSpPr>
            <a:spLocks noChangeArrowheads="1"/>
          </p:cNvSpPr>
          <p:nvPr/>
        </p:nvSpPr>
        <p:spPr bwMode="auto">
          <a:xfrm>
            <a:off x="914400" y="1905000"/>
            <a:ext cx="3810000" cy="4114800"/>
          </a:xfrm>
          <a:prstGeom prst="rect">
            <a:avLst/>
          </a:prstGeom>
          <a:noFill/>
          <a:ln w="9525">
            <a:noFill/>
            <a:miter lim="800000"/>
            <a:headEnd/>
            <a:tailEnd/>
          </a:ln>
          <a:effectLst/>
        </p:spPr>
        <p:txBody>
          <a:bodyPr lIns="92075" tIns="46038" rIns="92075" bIns="46038"/>
          <a:lstStyle/>
          <a:p>
            <a:pPr marL="457200" indent="-457200">
              <a:spcBef>
                <a:spcPct val="20000"/>
              </a:spcBef>
              <a:buClr>
                <a:schemeClr val="accent1"/>
              </a:buClr>
              <a:buFont typeface="Wingdings 3" panose="05040102010807070707" pitchFamily="18" charset="2"/>
              <a:buChar char=""/>
              <a:defRPr/>
            </a:pPr>
            <a:r>
              <a:rPr lang="en-US" sz="2800" dirty="0">
                <a:latin typeface="+mn-lt"/>
              </a:rPr>
              <a:t>BR&amp;E includes all efforts to encourage the retention and growth of a community’s existing businesses</a:t>
            </a:r>
          </a:p>
        </p:txBody>
      </p:sp>
      <p:sp>
        <p:nvSpPr>
          <p:cNvPr id="9220" name="Rectangle 4"/>
          <p:cNvSpPr>
            <a:spLocks noChangeArrowheads="1"/>
          </p:cNvSpPr>
          <p:nvPr/>
        </p:nvSpPr>
        <p:spPr bwMode="auto">
          <a:xfrm>
            <a:off x="5105400" y="1295400"/>
            <a:ext cx="3810000" cy="4876800"/>
          </a:xfrm>
          <a:prstGeom prst="rect">
            <a:avLst/>
          </a:prstGeom>
          <a:noFill/>
          <a:ln w="9525">
            <a:solidFill>
              <a:schemeClr val="tx2"/>
            </a:solidFill>
            <a:miter lim="800000"/>
            <a:headEnd/>
            <a:tailEnd/>
          </a:ln>
          <a:effectLst/>
        </p:spPr>
        <p:txBody>
          <a:bodyPr lIns="92075" tIns="46038" rIns="92075" bIns="46038"/>
          <a:lstStyle/>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Technical training</a:t>
            </a:r>
          </a:p>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Management seminars</a:t>
            </a:r>
          </a:p>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Identify local sources of inputs</a:t>
            </a:r>
          </a:p>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Improve labor/management relations</a:t>
            </a:r>
          </a:p>
          <a:p>
            <a:pPr marL="342900" indent="-342900">
              <a:spcBef>
                <a:spcPct val="20000"/>
              </a:spcBef>
              <a:buClr>
                <a:schemeClr val="accent2"/>
              </a:buClr>
              <a:buFont typeface="Wingdings 3" panose="05040102010807070707" pitchFamily="18" charset="2"/>
              <a:buChar char=""/>
              <a:defRPr/>
            </a:pPr>
            <a:r>
              <a:rPr lang="en-US" sz="2200" dirty="0" smtClean="0">
                <a:solidFill>
                  <a:schemeClr val="accent2"/>
                </a:solidFill>
                <a:latin typeface="+mn-lt"/>
              </a:rPr>
              <a:t>Reduce </a:t>
            </a:r>
            <a:r>
              <a:rPr lang="en-US" sz="2200" dirty="0">
                <a:solidFill>
                  <a:schemeClr val="accent2"/>
                </a:solidFill>
                <a:latin typeface="+mn-lt"/>
              </a:rPr>
              <a:t>cost </a:t>
            </a:r>
            <a:r>
              <a:rPr lang="en-US" sz="2200" b="1" dirty="0">
                <a:solidFill>
                  <a:schemeClr val="accent2"/>
                </a:solidFill>
                <a:latin typeface="+mn-lt"/>
              </a:rPr>
              <a:t>and</a:t>
            </a:r>
            <a:r>
              <a:rPr lang="en-US" sz="2200" dirty="0">
                <a:solidFill>
                  <a:schemeClr val="accent2"/>
                </a:solidFill>
                <a:latin typeface="+mn-lt"/>
              </a:rPr>
              <a:t> improve quality of local services</a:t>
            </a:r>
          </a:p>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Improve school/work relationships</a:t>
            </a:r>
          </a:p>
          <a:p>
            <a:pPr marL="342900" indent="-342900">
              <a:spcBef>
                <a:spcPct val="20000"/>
              </a:spcBef>
              <a:buClr>
                <a:schemeClr val="accent2"/>
              </a:buClr>
              <a:buFont typeface="Wingdings 3" panose="05040102010807070707" pitchFamily="18" charset="2"/>
              <a:buChar char=""/>
              <a:defRPr/>
            </a:pPr>
            <a:r>
              <a:rPr lang="en-US" sz="2200" dirty="0">
                <a:solidFill>
                  <a:schemeClr val="accent2"/>
                </a:solidFill>
                <a:latin typeface="+mn-lt"/>
              </a:rPr>
              <a:t>Retaining youth in the community</a:t>
            </a:r>
          </a:p>
        </p:txBody>
      </p:sp>
      <p:sp>
        <p:nvSpPr>
          <p:cNvPr id="6" name="Slide Number Placeholder 5"/>
          <p:cNvSpPr>
            <a:spLocks noGrp="1"/>
          </p:cNvSpPr>
          <p:nvPr>
            <p:ph type="sldNum" sz="quarter" idx="12"/>
          </p:nvPr>
        </p:nvSpPr>
        <p:spPr/>
        <p:txBody>
          <a:bodyPr/>
          <a:lstStyle/>
          <a:p>
            <a:pPr>
              <a:defRPr/>
            </a:pPr>
            <a:fld id="{111F2A9F-4878-4FA9-883A-313AB3A7D8DC}" type="slidenum">
              <a:rPr lang="en-US" smtClean="0"/>
              <a:pPr>
                <a:defRPr/>
              </a:pPr>
              <a:t>2</a:t>
            </a:fld>
            <a:endParaRPr lang="en-US"/>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BR&amp;E Visitation Program</a:t>
            </a:r>
            <a:endParaRPr lang="en-US" dirty="0"/>
          </a:p>
        </p:txBody>
      </p:sp>
      <p:sp>
        <p:nvSpPr>
          <p:cNvPr id="2" name="Slide Number Placeholder 1"/>
          <p:cNvSpPr>
            <a:spLocks noGrp="1"/>
          </p:cNvSpPr>
          <p:nvPr>
            <p:ph type="sldNum" sz="quarter" idx="12"/>
          </p:nvPr>
        </p:nvSpPr>
        <p:spPr/>
        <p:txBody>
          <a:bodyPr/>
          <a:lstStyle/>
          <a:p>
            <a:pPr>
              <a:defRPr/>
            </a:pPr>
            <a:fld id="{111F2A9F-4878-4FA9-883A-313AB3A7D8DC}" type="slidenum">
              <a:rPr lang="en-US" smtClean="0"/>
              <a:pPr>
                <a:defRPr/>
              </a:pPr>
              <a:t>3</a:t>
            </a:fld>
            <a:endParaRPr lang="en-US"/>
          </a:p>
        </p:txBody>
      </p:sp>
      <p:sp>
        <p:nvSpPr>
          <p:cNvPr id="4" name="Content Placeholder 3"/>
          <p:cNvSpPr>
            <a:spLocks noGrp="1"/>
          </p:cNvSpPr>
          <p:nvPr>
            <p:ph sz="quarter" idx="1"/>
          </p:nvPr>
        </p:nvSpPr>
        <p:spPr/>
        <p:txBody>
          <a:bodyPr/>
          <a:lstStyle/>
          <a:p>
            <a:r>
              <a:rPr lang="en-US" dirty="0" smtClean="0"/>
              <a:t>The BR&amp;E visitation program is a special type of BR&amp;E program</a:t>
            </a:r>
          </a:p>
          <a:p>
            <a:pPr lvl="1"/>
            <a:r>
              <a:rPr lang="en-US" dirty="0" smtClean="0"/>
              <a:t>Surveys existing businesses to determine their perceived strengths, weaknesses, opportunities and threats – particularly as these apply to the local/provincial economic environment</a:t>
            </a:r>
          </a:p>
          <a:p>
            <a:pPr lvl="1"/>
            <a:r>
              <a:rPr lang="en-US" dirty="0" smtClean="0"/>
              <a:t>Uses a standardized survey instrument to obtain specific information from existing businesses</a:t>
            </a:r>
          </a:p>
          <a:p>
            <a:pPr lvl="1"/>
            <a:r>
              <a:rPr lang="en-US" dirty="0" smtClean="0"/>
              <a:t>Surveys are conducted by trained economic development professionals on a “continuous” </a:t>
            </a:r>
            <a:r>
              <a:rPr lang="en-US" dirty="0" smtClean="0"/>
              <a:t>or “segregated” basis</a:t>
            </a:r>
            <a:endParaRPr lang="en-US" dirty="0" smtClean="0"/>
          </a:p>
          <a:p>
            <a:pPr lvl="1"/>
            <a:r>
              <a:rPr lang="en-US" dirty="0" smtClean="0"/>
              <a:t>Analysis of survey responses provides insight to the removal of barriers and the enhancement of opportunities to business (and job) growth</a:t>
            </a:r>
            <a:endParaRPr lang="en-US" dirty="0"/>
          </a:p>
        </p:txBody>
      </p:sp>
    </p:spTree>
    <p:extLst>
      <p:ext uri="{BB962C8B-B14F-4D97-AF65-F5344CB8AC3E}">
        <p14:creationId xmlns:p14="http://schemas.microsoft.com/office/powerpoint/2010/main" val="355321041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85800" y="30480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smtClean="0">
                <a:solidFill>
                  <a:schemeClr val="tx2"/>
                </a:solidFill>
                <a:latin typeface="+mj-lt"/>
              </a:rPr>
              <a:t>Why Implement </a:t>
            </a:r>
            <a:r>
              <a:rPr lang="en-US" sz="3200" b="1" dirty="0">
                <a:solidFill>
                  <a:schemeClr val="tx2"/>
                </a:solidFill>
                <a:latin typeface="+mj-lt"/>
              </a:rPr>
              <a:t>a </a:t>
            </a:r>
            <a:endParaRPr lang="en-US" sz="3200" b="1" dirty="0" smtClean="0">
              <a:solidFill>
                <a:schemeClr val="tx2"/>
              </a:solidFill>
              <a:latin typeface="+mj-lt"/>
            </a:endParaRPr>
          </a:p>
          <a:p>
            <a:pPr algn="ctr">
              <a:defRPr/>
            </a:pPr>
            <a:r>
              <a:rPr lang="en-US" sz="3200" b="1" dirty="0" smtClean="0">
                <a:solidFill>
                  <a:schemeClr val="tx2"/>
                </a:solidFill>
                <a:latin typeface="+mj-lt"/>
              </a:rPr>
              <a:t>BR&amp;E </a:t>
            </a:r>
            <a:r>
              <a:rPr lang="en-US" sz="3200" b="1" dirty="0">
                <a:solidFill>
                  <a:schemeClr val="tx2"/>
                </a:solidFill>
                <a:latin typeface="+mj-lt"/>
              </a:rPr>
              <a:t>Visitation Program?</a:t>
            </a:r>
          </a:p>
        </p:txBody>
      </p:sp>
      <p:sp>
        <p:nvSpPr>
          <p:cNvPr id="11267" name="Rectangle 3"/>
          <p:cNvSpPr>
            <a:spLocks noChangeArrowheads="1"/>
          </p:cNvSpPr>
          <p:nvPr/>
        </p:nvSpPr>
        <p:spPr bwMode="auto">
          <a:xfrm>
            <a:off x="685800" y="1676400"/>
            <a:ext cx="8153400" cy="4114800"/>
          </a:xfrm>
          <a:prstGeom prst="rect">
            <a:avLst/>
          </a:prstGeom>
          <a:noFill/>
          <a:ln w="9525">
            <a:noFill/>
            <a:miter lim="800000"/>
            <a:headEnd/>
            <a:tailEnd/>
          </a:ln>
          <a:effectLst/>
        </p:spPr>
        <p:txBody>
          <a:bodyPr lIns="92075" tIns="46038" rIns="92075" bIns="46038"/>
          <a:lstStyle/>
          <a:p>
            <a:pPr marL="457200" indent="-457200">
              <a:spcBef>
                <a:spcPct val="20000"/>
              </a:spcBef>
              <a:buClr>
                <a:schemeClr val="accent1"/>
              </a:buClr>
              <a:buFont typeface="Wingdings 3" panose="05040102010807070707" pitchFamily="18" charset="2"/>
              <a:buChar char=""/>
              <a:defRPr/>
            </a:pPr>
            <a:r>
              <a:rPr lang="en-US" sz="2800" dirty="0">
                <a:latin typeface="+mn-lt"/>
              </a:rPr>
              <a:t>Communities can’t do it </a:t>
            </a:r>
            <a:r>
              <a:rPr lang="en-US" sz="2800" b="1" i="1" dirty="0" smtClean="0">
                <a:latin typeface="+mn-lt"/>
              </a:rPr>
              <a:t>all</a:t>
            </a:r>
            <a:r>
              <a:rPr lang="en-US" sz="2800" dirty="0" smtClean="0">
                <a:latin typeface="+mn-lt"/>
              </a:rPr>
              <a:t> (ask yourself, “What is </a:t>
            </a:r>
            <a:r>
              <a:rPr lang="en-US" sz="2800" b="1" i="1" dirty="0" smtClean="0">
                <a:latin typeface="+mn-lt"/>
              </a:rPr>
              <a:t>all</a:t>
            </a:r>
            <a:r>
              <a:rPr lang="en-US" sz="2800" dirty="0">
                <a:latin typeface="+mn-lt"/>
              </a:rPr>
              <a:t>?</a:t>
            </a:r>
            <a:endParaRPr lang="en-US" sz="2800" b="1" i="1" dirty="0">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The process identifies needs of individual companies (Company Specific issues) and systemic issues facing all companies (Company Common issues)</a:t>
            </a:r>
            <a:endParaRPr lang="en-US" sz="2800" dirty="0">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Prioritizes existing firm-related projects subject to the following types of criteria:</a:t>
            </a:r>
            <a:endParaRPr lang="en-US" sz="2800" dirty="0">
              <a:latin typeface="+mn-lt"/>
            </a:endParaRPr>
          </a:p>
          <a:p>
            <a:pPr marL="914400" lvl="1" indent="-457200">
              <a:spcBef>
                <a:spcPct val="20000"/>
              </a:spcBef>
              <a:buClr>
                <a:schemeClr val="accent2"/>
              </a:buClr>
              <a:buFont typeface="Wingdings 3" panose="05040102010807070707" pitchFamily="18" charset="2"/>
              <a:buChar char=""/>
              <a:defRPr/>
            </a:pPr>
            <a:r>
              <a:rPr lang="en-US" sz="2400" dirty="0">
                <a:solidFill>
                  <a:schemeClr val="accent2"/>
                </a:solidFill>
                <a:latin typeface="+mn-lt"/>
              </a:rPr>
              <a:t>The types of firms in the community</a:t>
            </a:r>
          </a:p>
          <a:p>
            <a:pPr marL="914400" lvl="1" indent="-457200">
              <a:spcBef>
                <a:spcPct val="20000"/>
              </a:spcBef>
              <a:buClr>
                <a:schemeClr val="accent2"/>
              </a:buClr>
              <a:buFont typeface="Wingdings 3" panose="05040102010807070707" pitchFamily="18" charset="2"/>
              <a:buChar char=""/>
              <a:defRPr/>
            </a:pPr>
            <a:r>
              <a:rPr lang="en-US" sz="2400" dirty="0">
                <a:solidFill>
                  <a:schemeClr val="accent2"/>
                </a:solidFill>
                <a:latin typeface="+mn-lt"/>
              </a:rPr>
              <a:t>The pressures they face</a:t>
            </a:r>
          </a:p>
          <a:p>
            <a:pPr marL="914400" lvl="1" indent="-457200">
              <a:spcBef>
                <a:spcPct val="20000"/>
              </a:spcBef>
              <a:buClr>
                <a:schemeClr val="accent2"/>
              </a:buClr>
              <a:buFont typeface="Wingdings 3" panose="05040102010807070707" pitchFamily="18" charset="2"/>
              <a:buChar char=""/>
              <a:defRPr/>
            </a:pPr>
            <a:r>
              <a:rPr lang="en-US" sz="2400" dirty="0">
                <a:solidFill>
                  <a:schemeClr val="accent2"/>
                </a:solidFill>
                <a:latin typeface="+mn-lt"/>
              </a:rPr>
              <a:t>Other local factors</a:t>
            </a:r>
          </a:p>
        </p:txBody>
      </p:sp>
      <p:sp>
        <p:nvSpPr>
          <p:cNvPr id="5" name="Slide Number Placeholder 4"/>
          <p:cNvSpPr>
            <a:spLocks noGrp="1"/>
          </p:cNvSpPr>
          <p:nvPr>
            <p:ph type="sldNum" sz="quarter" idx="12"/>
          </p:nvPr>
        </p:nvSpPr>
        <p:spPr/>
        <p:txBody>
          <a:bodyPr/>
          <a:lstStyle/>
          <a:p>
            <a:pPr>
              <a:defRPr/>
            </a:pPr>
            <a:fld id="{111F2A9F-4878-4FA9-883A-313AB3A7D8DC}" type="slidenum">
              <a:rPr lang="en-US" smtClean="0"/>
              <a:pPr>
                <a:defRPr/>
              </a:pPr>
              <a:t>4</a:t>
            </a:fld>
            <a:endParaRPr lang="en-US"/>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1268"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13316" name="Rectangle 4"/>
          <p:cNvSpPr>
            <a:spLocks noChangeArrowheads="1"/>
          </p:cNvSpPr>
          <p:nvPr/>
        </p:nvSpPr>
        <p:spPr bwMode="auto">
          <a:xfrm>
            <a:off x="457200" y="762000"/>
            <a:ext cx="8077200" cy="1143000"/>
          </a:xfrm>
          <a:prstGeom prst="rect">
            <a:avLst/>
          </a:prstGeom>
          <a:noFill/>
          <a:ln w="9525">
            <a:noFill/>
            <a:miter lim="800000"/>
            <a:headEnd/>
            <a:tailEnd/>
          </a:ln>
          <a:effectLst/>
        </p:spPr>
        <p:txBody>
          <a:bodyPr lIns="92075" tIns="46038" rIns="92075" bIns="46038" anchor="ctr"/>
          <a:lstStyle/>
          <a:p>
            <a:pPr algn="ctr">
              <a:defRPr/>
            </a:pPr>
            <a:r>
              <a:rPr lang="en-US" sz="3200" b="1" dirty="0" smtClean="0">
                <a:solidFill>
                  <a:schemeClr val="tx2"/>
                </a:solidFill>
                <a:latin typeface="+mj-lt"/>
              </a:rPr>
              <a:t>What is a BR&amp;E </a:t>
            </a:r>
            <a:r>
              <a:rPr lang="en-US" sz="3200" b="1" dirty="0">
                <a:solidFill>
                  <a:schemeClr val="tx2"/>
                </a:solidFill>
                <a:latin typeface="+mj-lt"/>
              </a:rPr>
              <a:t>Visitation </a:t>
            </a:r>
            <a:r>
              <a:rPr lang="en-US" sz="3200" b="1" dirty="0" smtClean="0">
                <a:solidFill>
                  <a:schemeClr val="tx2"/>
                </a:solidFill>
                <a:latin typeface="+mj-lt"/>
              </a:rPr>
              <a:t>Program?</a:t>
            </a:r>
            <a:endParaRPr lang="en-US" sz="3200" b="1" dirty="0">
              <a:solidFill>
                <a:schemeClr val="tx2"/>
              </a:solidFill>
              <a:latin typeface="+mj-lt"/>
            </a:endParaRPr>
          </a:p>
        </p:txBody>
      </p:sp>
      <p:sp>
        <p:nvSpPr>
          <p:cNvPr id="13317" name="Rectangle 5"/>
          <p:cNvSpPr>
            <a:spLocks noChangeArrowheads="1"/>
          </p:cNvSpPr>
          <p:nvPr/>
        </p:nvSpPr>
        <p:spPr bwMode="auto">
          <a:xfrm>
            <a:off x="762000" y="2514600"/>
            <a:ext cx="7772400" cy="2133600"/>
          </a:xfrm>
          <a:prstGeom prst="rect">
            <a:avLst/>
          </a:prstGeom>
          <a:noFill/>
          <a:ln w="9525">
            <a:noFill/>
            <a:miter lim="800000"/>
            <a:headEnd/>
            <a:tailEnd/>
          </a:ln>
          <a:effectLst/>
        </p:spPr>
        <p:txBody>
          <a:bodyPr lIns="92075" tIns="46038" rIns="92075" bIns="46038"/>
          <a:lstStyle/>
          <a:p>
            <a:pPr marL="342900" indent="-342900">
              <a:spcBef>
                <a:spcPct val="20000"/>
              </a:spcBef>
              <a:buClr>
                <a:schemeClr val="tx2"/>
              </a:buClr>
              <a:defRPr/>
            </a:pPr>
            <a:r>
              <a:rPr lang="en-US" sz="3200" b="1" dirty="0">
                <a:effectLst>
                  <a:outerShdw blurRad="38100" dist="38100" dir="2700000" algn="tl">
                    <a:srgbClr val="000000"/>
                  </a:outerShdw>
                </a:effectLst>
                <a:latin typeface="Times New Roman" pitchFamily="18" charset="0"/>
              </a:rPr>
              <a:t> 	</a:t>
            </a:r>
            <a:r>
              <a:rPr lang="en-US" sz="3200" dirty="0">
                <a:latin typeface="+mn-lt"/>
              </a:rPr>
              <a:t>“…is an action-oriented process for learning about the concerns of local businesses and setting priorities for BR&amp;E projects to address these needs.”  </a:t>
            </a:r>
          </a:p>
          <a:p>
            <a:pPr marL="342900" indent="-342900" algn="ctr">
              <a:spcBef>
                <a:spcPct val="20000"/>
              </a:spcBef>
              <a:buClr>
                <a:schemeClr val="tx2"/>
              </a:buClr>
              <a:defRPr/>
            </a:pPr>
            <a:endParaRPr lang="en-US" sz="3200" dirty="0">
              <a:latin typeface="+mn-lt"/>
            </a:endParaRPr>
          </a:p>
        </p:txBody>
      </p:sp>
      <p:sp>
        <p:nvSpPr>
          <p:cNvPr id="7" name="Slide Number Placeholder 6"/>
          <p:cNvSpPr>
            <a:spLocks noGrp="1"/>
          </p:cNvSpPr>
          <p:nvPr>
            <p:ph type="sldNum" sz="quarter" idx="12"/>
          </p:nvPr>
        </p:nvSpPr>
        <p:spPr/>
        <p:txBody>
          <a:bodyPr/>
          <a:lstStyle/>
          <a:p>
            <a:pPr>
              <a:defRPr/>
            </a:pPr>
            <a:fld id="{111F2A9F-4878-4FA9-883A-313AB3A7D8DC}" type="slidenum">
              <a:rPr lang="en-US" smtClean="0"/>
              <a:pPr>
                <a:defRPr/>
              </a:pPr>
              <a:t>5</a:t>
            </a:fld>
            <a:endParaRPr lang="en-US"/>
          </a:p>
        </p:txBody>
      </p:sp>
      <p:sp>
        <p:nvSpPr>
          <p:cNvPr id="2" name="TextBox 1"/>
          <p:cNvSpPr txBox="1"/>
          <p:nvPr/>
        </p:nvSpPr>
        <p:spPr>
          <a:xfrm>
            <a:off x="5951642" y="4648200"/>
            <a:ext cx="2582758" cy="701731"/>
          </a:xfrm>
          <a:prstGeom prst="rect">
            <a:avLst/>
          </a:prstGeom>
          <a:noFill/>
        </p:spPr>
        <p:txBody>
          <a:bodyPr wrap="none" rtlCol="0">
            <a:spAutoFit/>
          </a:bodyPr>
          <a:lstStyle/>
          <a:p>
            <a:pPr marL="342900" indent="-342900">
              <a:spcBef>
                <a:spcPct val="20000"/>
              </a:spcBef>
              <a:buClr>
                <a:schemeClr val="tx2"/>
              </a:buClr>
              <a:defRPr/>
            </a:pPr>
            <a:r>
              <a:rPr lang="en-US" dirty="0" smtClean="0"/>
              <a:t>George </a:t>
            </a:r>
            <a:r>
              <a:rPr lang="en-US" dirty="0"/>
              <a:t>Morse</a:t>
            </a:r>
          </a:p>
          <a:p>
            <a:pPr marL="342900" indent="-342900">
              <a:spcBef>
                <a:spcPct val="20000"/>
              </a:spcBef>
              <a:buClr>
                <a:schemeClr val="tx2"/>
              </a:buClr>
              <a:defRPr/>
            </a:pPr>
            <a:r>
              <a:rPr lang="en-US" dirty="0"/>
              <a:t>University of Minnesota</a:t>
            </a: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Basic Types of BR&amp;E Visitation Programs</a:t>
            </a:r>
            <a:endParaRPr lang="en-US" b="1" dirty="0"/>
          </a:p>
        </p:txBody>
      </p:sp>
      <p:sp>
        <p:nvSpPr>
          <p:cNvPr id="2" name="Slide Number Placeholder 1"/>
          <p:cNvSpPr>
            <a:spLocks noGrp="1"/>
          </p:cNvSpPr>
          <p:nvPr>
            <p:ph type="sldNum" sz="quarter" idx="12"/>
          </p:nvPr>
        </p:nvSpPr>
        <p:spPr/>
        <p:txBody>
          <a:bodyPr/>
          <a:lstStyle/>
          <a:p>
            <a:pPr>
              <a:defRPr/>
            </a:pPr>
            <a:fld id="{111F2A9F-4878-4FA9-883A-313AB3A7D8DC}" type="slidenum">
              <a:rPr lang="en-US" smtClean="0"/>
              <a:pPr>
                <a:defRPr/>
              </a:pPr>
              <a:t>6</a:t>
            </a:fld>
            <a:endParaRPr lang="en-US"/>
          </a:p>
        </p:txBody>
      </p:sp>
      <p:sp>
        <p:nvSpPr>
          <p:cNvPr id="4" name="Content Placeholder 3"/>
          <p:cNvSpPr>
            <a:spLocks noGrp="1"/>
          </p:cNvSpPr>
          <p:nvPr>
            <p:ph sz="quarter" idx="1"/>
          </p:nvPr>
        </p:nvSpPr>
        <p:spPr>
          <a:xfrm>
            <a:off x="457200" y="1219200"/>
            <a:ext cx="8229600" cy="5137150"/>
          </a:xfrm>
        </p:spPr>
        <p:txBody>
          <a:bodyPr>
            <a:normAutofit fontScale="77500" lnSpcReduction="20000"/>
          </a:bodyPr>
          <a:lstStyle/>
          <a:p>
            <a:r>
              <a:rPr lang="en-US" sz="3600" dirty="0" smtClean="0"/>
              <a:t>Traditional or Volunteer Visitor</a:t>
            </a:r>
          </a:p>
          <a:p>
            <a:pPr lvl="1"/>
            <a:r>
              <a:rPr lang="en-US" sz="3400" dirty="0" smtClean="0"/>
              <a:t>Uses volunteer visitors from the community to survey the businesses; process is entirely community driven</a:t>
            </a:r>
          </a:p>
          <a:p>
            <a:r>
              <a:rPr lang="en-US" sz="3600" dirty="0" smtClean="0"/>
              <a:t>Paid Professional</a:t>
            </a:r>
          </a:p>
          <a:p>
            <a:pPr lvl="1"/>
            <a:r>
              <a:rPr lang="en-US" sz="3400" dirty="0" smtClean="0"/>
              <a:t>Community drives the process, but a paid professional surveyor is used for business visits</a:t>
            </a:r>
          </a:p>
          <a:p>
            <a:r>
              <a:rPr lang="en-US" sz="3600" dirty="0" smtClean="0"/>
              <a:t>Segregated</a:t>
            </a:r>
          </a:p>
          <a:p>
            <a:pPr lvl="1"/>
            <a:r>
              <a:rPr lang="en-US" sz="3400" dirty="0" smtClean="0"/>
              <a:t>Economic development professionals develop and implement the process, but a community plan is the key process goal</a:t>
            </a:r>
          </a:p>
          <a:p>
            <a:r>
              <a:rPr lang="en-US" sz="3600" dirty="0" smtClean="0"/>
              <a:t>Continuous</a:t>
            </a:r>
          </a:p>
          <a:p>
            <a:pPr lvl="1"/>
            <a:r>
              <a:rPr lang="en-US" sz="3400" dirty="0" smtClean="0"/>
              <a:t>Economic development professionals develop and implement the process, but the goal is focused on relationship building with the business</a:t>
            </a:r>
            <a:endParaRPr lang="en-US" sz="3400" dirty="0"/>
          </a:p>
        </p:txBody>
      </p:sp>
    </p:spTree>
    <p:extLst>
      <p:ext uri="{BB962C8B-B14F-4D97-AF65-F5344CB8AC3E}">
        <p14:creationId xmlns:p14="http://schemas.microsoft.com/office/powerpoint/2010/main" val="73115304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Continuous Process Key Features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7</a:t>
            </a:fld>
            <a:endParaRPr lang="en-US"/>
          </a:p>
        </p:txBody>
      </p:sp>
      <p:sp>
        <p:nvSpPr>
          <p:cNvPr id="4" name="Content Placeholder 3"/>
          <p:cNvSpPr>
            <a:spLocks noGrp="1"/>
          </p:cNvSpPr>
          <p:nvPr>
            <p:ph sz="quarter" idx="1"/>
          </p:nvPr>
        </p:nvSpPr>
        <p:spPr>
          <a:xfrm>
            <a:off x="457200" y="1219200"/>
            <a:ext cx="8382000" cy="5137150"/>
          </a:xfrm>
        </p:spPr>
        <p:txBody>
          <a:bodyPr>
            <a:normAutofit lnSpcReduction="10000"/>
          </a:bodyPr>
          <a:lstStyle/>
          <a:p>
            <a:r>
              <a:rPr lang="en-US" dirty="0" smtClean="0"/>
              <a:t>The process is comprised of three main process sets</a:t>
            </a:r>
          </a:p>
          <a:p>
            <a:pPr lvl="1"/>
            <a:r>
              <a:rPr lang="en-US" dirty="0" smtClean="0"/>
              <a:t>Internal processes – management team, account executives</a:t>
            </a:r>
          </a:p>
          <a:p>
            <a:pPr lvl="2"/>
            <a:r>
              <a:rPr lang="en-US" dirty="0" smtClean="0"/>
              <a:t>Management team – facilitates the overall process</a:t>
            </a:r>
          </a:p>
          <a:p>
            <a:pPr lvl="2"/>
            <a:r>
              <a:rPr lang="en-US" dirty="0" smtClean="0"/>
              <a:t>Account executives – responsible for firm visits and response/referral team interactions</a:t>
            </a:r>
          </a:p>
          <a:p>
            <a:pPr lvl="1"/>
            <a:r>
              <a:rPr lang="en-US" dirty="0" smtClean="0"/>
              <a:t>Partnership processes – response and action teams</a:t>
            </a:r>
          </a:p>
          <a:p>
            <a:pPr lvl="2"/>
            <a:r>
              <a:rPr lang="en-US" dirty="0" smtClean="0"/>
              <a:t>Response team – addresses yellow and red flag issues arising from the diagnostic visit</a:t>
            </a:r>
          </a:p>
          <a:p>
            <a:pPr lvl="2"/>
            <a:r>
              <a:rPr lang="en-US" dirty="0" smtClean="0"/>
              <a:t>Action team – the “client services network” that provides programs and tools to BR&amp;E clients</a:t>
            </a:r>
          </a:p>
          <a:p>
            <a:pPr lvl="1"/>
            <a:r>
              <a:rPr lang="en-US" dirty="0" smtClean="0"/>
              <a:t>External processes – businesses and stakeholders</a:t>
            </a:r>
          </a:p>
          <a:p>
            <a:pPr lvl="2"/>
            <a:r>
              <a:rPr lang="en-US" dirty="0" smtClean="0"/>
              <a:t>Businesses – the primary beneficiaries of the BR&amp;E program</a:t>
            </a:r>
          </a:p>
          <a:p>
            <a:pPr lvl="2"/>
            <a:r>
              <a:rPr lang="en-US" dirty="0" smtClean="0"/>
              <a:t>Stakeholders – those in the community with an interest in the local economic environment</a:t>
            </a:r>
          </a:p>
          <a:p>
            <a:endParaRPr lang="en-US" dirty="0"/>
          </a:p>
        </p:txBody>
      </p:sp>
    </p:spTree>
    <p:extLst>
      <p:ext uri="{BB962C8B-B14F-4D97-AF65-F5344CB8AC3E}">
        <p14:creationId xmlns:p14="http://schemas.microsoft.com/office/powerpoint/2010/main" val="243871752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Continuous Process Features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8</a:t>
            </a:fld>
            <a:endParaRPr lang="en-US"/>
          </a:p>
        </p:txBody>
      </p:sp>
      <p:graphicFrame>
        <p:nvGraphicFramePr>
          <p:cNvPr id="5" name="Diagram 4"/>
          <p:cNvGraphicFramePr/>
          <p:nvPr>
            <p:extLst>
              <p:ext uri="{D42A27DB-BD31-4B8C-83A1-F6EECF244321}">
                <p14:modId xmlns:p14="http://schemas.microsoft.com/office/powerpoint/2010/main" val="309407224"/>
              </p:ext>
            </p:extLst>
          </p:nvPr>
        </p:nvGraphicFramePr>
        <p:xfrm>
          <a:off x="685800" y="1676400"/>
          <a:ext cx="7273185" cy="4503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6781800" y="5539026"/>
            <a:ext cx="2209800" cy="830997"/>
          </a:xfrm>
          <a:prstGeom prst="rect">
            <a:avLst/>
          </a:prstGeom>
        </p:spPr>
        <p:txBody>
          <a:bodyPr wrap="square">
            <a:spAutoFit/>
          </a:bodyPr>
          <a:lstStyle/>
          <a:p>
            <a:pPr marL="0" indent="0" algn="r">
              <a:buNone/>
            </a:pPr>
            <a:r>
              <a:rPr lang="en-US" sz="1600" dirty="0">
                <a:latin typeface="+mn-lt"/>
              </a:rPr>
              <a:t>Blue: </a:t>
            </a:r>
            <a:r>
              <a:rPr lang="en-US" sz="1600" dirty="0" smtClean="0">
                <a:latin typeface="+mn-lt"/>
              </a:rPr>
              <a:t>Internal Teams/Staff</a:t>
            </a:r>
            <a:endParaRPr lang="en-US" sz="1600" dirty="0">
              <a:latin typeface="+mn-lt"/>
            </a:endParaRPr>
          </a:p>
          <a:p>
            <a:pPr marL="0" indent="0" algn="r">
              <a:buNone/>
            </a:pPr>
            <a:r>
              <a:rPr lang="en-US" sz="1600" dirty="0">
                <a:latin typeface="+mn-lt"/>
              </a:rPr>
              <a:t>Green: Partners</a:t>
            </a:r>
          </a:p>
          <a:p>
            <a:pPr marL="0" indent="0" algn="r">
              <a:buNone/>
            </a:pPr>
            <a:r>
              <a:rPr lang="en-US" sz="1600" dirty="0">
                <a:latin typeface="+mn-lt"/>
              </a:rPr>
              <a:t>Grey: External</a:t>
            </a:r>
          </a:p>
        </p:txBody>
      </p:sp>
    </p:spTree>
    <p:extLst>
      <p:ext uri="{BB962C8B-B14F-4D97-AF65-F5344CB8AC3E}">
        <p14:creationId xmlns:p14="http://schemas.microsoft.com/office/powerpoint/2010/main" val="332185446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88196" y="304800"/>
            <a:ext cx="8153400" cy="1143000"/>
          </a:xfrm>
          <a:prstGeom prst="rect">
            <a:avLst/>
          </a:prstGeom>
          <a:noFill/>
          <a:ln w="9525">
            <a:noFill/>
            <a:miter lim="800000"/>
            <a:headEnd/>
            <a:tailEnd/>
          </a:ln>
          <a:effectLst/>
        </p:spPr>
        <p:txBody>
          <a:bodyPr lIns="92075" tIns="46038" rIns="92075" bIns="46038" anchor="ctr"/>
          <a:lstStyle/>
          <a:p>
            <a:pPr>
              <a:defRPr/>
            </a:pPr>
            <a:r>
              <a:rPr lang="en-US" sz="3200" b="1" dirty="0" smtClean="0">
                <a:solidFill>
                  <a:schemeClr val="tx2"/>
                </a:solidFill>
                <a:latin typeface="+mj-lt"/>
              </a:rPr>
              <a:t>Continuous Process Key Features</a:t>
            </a:r>
            <a:endParaRPr lang="en-US" sz="3200" b="1" dirty="0">
              <a:solidFill>
                <a:schemeClr val="tx2"/>
              </a:solidFill>
              <a:latin typeface="+mj-lt"/>
            </a:endParaRPr>
          </a:p>
        </p:txBody>
      </p:sp>
      <p:sp>
        <p:nvSpPr>
          <p:cNvPr id="15363" name="Rectangle 3"/>
          <p:cNvSpPr>
            <a:spLocks noChangeArrowheads="1"/>
          </p:cNvSpPr>
          <p:nvPr/>
        </p:nvSpPr>
        <p:spPr bwMode="auto">
          <a:xfrm>
            <a:off x="152400" y="1295400"/>
            <a:ext cx="4343400" cy="4419600"/>
          </a:xfrm>
          <a:prstGeom prst="rect">
            <a:avLst/>
          </a:prstGeom>
          <a:noFill/>
          <a:ln w="9525">
            <a:noFill/>
            <a:miter lim="800000"/>
            <a:headEnd/>
            <a:tailEnd/>
          </a:ln>
          <a:effectLst/>
        </p:spPr>
        <p:txBody>
          <a:bodyPr lIns="92075" tIns="46038" rIns="92075" bIns="46038"/>
          <a:lstStyle/>
          <a:p>
            <a:pPr marL="457200" indent="-457200">
              <a:spcBef>
                <a:spcPct val="20000"/>
              </a:spcBef>
              <a:buClr>
                <a:schemeClr val="accent2"/>
              </a:buClr>
              <a:buFont typeface="Wingdings 3" panose="05040102010807070707" pitchFamily="18" charset="2"/>
              <a:buChar char=""/>
              <a:defRPr/>
            </a:pPr>
            <a:r>
              <a:rPr lang="en-US" sz="2600" dirty="0" smtClean="0">
                <a:latin typeface="+mn-lt"/>
              </a:rPr>
              <a:t>Grassroots program with local </a:t>
            </a:r>
            <a:r>
              <a:rPr lang="en-US" sz="2600" dirty="0" err="1" smtClean="0">
                <a:latin typeface="+mn-lt"/>
              </a:rPr>
              <a:t>buyin</a:t>
            </a:r>
            <a:endParaRPr lang="en-US" sz="2600" dirty="0">
              <a:latin typeface="+mn-lt"/>
            </a:endParaRPr>
          </a:p>
          <a:p>
            <a:pPr marL="342900" indent="-342900">
              <a:spcBef>
                <a:spcPct val="20000"/>
              </a:spcBef>
              <a:buClr>
                <a:schemeClr val="accent2"/>
              </a:buClr>
              <a:buFont typeface="Wingdings 3" panose="05040102010807070707" pitchFamily="18" charset="2"/>
              <a:buChar char=""/>
              <a:defRPr/>
            </a:pPr>
            <a:r>
              <a:rPr lang="en-US" sz="2600" dirty="0">
                <a:latin typeface="+mn-lt"/>
              </a:rPr>
              <a:t>The </a:t>
            </a:r>
            <a:r>
              <a:rPr lang="en-US" sz="2600" dirty="0" smtClean="0">
                <a:latin typeface="+mn-lt"/>
              </a:rPr>
              <a:t>local REN </a:t>
            </a:r>
            <a:r>
              <a:rPr lang="en-US" sz="2600" dirty="0">
                <a:latin typeface="+mn-lt"/>
              </a:rPr>
              <a:t>plans and organizes the program</a:t>
            </a:r>
          </a:p>
          <a:p>
            <a:pPr marL="342900" indent="-342900">
              <a:spcBef>
                <a:spcPct val="20000"/>
              </a:spcBef>
              <a:buClr>
                <a:schemeClr val="accent2"/>
              </a:buClr>
              <a:buFont typeface="Wingdings 3" panose="05040102010807070707" pitchFamily="18" charset="2"/>
              <a:buChar char=""/>
              <a:defRPr/>
            </a:pPr>
            <a:r>
              <a:rPr lang="en-US" sz="2600" dirty="0" smtClean="0">
                <a:latin typeface="+mn-lt"/>
              </a:rPr>
              <a:t>Economic development professionals (account executives) </a:t>
            </a:r>
            <a:r>
              <a:rPr lang="en-US" sz="2600" dirty="0">
                <a:latin typeface="+mn-lt"/>
              </a:rPr>
              <a:t>visit the firms</a:t>
            </a:r>
          </a:p>
          <a:p>
            <a:pPr marL="342900" indent="-342900">
              <a:spcBef>
                <a:spcPct val="20000"/>
              </a:spcBef>
              <a:buClr>
                <a:schemeClr val="accent2"/>
              </a:buClr>
              <a:buFont typeface="Wingdings 3" panose="05040102010807070707" pitchFamily="18" charset="2"/>
              <a:buChar char=""/>
              <a:defRPr/>
            </a:pPr>
            <a:r>
              <a:rPr lang="en-US" sz="2600" dirty="0">
                <a:latin typeface="+mn-lt"/>
              </a:rPr>
              <a:t>The program builds linkages and networks</a:t>
            </a:r>
          </a:p>
          <a:p>
            <a:pPr marL="342900" indent="-342900">
              <a:spcBef>
                <a:spcPct val="20000"/>
              </a:spcBef>
              <a:buClr>
                <a:schemeClr val="accent2"/>
              </a:buClr>
              <a:buFont typeface="Wingdings 3" panose="05040102010807070707" pitchFamily="18" charset="2"/>
              <a:buChar char=""/>
              <a:defRPr/>
            </a:pPr>
            <a:r>
              <a:rPr lang="en-US" sz="2600" dirty="0" smtClean="0">
                <a:latin typeface="+mn-lt"/>
              </a:rPr>
              <a:t>The stakeholders have a greater understanding of the local economy</a:t>
            </a:r>
            <a:endParaRPr lang="en-US" sz="2600" dirty="0">
              <a:latin typeface="+mn-lt"/>
            </a:endParaRPr>
          </a:p>
        </p:txBody>
      </p:sp>
      <p:sp>
        <p:nvSpPr>
          <p:cNvPr id="15364" name="Rectangle 4"/>
          <p:cNvSpPr>
            <a:spLocks noChangeArrowheads="1"/>
          </p:cNvSpPr>
          <p:nvPr/>
        </p:nvSpPr>
        <p:spPr bwMode="auto">
          <a:xfrm>
            <a:off x="4800600" y="1295400"/>
            <a:ext cx="4267200" cy="4267200"/>
          </a:xfrm>
          <a:prstGeom prst="rect">
            <a:avLst/>
          </a:prstGeom>
          <a:noFill/>
          <a:ln w="9525">
            <a:noFill/>
            <a:miter lim="800000"/>
            <a:headEnd/>
            <a:tailEnd/>
          </a:ln>
          <a:effectLst/>
        </p:spPr>
        <p:txBody>
          <a:bodyPr lIns="92075" tIns="46038" rIns="92075" bIns="46038"/>
          <a:lstStyle/>
          <a:p>
            <a:pPr marL="346075" indent="-346075">
              <a:spcBef>
                <a:spcPct val="20000"/>
              </a:spcBef>
              <a:buClr>
                <a:schemeClr val="accent2"/>
              </a:buClr>
              <a:buFont typeface="Wingdings 3" panose="05040102010807070707" pitchFamily="18" charset="2"/>
              <a:buChar char=""/>
              <a:defRPr/>
            </a:pPr>
            <a:r>
              <a:rPr lang="en-US" sz="2600" dirty="0" err="1" smtClean="0">
                <a:latin typeface="+mn-lt"/>
              </a:rPr>
              <a:t>Followup</a:t>
            </a:r>
            <a:r>
              <a:rPr lang="en-US" sz="2600" dirty="0" smtClean="0">
                <a:latin typeface="+mn-lt"/>
              </a:rPr>
              <a:t> is built into the program process</a:t>
            </a:r>
            <a:endParaRPr lang="en-US" sz="2600" dirty="0">
              <a:latin typeface="+mn-lt"/>
            </a:endParaRPr>
          </a:p>
          <a:p>
            <a:pPr marL="342900" indent="-342900">
              <a:spcBef>
                <a:spcPct val="20000"/>
              </a:spcBef>
              <a:buClr>
                <a:schemeClr val="accent2"/>
              </a:buClr>
              <a:buFont typeface="Wingdings 3" panose="05040102010807070707" pitchFamily="18" charset="2"/>
              <a:buChar char=""/>
              <a:defRPr/>
            </a:pPr>
            <a:r>
              <a:rPr lang="en-US" sz="2600" dirty="0">
                <a:latin typeface="+mn-lt"/>
              </a:rPr>
              <a:t>BR&amp;E Programs plan for something to happen</a:t>
            </a:r>
          </a:p>
          <a:p>
            <a:pPr marL="342900" indent="-342900">
              <a:spcBef>
                <a:spcPct val="20000"/>
              </a:spcBef>
              <a:buClr>
                <a:schemeClr val="accent2"/>
              </a:buClr>
              <a:buFont typeface="Wingdings 3" panose="05040102010807070707" pitchFamily="18" charset="2"/>
              <a:buChar char=""/>
              <a:defRPr/>
            </a:pPr>
            <a:r>
              <a:rPr lang="en-US" sz="2600" dirty="0">
                <a:latin typeface="+mn-lt"/>
              </a:rPr>
              <a:t>The program responds to the </a:t>
            </a:r>
            <a:r>
              <a:rPr lang="en-US" sz="2600" dirty="0" smtClean="0">
                <a:latin typeface="+mn-lt"/>
              </a:rPr>
              <a:t>weaknesses and threats identified </a:t>
            </a:r>
            <a:r>
              <a:rPr lang="en-US" sz="2600" dirty="0">
                <a:latin typeface="+mn-lt"/>
              </a:rPr>
              <a:t>in the survey</a:t>
            </a:r>
          </a:p>
          <a:p>
            <a:pPr marL="342900" indent="-342900">
              <a:spcBef>
                <a:spcPct val="20000"/>
              </a:spcBef>
              <a:buClr>
                <a:schemeClr val="accent2"/>
              </a:buClr>
              <a:buFont typeface="Wingdings 3" panose="05040102010807070707" pitchFamily="18" charset="2"/>
              <a:buChar char=""/>
              <a:defRPr/>
            </a:pPr>
            <a:r>
              <a:rPr lang="en-US" sz="2600" dirty="0" smtClean="0">
                <a:latin typeface="+mn-lt"/>
              </a:rPr>
              <a:t>Business-specific solutions</a:t>
            </a:r>
          </a:p>
          <a:p>
            <a:pPr marL="342900" indent="-342900">
              <a:spcBef>
                <a:spcPct val="20000"/>
              </a:spcBef>
              <a:buClr>
                <a:schemeClr val="accent2"/>
              </a:buClr>
              <a:buFont typeface="Wingdings 3" panose="05040102010807070707" pitchFamily="18" charset="2"/>
              <a:buChar char=""/>
              <a:defRPr/>
            </a:pPr>
            <a:r>
              <a:rPr lang="en-US" sz="2600" dirty="0" smtClean="0">
                <a:latin typeface="+mn-lt"/>
              </a:rPr>
              <a:t>Local economic environment issues are addressed</a:t>
            </a:r>
            <a:endParaRPr lang="en-US" sz="2600" dirty="0">
              <a:latin typeface="+mn-lt"/>
            </a:endParaRPr>
          </a:p>
        </p:txBody>
      </p:sp>
      <p:sp>
        <p:nvSpPr>
          <p:cNvPr id="6" name="Slide Number Placeholder 5"/>
          <p:cNvSpPr>
            <a:spLocks noGrp="1"/>
          </p:cNvSpPr>
          <p:nvPr>
            <p:ph type="sldNum" sz="quarter" idx="12"/>
          </p:nvPr>
        </p:nvSpPr>
        <p:spPr/>
        <p:txBody>
          <a:bodyPr/>
          <a:lstStyle/>
          <a:p>
            <a:pPr>
              <a:defRPr/>
            </a:pPr>
            <a:fld id="{111F2A9F-4878-4FA9-883A-313AB3A7D8DC}" type="slidenum">
              <a:rPr lang="en-US" smtClean="0"/>
              <a:pPr>
                <a:defRPr/>
              </a:pPr>
              <a:t>9</a:t>
            </a:fld>
            <a:endParaRPr lang="en-US"/>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42AC38C0-CCEC-4F57-BE68-0E86EC817BE1}" type="slidenum">
              <a:rPr lang="en-US" smtClean="0"/>
              <a:pPr>
                <a:defRPr/>
              </a:pPr>
              <a:t>10</a:t>
            </a:fld>
            <a:endParaRPr lang="en-US"/>
          </a:p>
        </p:txBody>
      </p:sp>
      <p:sp>
        <p:nvSpPr>
          <p:cNvPr id="5" name="Isosceles Triangle 4"/>
          <p:cNvSpPr/>
          <p:nvPr/>
        </p:nvSpPr>
        <p:spPr>
          <a:xfrm>
            <a:off x="457200" y="2514600"/>
            <a:ext cx="4596384" cy="3657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2209800" y="3429000"/>
            <a:ext cx="6019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1"/>
          </p:cNvCxnSpPr>
          <p:nvPr/>
        </p:nvCxnSpPr>
        <p:spPr>
          <a:xfrm rot="10800000" flipH="1">
            <a:off x="1606296" y="4343400"/>
            <a:ext cx="662330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6800" y="5257800"/>
            <a:ext cx="716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p:cNvCxnSpPr>
          <p:nvPr/>
        </p:nvCxnSpPr>
        <p:spPr>
          <a:xfrm rot="16200000" flipH="1">
            <a:off x="6641592" y="4584192"/>
            <a:ext cx="0" cy="317601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480675" y="5715000"/>
            <a:ext cx="1000595" cy="523220"/>
          </a:xfrm>
          <a:prstGeom prst="rect">
            <a:avLst/>
          </a:prstGeom>
          <a:noFill/>
        </p:spPr>
        <p:txBody>
          <a:bodyPr wrap="none" rtlCol="0">
            <a:spAutoFit/>
          </a:bodyPr>
          <a:lstStyle/>
          <a:p>
            <a:r>
              <a:rPr lang="en-US" sz="2800" b="1" dirty="0" smtClean="0">
                <a:solidFill>
                  <a:schemeClr val="accent2"/>
                </a:solidFill>
                <a:latin typeface="+mn-lt"/>
              </a:rPr>
              <a:t>Data</a:t>
            </a:r>
            <a:endParaRPr lang="en-US" sz="2800" b="1" dirty="0">
              <a:solidFill>
                <a:schemeClr val="accent2"/>
              </a:solidFill>
              <a:latin typeface="+mn-lt"/>
            </a:endParaRPr>
          </a:p>
        </p:txBody>
      </p:sp>
      <p:sp>
        <p:nvSpPr>
          <p:cNvPr id="11" name="TextBox 10"/>
          <p:cNvSpPr txBox="1"/>
          <p:nvPr/>
        </p:nvSpPr>
        <p:spPr>
          <a:xfrm>
            <a:off x="5478651" y="4800600"/>
            <a:ext cx="2196114" cy="523220"/>
          </a:xfrm>
          <a:prstGeom prst="rect">
            <a:avLst/>
          </a:prstGeom>
          <a:noFill/>
        </p:spPr>
        <p:txBody>
          <a:bodyPr wrap="none" rtlCol="0">
            <a:spAutoFit/>
          </a:bodyPr>
          <a:lstStyle/>
          <a:p>
            <a:r>
              <a:rPr lang="en-US" sz="2800" b="1" dirty="0" smtClean="0">
                <a:solidFill>
                  <a:schemeClr val="accent2"/>
                </a:solidFill>
                <a:latin typeface="+mn-lt"/>
              </a:rPr>
              <a:t>Information</a:t>
            </a:r>
            <a:endParaRPr lang="en-US" sz="2800" b="1" dirty="0">
              <a:solidFill>
                <a:schemeClr val="accent2"/>
              </a:solidFill>
              <a:latin typeface="+mn-lt"/>
            </a:endParaRPr>
          </a:p>
        </p:txBody>
      </p:sp>
      <p:sp>
        <p:nvSpPr>
          <p:cNvPr id="12" name="TextBox 11"/>
          <p:cNvSpPr txBox="1"/>
          <p:nvPr/>
        </p:nvSpPr>
        <p:spPr>
          <a:xfrm>
            <a:off x="5478651" y="3886200"/>
            <a:ext cx="2101857" cy="523220"/>
          </a:xfrm>
          <a:prstGeom prst="rect">
            <a:avLst/>
          </a:prstGeom>
          <a:noFill/>
        </p:spPr>
        <p:txBody>
          <a:bodyPr wrap="none" rtlCol="0">
            <a:spAutoFit/>
          </a:bodyPr>
          <a:lstStyle/>
          <a:p>
            <a:r>
              <a:rPr lang="en-US" sz="2800" b="1" dirty="0" smtClean="0">
                <a:solidFill>
                  <a:schemeClr val="accent2"/>
                </a:solidFill>
                <a:latin typeface="+mn-lt"/>
              </a:rPr>
              <a:t>Knowledge</a:t>
            </a:r>
            <a:endParaRPr lang="en-US" sz="2800" b="1" dirty="0">
              <a:solidFill>
                <a:schemeClr val="accent2"/>
              </a:solidFill>
              <a:latin typeface="+mn-lt"/>
            </a:endParaRPr>
          </a:p>
        </p:txBody>
      </p:sp>
      <p:sp>
        <p:nvSpPr>
          <p:cNvPr id="13" name="TextBox 12"/>
          <p:cNvSpPr txBox="1"/>
          <p:nvPr/>
        </p:nvSpPr>
        <p:spPr>
          <a:xfrm>
            <a:off x="5479398" y="2971800"/>
            <a:ext cx="2002471" cy="523220"/>
          </a:xfrm>
          <a:prstGeom prst="rect">
            <a:avLst/>
          </a:prstGeom>
          <a:noFill/>
        </p:spPr>
        <p:txBody>
          <a:bodyPr wrap="none" rtlCol="0">
            <a:spAutoFit/>
          </a:bodyPr>
          <a:lstStyle/>
          <a:p>
            <a:r>
              <a:rPr lang="en-US" sz="2800" b="1" dirty="0" smtClean="0">
                <a:solidFill>
                  <a:schemeClr val="accent2"/>
                </a:solidFill>
                <a:latin typeface="+mn-lt"/>
              </a:rPr>
              <a:t>Innovation</a:t>
            </a:r>
            <a:endParaRPr lang="en-US" sz="2800" b="1" dirty="0">
              <a:solidFill>
                <a:schemeClr val="accent2"/>
              </a:solidFill>
              <a:latin typeface="+mn-lt"/>
            </a:endParaRPr>
          </a:p>
        </p:txBody>
      </p:sp>
      <p:cxnSp>
        <p:nvCxnSpPr>
          <p:cNvPr id="14" name="Straight Arrow Connector 13"/>
          <p:cNvCxnSpPr>
            <a:stCxn id="5" idx="3"/>
          </p:cNvCxnSpPr>
          <p:nvPr/>
        </p:nvCxnSpPr>
        <p:spPr>
          <a:xfrm rot="5400000" flipH="1">
            <a:off x="2292096" y="57089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286000" y="48006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286000" y="38862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rot="5400000" flipH="1" flipV="1">
            <a:off x="2292096" y="29657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788093" y="6477000"/>
            <a:ext cx="6355907" cy="307777"/>
          </a:xfrm>
          <a:prstGeom prst="rect">
            <a:avLst/>
          </a:prstGeom>
          <a:noFill/>
        </p:spPr>
        <p:txBody>
          <a:bodyPr wrap="none" rtlCol="0">
            <a:spAutoFit/>
          </a:bodyPr>
          <a:lstStyle/>
          <a:p>
            <a:r>
              <a:rPr lang="en-US" sz="1400" dirty="0" smtClean="0"/>
              <a:t>Source:  Steve </a:t>
            </a:r>
            <a:r>
              <a:rPr lang="en-US" sz="1400" dirty="0" err="1" smtClean="0"/>
              <a:t>Deller</a:t>
            </a:r>
            <a:r>
              <a:rPr lang="en-US" sz="1400" dirty="0" smtClean="0"/>
              <a:t>, University of Wisconsin.  NACDEP presentation, 2010.</a:t>
            </a:r>
            <a:endParaRPr lang="en-US" sz="1400" dirty="0"/>
          </a:p>
        </p:txBody>
      </p:sp>
      <p:sp>
        <p:nvSpPr>
          <p:cNvPr id="21" name="TextBox 20"/>
          <p:cNvSpPr txBox="1"/>
          <p:nvPr/>
        </p:nvSpPr>
        <p:spPr>
          <a:xfrm>
            <a:off x="152400" y="1371600"/>
            <a:ext cx="8686800" cy="1077218"/>
          </a:xfrm>
          <a:prstGeom prst="rect">
            <a:avLst/>
          </a:prstGeom>
          <a:noFill/>
        </p:spPr>
        <p:txBody>
          <a:bodyPr wrap="square" rtlCol="0">
            <a:spAutoFit/>
          </a:bodyPr>
          <a:lstStyle/>
          <a:p>
            <a:pPr algn="ctr"/>
            <a:r>
              <a:rPr lang="en-US" sz="3200" dirty="0" smtClean="0">
                <a:solidFill>
                  <a:schemeClr val="accent2"/>
                </a:solidFill>
                <a:latin typeface="+mn-lt"/>
              </a:rPr>
              <a:t>This type of activity can move the local development office up the innovation pyramid</a:t>
            </a:r>
            <a:endParaRPr lang="en-US" sz="3200" dirty="0">
              <a:solidFill>
                <a:schemeClr val="accent2"/>
              </a:solidFill>
              <a:latin typeface="+mn-lt"/>
            </a:endParaRPr>
          </a:p>
        </p:txBody>
      </p:sp>
      <p:cxnSp>
        <p:nvCxnSpPr>
          <p:cNvPr id="23" name="Straight Connector 22"/>
          <p:cNvCxnSpPr/>
          <p:nvPr/>
        </p:nvCxnSpPr>
        <p:spPr>
          <a:xfrm>
            <a:off x="457200" y="6172200"/>
            <a:ext cx="7772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b="1" dirty="0" smtClean="0"/>
              <a:t>Objectives of the </a:t>
            </a:r>
            <a:br>
              <a:rPr lang="en-US" b="1" dirty="0" smtClean="0"/>
            </a:br>
            <a:r>
              <a:rPr lang="en-US" b="1" dirty="0" smtClean="0"/>
              <a:t>BR&amp;E Visitation Program</a:t>
            </a:r>
            <a:endParaRPr lang="en-US" b="1" dirty="0"/>
          </a:p>
        </p:txBody>
      </p:sp>
      <p:sp>
        <p:nvSpPr>
          <p:cNvPr id="3" name="Content Placeholder 2"/>
          <p:cNvSpPr>
            <a:spLocks noGrp="1"/>
          </p:cNvSpPr>
          <p:nvPr>
            <p:ph sz="quarter" idx="1"/>
          </p:nvPr>
        </p:nvSpPr>
        <p:spPr>
          <a:xfrm>
            <a:off x="304800" y="1600200"/>
            <a:ext cx="8763000" cy="4525963"/>
          </a:xfrm>
        </p:spPr>
        <p:txBody>
          <a:bodyPr>
            <a:normAutofit lnSpcReduction="10000"/>
          </a:bodyPr>
          <a:lstStyle/>
          <a:p>
            <a:pPr marL="274320" indent="-274320" eaLnBrk="1" fontAlgn="auto" hangingPunct="1">
              <a:spcAft>
                <a:spcPts val="0"/>
              </a:spcAft>
              <a:buFont typeface="Wingdings 3"/>
              <a:buChar char=""/>
              <a:defRPr/>
            </a:pPr>
            <a:r>
              <a:rPr lang="en-US" sz="2800" dirty="0" smtClean="0"/>
              <a:t>Demonstrate to local businesses that the community appreciates their contribution to the economy</a:t>
            </a:r>
          </a:p>
          <a:p>
            <a:pPr marL="274320" indent="-274320" eaLnBrk="1" fontAlgn="auto" hangingPunct="1">
              <a:spcAft>
                <a:spcPts val="0"/>
              </a:spcAft>
              <a:buFont typeface="Wingdings 3"/>
              <a:buChar char=""/>
              <a:defRPr/>
            </a:pPr>
            <a:r>
              <a:rPr lang="en-US" sz="2800" dirty="0" smtClean="0"/>
              <a:t>Help existing businesses solve problems</a:t>
            </a:r>
          </a:p>
          <a:p>
            <a:pPr marL="274320" indent="-274320" eaLnBrk="1" fontAlgn="auto" hangingPunct="1">
              <a:spcAft>
                <a:spcPts val="0"/>
              </a:spcAft>
              <a:buFont typeface="Wingdings 3"/>
              <a:buChar char=""/>
              <a:defRPr/>
            </a:pPr>
            <a:r>
              <a:rPr lang="en-US" sz="2800" dirty="0" smtClean="0"/>
              <a:t>Assist businesses in using programs aimed at helping them become more competitive</a:t>
            </a:r>
          </a:p>
          <a:p>
            <a:pPr marL="274320" indent="-274320" eaLnBrk="1" fontAlgn="auto" hangingPunct="1">
              <a:spcAft>
                <a:spcPts val="0"/>
              </a:spcAft>
              <a:buFont typeface="Wingdings 3"/>
              <a:buChar char=""/>
              <a:defRPr/>
            </a:pPr>
            <a:r>
              <a:rPr lang="en-US" sz="2800" dirty="0" smtClean="0"/>
              <a:t>Identify and address issues that face all businesses</a:t>
            </a:r>
          </a:p>
          <a:p>
            <a:pPr marL="274320" indent="-274320" eaLnBrk="1" fontAlgn="auto" hangingPunct="1">
              <a:spcAft>
                <a:spcPts val="0"/>
              </a:spcAft>
              <a:buFont typeface="Wingdings 3"/>
              <a:buChar char=""/>
              <a:defRPr/>
            </a:pPr>
            <a:r>
              <a:rPr lang="en-US" sz="2800" dirty="0" smtClean="0"/>
              <a:t>Develop strategic plans for long-range BR&amp;E activities</a:t>
            </a:r>
          </a:p>
          <a:p>
            <a:pPr marL="274320" indent="-274320" eaLnBrk="1" fontAlgn="auto" hangingPunct="1">
              <a:spcAft>
                <a:spcPts val="0"/>
              </a:spcAft>
              <a:buFont typeface="Wingdings 3"/>
              <a:buChar char=""/>
              <a:defRPr/>
            </a:pPr>
            <a:r>
              <a:rPr lang="en-US" sz="2800" dirty="0" smtClean="0"/>
              <a:t>Build community capacity (a major portion of this is through social capital) to sustain growth and development</a:t>
            </a:r>
            <a:endParaRPr lang="en-US" sz="2800" dirty="0"/>
          </a:p>
        </p:txBody>
      </p:sp>
      <p:sp>
        <p:nvSpPr>
          <p:cNvPr id="5" name="Slide Number Placeholder 4"/>
          <p:cNvSpPr>
            <a:spLocks noGrp="1"/>
          </p:cNvSpPr>
          <p:nvPr>
            <p:ph type="sldNum" sz="quarter" idx="12"/>
          </p:nvPr>
        </p:nvSpPr>
        <p:spPr/>
        <p:txBody>
          <a:bodyPr/>
          <a:lstStyle/>
          <a:p>
            <a:pPr>
              <a:defRPr/>
            </a:pPr>
            <a:fld id="{9EA28750-C738-4D04-9309-8C45BEAEA612}" type="slidenum">
              <a:rPr lang="en-US" smtClean="0"/>
              <a:pPr>
                <a:defRPr/>
              </a:pPr>
              <a:t>11</a:t>
            </a:fld>
            <a:endParaRPr lang="en-US"/>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685800" y="6400800"/>
            <a:ext cx="1905000" cy="457200"/>
          </a:xfrm>
          <a:prstGeom prst="rect">
            <a:avLst/>
          </a:prstGeom>
          <a:noFill/>
          <a:ln w="9525">
            <a:noFill/>
            <a:miter lim="800000"/>
            <a:headEnd/>
            <a:tailEnd/>
          </a:ln>
        </p:spPr>
        <p:txBody>
          <a:bodyPr wrap="none" anchor="ctr"/>
          <a:lstStyle/>
          <a:p>
            <a:endParaRPr lang="en-US"/>
          </a:p>
        </p:txBody>
      </p:sp>
      <p:sp>
        <p:nvSpPr>
          <p:cNvPr id="14340" name="Rectangle 3"/>
          <p:cNvSpPr>
            <a:spLocks noChangeArrowheads="1"/>
          </p:cNvSpPr>
          <p:nvPr/>
        </p:nvSpPr>
        <p:spPr bwMode="auto">
          <a:xfrm>
            <a:off x="3124200" y="6400800"/>
            <a:ext cx="2895600" cy="457200"/>
          </a:xfrm>
          <a:prstGeom prst="rect">
            <a:avLst/>
          </a:prstGeom>
          <a:noFill/>
          <a:ln w="9525">
            <a:noFill/>
            <a:miter lim="800000"/>
            <a:headEnd/>
            <a:tailEnd/>
          </a:ln>
        </p:spPr>
        <p:txBody>
          <a:bodyPr wrap="none" anchor="ctr"/>
          <a:lstStyle/>
          <a:p>
            <a:endParaRPr lang="en-US"/>
          </a:p>
        </p:txBody>
      </p:sp>
      <p:sp>
        <p:nvSpPr>
          <p:cNvPr id="25604" name="Rectangle 4"/>
          <p:cNvSpPr>
            <a:spLocks noChangeArrowheads="1"/>
          </p:cNvSpPr>
          <p:nvPr/>
        </p:nvSpPr>
        <p:spPr bwMode="auto">
          <a:xfrm>
            <a:off x="609600" y="30480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From BR&amp;E Visits to Jobs </a:t>
            </a:r>
          </a:p>
        </p:txBody>
      </p:sp>
      <p:sp>
        <p:nvSpPr>
          <p:cNvPr id="25605" name="Rectangle 5"/>
          <p:cNvSpPr>
            <a:spLocks noChangeArrowheads="1"/>
          </p:cNvSpPr>
          <p:nvPr/>
        </p:nvSpPr>
        <p:spPr bwMode="auto">
          <a:xfrm>
            <a:off x="539750" y="3740150"/>
            <a:ext cx="1358900" cy="12065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400" b="1" i="1" dirty="0">
                <a:solidFill>
                  <a:srgbClr val="FF0000"/>
                </a:solidFill>
                <a:effectLst>
                  <a:outerShdw blurRad="38100" dist="38100" dir="2700000" algn="tl">
                    <a:srgbClr val="000000"/>
                  </a:outerShdw>
                </a:effectLst>
                <a:latin typeface="Arial" charset="0"/>
              </a:rPr>
              <a:t>BR&amp;E</a:t>
            </a:r>
          </a:p>
          <a:p>
            <a:pPr algn="ctr">
              <a:defRPr/>
            </a:pPr>
            <a:r>
              <a:rPr lang="en-US" sz="2400" b="1" i="1" dirty="0">
                <a:solidFill>
                  <a:srgbClr val="FF0000"/>
                </a:solidFill>
                <a:effectLst>
                  <a:outerShdw blurRad="38100" dist="38100" dir="2700000" algn="tl">
                    <a:srgbClr val="000000"/>
                  </a:outerShdw>
                </a:effectLst>
                <a:latin typeface="Arial" charset="0"/>
              </a:rPr>
              <a:t>Visits</a:t>
            </a:r>
          </a:p>
        </p:txBody>
      </p:sp>
      <p:sp>
        <p:nvSpPr>
          <p:cNvPr id="25606" name="Rectangle 6"/>
          <p:cNvSpPr>
            <a:spLocks noChangeArrowheads="1"/>
          </p:cNvSpPr>
          <p:nvPr/>
        </p:nvSpPr>
        <p:spPr bwMode="auto">
          <a:xfrm>
            <a:off x="2286000" y="1676400"/>
            <a:ext cx="4711700" cy="9017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i="1" dirty="0">
                <a:solidFill>
                  <a:schemeClr val="bg1"/>
                </a:solidFill>
                <a:effectLst>
                  <a:outerShdw blurRad="38100" dist="38100" dir="2700000" algn="tl">
                    <a:srgbClr val="000000">
                      <a:alpha val="43137"/>
                    </a:srgbClr>
                  </a:outerShdw>
                </a:effectLst>
                <a:latin typeface="Arial" charset="0"/>
              </a:rPr>
              <a:t>Pro-business Attitude/Appreciation</a:t>
            </a:r>
          </a:p>
        </p:txBody>
      </p:sp>
      <p:sp>
        <p:nvSpPr>
          <p:cNvPr id="25607" name="Rectangle 7"/>
          <p:cNvSpPr>
            <a:spLocks noChangeArrowheads="1"/>
          </p:cNvSpPr>
          <p:nvPr/>
        </p:nvSpPr>
        <p:spPr bwMode="auto">
          <a:xfrm>
            <a:off x="2597150" y="2978150"/>
            <a:ext cx="3035300" cy="31877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400" b="1" i="1" dirty="0">
                <a:solidFill>
                  <a:schemeClr val="bg1"/>
                </a:solidFill>
                <a:effectLst>
                  <a:outerShdw blurRad="38100" dist="38100" dir="2700000" algn="tl">
                    <a:srgbClr val="000000"/>
                  </a:outerShdw>
                </a:effectLst>
                <a:latin typeface="Arial" charset="0"/>
              </a:rPr>
              <a:t>BR&amp;E Programs on:</a:t>
            </a:r>
          </a:p>
          <a:p>
            <a:pPr algn="ctr">
              <a:defRPr/>
            </a:pPr>
            <a:r>
              <a:rPr lang="en-US" sz="2000" b="1" i="1" dirty="0">
                <a:solidFill>
                  <a:schemeClr val="bg1"/>
                </a:solidFill>
                <a:effectLst>
                  <a:outerShdw blurRad="38100" dist="38100" dir="2700000" algn="tl">
                    <a:srgbClr val="000000"/>
                  </a:outerShdw>
                </a:effectLst>
                <a:latin typeface="Arial" charset="0"/>
              </a:rPr>
              <a:t>New Technology</a:t>
            </a:r>
          </a:p>
          <a:p>
            <a:pPr algn="ctr">
              <a:defRPr/>
            </a:pPr>
            <a:r>
              <a:rPr lang="en-US" sz="2000" b="1" i="1" dirty="0">
                <a:solidFill>
                  <a:schemeClr val="bg1"/>
                </a:solidFill>
                <a:effectLst>
                  <a:outerShdw blurRad="38100" dist="38100" dir="2700000" algn="tl">
                    <a:srgbClr val="000000"/>
                  </a:outerShdw>
                </a:effectLst>
                <a:latin typeface="Arial" charset="0"/>
              </a:rPr>
              <a:t>New Skills</a:t>
            </a:r>
          </a:p>
          <a:p>
            <a:pPr algn="ctr">
              <a:defRPr/>
            </a:pPr>
            <a:r>
              <a:rPr lang="en-US" sz="2000" b="1" i="1" dirty="0">
                <a:solidFill>
                  <a:schemeClr val="bg1"/>
                </a:solidFill>
                <a:effectLst>
                  <a:outerShdw blurRad="38100" dist="38100" dir="2700000" algn="tl">
                    <a:srgbClr val="000000"/>
                  </a:outerShdw>
                </a:effectLst>
                <a:latin typeface="Arial" charset="0"/>
              </a:rPr>
              <a:t>New Products</a:t>
            </a:r>
          </a:p>
          <a:p>
            <a:pPr algn="ctr">
              <a:defRPr/>
            </a:pPr>
            <a:r>
              <a:rPr lang="en-US" sz="2000" b="1" i="1" dirty="0">
                <a:solidFill>
                  <a:schemeClr val="bg1"/>
                </a:solidFill>
                <a:effectLst>
                  <a:outerShdw blurRad="38100" dist="38100" dir="2700000" algn="tl">
                    <a:srgbClr val="000000"/>
                  </a:outerShdw>
                </a:effectLst>
                <a:latin typeface="Arial" charset="0"/>
              </a:rPr>
              <a:t>New Markets</a:t>
            </a:r>
          </a:p>
          <a:p>
            <a:pPr algn="ctr">
              <a:defRPr/>
            </a:pPr>
            <a:r>
              <a:rPr lang="en-US" sz="2000" b="1" i="1" dirty="0">
                <a:solidFill>
                  <a:schemeClr val="bg1"/>
                </a:solidFill>
                <a:effectLst>
                  <a:outerShdw blurRad="38100" dist="38100" dir="2700000" algn="tl">
                    <a:srgbClr val="000000"/>
                  </a:outerShdw>
                </a:effectLst>
                <a:latin typeface="Arial" charset="0"/>
              </a:rPr>
              <a:t>Taxes</a:t>
            </a:r>
          </a:p>
          <a:p>
            <a:pPr algn="ctr">
              <a:defRPr/>
            </a:pPr>
            <a:r>
              <a:rPr lang="en-US" sz="2000" b="1" i="1" dirty="0">
                <a:solidFill>
                  <a:schemeClr val="bg1"/>
                </a:solidFill>
                <a:effectLst>
                  <a:outerShdw blurRad="38100" dist="38100" dir="2700000" algn="tl">
                    <a:srgbClr val="000000"/>
                  </a:outerShdw>
                </a:effectLst>
                <a:latin typeface="Arial" charset="0"/>
              </a:rPr>
              <a:t>Public Services</a:t>
            </a:r>
          </a:p>
          <a:p>
            <a:pPr algn="ctr">
              <a:defRPr/>
            </a:pPr>
            <a:r>
              <a:rPr lang="en-US" sz="2000" b="1" i="1" dirty="0">
                <a:solidFill>
                  <a:schemeClr val="bg1"/>
                </a:solidFill>
                <a:effectLst>
                  <a:outerShdw blurRad="38100" dist="38100" dir="2700000" algn="tl">
                    <a:srgbClr val="000000"/>
                  </a:outerShdw>
                </a:effectLst>
                <a:latin typeface="Arial" charset="0"/>
              </a:rPr>
              <a:t>Infrastructure</a:t>
            </a:r>
            <a:r>
              <a:rPr lang="en-US" sz="2400" i="1" dirty="0">
                <a:latin typeface="Arial" charset="0"/>
              </a:rPr>
              <a:t> </a:t>
            </a:r>
          </a:p>
        </p:txBody>
      </p:sp>
      <p:sp>
        <p:nvSpPr>
          <p:cNvPr id="25608" name="Rectangle 8"/>
          <p:cNvSpPr>
            <a:spLocks noChangeArrowheads="1"/>
          </p:cNvSpPr>
          <p:nvPr/>
        </p:nvSpPr>
        <p:spPr bwMode="auto">
          <a:xfrm>
            <a:off x="6019800" y="3816350"/>
            <a:ext cx="1212850" cy="7493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b="1" i="1" dirty="0" smtClean="0">
                <a:solidFill>
                  <a:srgbClr val="5DAEFF"/>
                </a:solidFill>
                <a:effectLst>
                  <a:outerShdw blurRad="38100" dist="38100" dir="2700000" algn="tl">
                    <a:srgbClr val="000000"/>
                  </a:outerShdw>
                </a:effectLst>
                <a:latin typeface="Arial" charset="0"/>
              </a:rPr>
              <a:t>Increased</a:t>
            </a:r>
          </a:p>
          <a:p>
            <a:pPr algn="ctr">
              <a:defRPr/>
            </a:pPr>
            <a:r>
              <a:rPr lang="en-US" sz="2000" b="1" i="1" dirty="0" smtClean="0">
                <a:solidFill>
                  <a:srgbClr val="5DAEFF"/>
                </a:solidFill>
                <a:effectLst>
                  <a:outerShdw blurRad="38100" dist="38100" dir="2700000" algn="tl">
                    <a:srgbClr val="000000"/>
                  </a:outerShdw>
                </a:effectLst>
                <a:latin typeface="Arial" charset="0"/>
              </a:rPr>
              <a:t>Profits</a:t>
            </a:r>
            <a:endParaRPr lang="en-US" sz="2000" b="1" i="1" dirty="0">
              <a:solidFill>
                <a:srgbClr val="5DAEFF"/>
              </a:solidFill>
              <a:effectLst>
                <a:outerShdw blurRad="38100" dist="38100" dir="2700000" algn="tl">
                  <a:srgbClr val="000000"/>
                </a:outerShdw>
              </a:effectLst>
              <a:latin typeface="Arial" charset="0"/>
            </a:endParaRPr>
          </a:p>
        </p:txBody>
      </p:sp>
      <p:sp>
        <p:nvSpPr>
          <p:cNvPr id="25609" name="Rectangle 9"/>
          <p:cNvSpPr>
            <a:spLocks noChangeArrowheads="1"/>
          </p:cNvSpPr>
          <p:nvPr/>
        </p:nvSpPr>
        <p:spPr bwMode="auto">
          <a:xfrm>
            <a:off x="6178550" y="5264150"/>
            <a:ext cx="1054100" cy="10541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b="1" i="1" dirty="0">
                <a:solidFill>
                  <a:srgbClr val="5DAEFF"/>
                </a:solidFill>
                <a:effectLst>
                  <a:outerShdw blurRad="38100" dist="38100" dir="2700000" algn="tl">
                    <a:srgbClr val="000000"/>
                  </a:outerShdw>
                </a:effectLst>
                <a:latin typeface="Arial" charset="0"/>
              </a:rPr>
              <a:t>Quality</a:t>
            </a:r>
          </a:p>
          <a:p>
            <a:pPr algn="ctr">
              <a:defRPr/>
            </a:pPr>
            <a:r>
              <a:rPr lang="en-US" sz="2000" b="1" i="1" dirty="0">
                <a:solidFill>
                  <a:srgbClr val="5DAEFF"/>
                </a:solidFill>
                <a:effectLst>
                  <a:outerShdw blurRad="38100" dist="38100" dir="2700000" algn="tl">
                    <a:srgbClr val="000000"/>
                  </a:outerShdw>
                </a:effectLst>
                <a:latin typeface="Arial" charset="0"/>
              </a:rPr>
              <a:t>of </a:t>
            </a:r>
          </a:p>
          <a:p>
            <a:pPr algn="ctr">
              <a:defRPr/>
            </a:pPr>
            <a:r>
              <a:rPr lang="en-US" sz="2000" b="1" i="1" dirty="0">
                <a:solidFill>
                  <a:srgbClr val="5DAEFF"/>
                </a:solidFill>
                <a:effectLst>
                  <a:outerShdw blurRad="38100" dist="38100" dir="2700000" algn="tl">
                    <a:srgbClr val="000000"/>
                  </a:outerShdw>
                </a:effectLst>
                <a:latin typeface="Arial" charset="0"/>
              </a:rPr>
              <a:t>Life</a:t>
            </a:r>
          </a:p>
        </p:txBody>
      </p:sp>
      <p:sp>
        <p:nvSpPr>
          <p:cNvPr id="25611" name="Rectangle 11"/>
          <p:cNvSpPr>
            <a:spLocks noChangeArrowheads="1"/>
          </p:cNvSpPr>
          <p:nvPr/>
        </p:nvSpPr>
        <p:spPr bwMode="auto">
          <a:xfrm>
            <a:off x="7397750" y="2825750"/>
            <a:ext cx="901700" cy="3111500"/>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defRPr/>
            </a:pPr>
            <a:r>
              <a:rPr lang="en-US" sz="2000" i="1" dirty="0">
                <a:solidFill>
                  <a:schemeClr val="bg1"/>
                </a:solidFill>
                <a:effectLst>
                  <a:outerShdw blurRad="38100" dist="38100" dir="2700000" algn="tl">
                    <a:srgbClr val="000000">
                      <a:alpha val="43137"/>
                    </a:srgbClr>
                  </a:outerShdw>
                </a:effectLst>
                <a:latin typeface="Arial" charset="0"/>
              </a:rPr>
              <a:t>New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Jobs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&amp; </a:t>
            </a:r>
          </a:p>
          <a:p>
            <a:pPr algn="ctr">
              <a:defRPr/>
            </a:pPr>
            <a:endParaRPr lang="en-US" sz="2000" i="1" dirty="0">
              <a:solidFill>
                <a:schemeClr val="bg1"/>
              </a:solidFill>
              <a:effectLst>
                <a:outerShdw blurRad="38100" dist="38100" dir="2700000" algn="tl">
                  <a:srgbClr val="000000">
                    <a:alpha val="43137"/>
                  </a:srgbClr>
                </a:outerShdw>
              </a:effectLst>
              <a:latin typeface="Arial" charset="0"/>
            </a:endParaRPr>
          </a:p>
          <a:p>
            <a:pPr algn="ctr">
              <a:defRPr/>
            </a:pPr>
            <a:r>
              <a:rPr lang="en-US" sz="2000" i="1" dirty="0">
                <a:solidFill>
                  <a:schemeClr val="bg1"/>
                </a:solidFill>
                <a:effectLst>
                  <a:outerShdw blurRad="38100" dist="38100" dir="2700000" algn="tl">
                    <a:srgbClr val="000000">
                      <a:alpha val="43137"/>
                    </a:srgbClr>
                  </a:outerShdw>
                </a:effectLst>
                <a:latin typeface="Arial" charset="0"/>
              </a:rPr>
              <a:t>Income</a:t>
            </a:r>
          </a:p>
        </p:txBody>
      </p:sp>
      <p:sp>
        <p:nvSpPr>
          <p:cNvPr id="14348" name="Line 12"/>
          <p:cNvSpPr>
            <a:spLocks noChangeShapeType="1"/>
          </p:cNvSpPr>
          <p:nvPr/>
        </p:nvSpPr>
        <p:spPr bwMode="auto">
          <a:xfrm flipV="1">
            <a:off x="1676400" y="2743200"/>
            <a:ext cx="609600" cy="990600"/>
          </a:xfrm>
          <a:prstGeom prst="line">
            <a:avLst/>
          </a:prstGeom>
          <a:noFill/>
          <a:ln w="12700">
            <a:solidFill>
              <a:schemeClr val="tx1"/>
            </a:solidFill>
            <a:round/>
            <a:headEnd type="none" w="sm" len="sm"/>
            <a:tailEnd type="stealth" w="med" len="lg"/>
          </a:ln>
        </p:spPr>
        <p:txBody>
          <a:bodyPr/>
          <a:lstStyle/>
          <a:p>
            <a:endParaRPr lang="en-US"/>
          </a:p>
        </p:txBody>
      </p:sp>
      <p:sp>
        <p:nvSpPr>
          <p:cNvPr id="14349" name="Line 13"/>
          <p:cNvSpPr>
            <a:spLocks noChangeShapeType="1"/>
          </p:cNvSpPr>
          <p:nvPr/>
        </p:nvSpPr>
        <p:spPr bwMode="auto">
          <a:xfrm>
            <a:off x="1905000" y="4343400"/>
            <a:ext cx="609600" cy="76200"/>
          </a:xfrm>
          <a:prstGeom prst="line">
            <a:avLst/>
          </a:prstGeom>
          <a:noFill/>
          <a:ln w="12700">
            <a:solidFill>
              <a:schemeClr val="tx1"/>
            </a:solidFill>
            <a:round/>
            <a:headEnd type="none" w="sm" len="sm"/>
            <a:tailEnd type="stealth" w="med" len="lg"/>
          </a:ln>
        </p:spPr>
        <p:txBody>
          <a:bodyPr/>
          <a:lstStyle/>
          <a:p>
            <a:endParaRPr lang="en-US"/>
          </a:p>
        </p:txBody>
      </p:sp>
      <p:sp>
        <p:nvSpPr>
          <p:cNvPr id="14350" name="Line 14"/>
          <p:cNvSpPr>
            <a:spLocks noChangeShapeType="1"/>
          </p:cNvSpPr>
          <p:nvPr/>
        </p:nvSpPr>
        <p:spPr bwMode="auto">
          <a:xfrm>
            <a:off x="5638800" y="3886200"/>
            <a:ext cx="381000" cy="304800"/>
          </a:xfrm>
          <a:prstGeom prst="line">
            <a:avLst/>
          </a:prstGeom>
          <a:noFill/>
          <a:ln w="12700">
            <a:solidFill>
              <a:schemeClr val="tx1"/>
            </a:solidFill>
            <a:round/>
            <a:headEnd type="none" w="sm" len="sm"/>
            <a:tailEnd type="stealth" w="med" len="lg"/>
          </a:ln>
        </p:spPr>
        <p:txBody>
          <a:bodyPr/>
          <a:lstStyle/>
          <a:p>
            <a:endParaRPr lang="en-US"/>
          </a:p>
        </p:txBody>
      </p:sp>
      <p:sp>
        <p:nvSpPr>
          <p:cNvPr id="14351" name="Line 15"/>
          <p:cNvSpPr>
            <a:spLocks noChangeShapeType="1"/>
          </p:cNvSpPr>
          <p:nvPr/>
        </p:nvSpPr>
        <p:spPr bwMode="auto">
          <a:xfrm flipV="1">
            <a:off x="5715000" y="5715000"/>
            <a:ext cx="457200" cy="304800"/>
          </a:xfrm>
          <a:prstGeom prst="line">
            <a:avLst/>
          </a:prstGeom>
          <a:noFill/>
          <a:ln w="12700">
            <a:solidFill>
              <a:schemeClr val="tx1"/>
            </a:solidFill>
            <a:round/>
            <a:headEnd type="none" w="sm" len="sm"/>
            <a:tailEnd type="stealth" w="med" len="lg"/>
          </a:ln>
        </p:spPr>
        <p:txBody>
          <a:bodyPr/>
          <a:lstStyle/>
          <a:p>
            <a:endParaRPr lang="en-US"/>
          </a:p>
        </p:txBody>
      </p:sp>
      <p:sp>
        <p:nvSpPr>
          <p:cNvPr id="14352" name="Line 16"/>
          <p:cNvSpPr>
            <a:spLocks noChangeShapeType="1"/>
          </p:cNvSpPr>
          <p:nvPr/>
        </p:nvSpPr>
        <p:spPr bwMode="auto">
          <a:xfrm>
            <a:off x="7239000" y="4191000"/>
            <a:ext cx="152400" cy="0"/>
          </a:xfrm>
          <a:prstGeom prst="line">
            <a:avLst/>
          </a:prstGeom>
          <a:noFill/>
          <a:ln w="12700">
            <a:solidFill>
              <a:schemeClr val="tx1"/>
            </a:solidFill>
            <a:round/>
            <a:headEnd type="none" w="sm" len="sm"/>
            <a:tailEnd type="stealth" w="med" len="lg"/>
          </a:ln>
        </p:spPr>
        <p:txBody>
          <a:bodyPr/>
          <a:lstStyle/>
          <a:p>
            <a:endParaRPr lang="en-US"/>
          </a:p>
        </p:txBody>
      </p:sp>
      <p:sp>
        <p:nvSpPr>
          <p:cNvPr id="14353" name="Line 17"/>
          <p:cNvSpPr>
            <a:spLocks noChangeShapeType="1"/>
          </p:cNvSpPr>
          <p:nvPr/>
        </p:nvSpPr>
        <p:spPr bwMode="auto">
          <a:xfrm flipV="1">
            <a:off x="7239000" y="5257800"/>
            <a:ext cx="152400" cy="152400"/>
          </a:xfrm>
          <a:prstGeom prst="line">
            <a:avLst/>
          </a:prstGeom>
          <a:noFill/>
          <a:ln w="12700">
            <a:solidFill>
              <a:schemeClr val="tx1"/>
            </a:solidFill>
            <a:round/>
            <a:headEnd type="none" w="sm" len="sm"/>
            <a:tailEnd type="stealth" w="med" len="lg"/>
          </a:ln>
        </p:spPr>
        <p:txBody>
          <a:bodyPr/>
          <a:lstStyle/>
          <a:p>
            <a:endParaRPr lang="en-US"/>
          </a:p>
        </p:txBody>
      </p:sp>
      <p:sp>
        <p:nvSpPr>
          <p:cNvPr id="14354" name="Line 18"/>
          <p:cNvSpPr>
            <a:spLocks noChangeShapeType="1"/>
          </p:cNvSpPr>
          <p:nvPr/>
        </p:nvSpPr>
        <p:spPr bwMode="auto">
          <a:xfrm>
            <a:off x="7010400" y="2590800"/>
            <a:ext cx="381000" cy="685800"/>
          </a:xfrm>
          <a:prstGeom prst="line">
            <a:avLst/>
          </a:prstGeom>
          <a:noFill/>
          <a:ln w="12700">
            <a:solidFill>
              <a:schemeClr val="tx1"/>
            </a:solidFill>
            <a:round/>
            <a:headEnd type="none" w="sm" len="sm"/>
            <a:tailEnd type="stealth" w="med" len="lg"/>
          </a:ln>
        </p:spPr>
        <p:txBody>
          <a:bodyPr/>
          <a:lstStyle/>
          <a:p>
            <a:endParaRPr lang="en-US"/>
          </a:p>
        </p:txBody>
      </p:sp>
      <p:sp>
        <p:nvSpPr>
          <p:cNvPr id="19" name="Slide Number Placeholder 18"/>
          <p:cNvSpPr>
            <a:spLocks noGrp="1"/>
          </p:cNvSpPr>
          <p:nvPr>
            <p:ph type="sldNum" sz="quarter" idx="12"/>
          </p:nvPr>
        </p:nvSpPr>
        <p:spPr/>
        <p:txBody>
          <a:bodyPr/>
          <a:lstStyle/>
          <a:p>
            <a:pPr>
              <a:defRPr/>
            </a:pPr>
            <a:fld id="{111F2A9F-4878-4FA9-883A-313AB3A7D8DC}" type="slidenum">
              <a:rPr lang="en-US" smtClean="0"/>
              <a:pPr>
                <a:defRPr/>
              </a:pPr>
              <a:t>12</a:t>
            </a:fld>
            <a:endParaRPr lang="en-US"/>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BR&amp;E </a:t>
            </a:r>
            <a:r>
              <a:rPr lang="en-US" sz="3200" b="1" dirty="0" smtClean="0">
                <a:solidFill>
                  <a:schemeClr val="tx2"/>
                </a:solidFill>
                <a:latin typeface="+mj-lt"/>
              </a:rPr>
              <a:t>Program Components</a:t>
            </a:r>
            <a:endParaRPr lang="en-US" sz="3200" b="1" dirty="0">
              <a:solidFill>
                <a:schemeClr val="tx2"/>
              </a:solidFill>
              <a:latin typeface="+mj-lt"/>
            </a:endParaRPr>
          </a:p>
        </p:txBody>
      </p:sp>
      <p:sp>
        <p:nvSpPr>
          <p:cNvPr id="27653" name="Rectangle 5"/>
          <p:cNvSpPr>
            <a:spLocks noChangeArrowheads="1"/>
          </p:cNvSpPr>
          <p:nvPr/>
        </p:nvSpPr>
        <p:spPr bwMode="auto">
          <a:xfrm>
            <a:off x="228600" y="990600"/>
            <a:ext cx="6273800" cy="11430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Management Team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Develops and implements overall program</a:t>
            </a:r>
            <a:endParaRPr lang="en-US" sz="2400" dirty="0">
              <a:solidFill>
                <a:schemeClr val="accent2"/>
              </a:solidFill>
              <a:latin typeface="+mn-lt"/>
            </a:endParaRPr>
          </a:p>
          <a:p>
            <a:pPr marL="342900" indent="-342900">
              <a:lnSpc>
                <a:spcPct val="120000"/>
              </a:lnSpc>
              <a:spcBef>
                <a:spcPct val="20000"/>
              </a:spcBef>
              <a:defRPr/>
            </a:pPr>
            <a:endParaRPr lang="en-US" sz="2800" dirty="0" smtClean="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13</a:t>
            </a:fld>
            <a:endParaRPr lang="en-US"/>
          </a:p>
        </p:txBody>
      </p:sp>
      <p:sp>
        <p:nvSpPr>
          <p:cNvPr id="27651" name="Rectangle 3"/>
          <p:cNvSpPr>
            <a:spLocks noChangeArrowheads="1"/>
          </p:cNvSpPr>
          <p:nvPr/>
        </p:nvSpPr>
        <p:spPr bwMode="auto">
          <a:xfrm>
            <a:off x="6807200" y="258677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smtClean="0">
                <a:solidFill>
                  <a:schemeClr val="bg1"/>
                </a:solidFill>
                <a:effectLst>
                  <a:outerShdw blurRad="38100" dist="38100" dir="2700000" algn="tl">
                    <a:srgbClr val="000000"/>
                  </a:outerShdw>
                </a:effectLst>
                <a:latin typeface="Times New Roman" pitchFamily="18" charset="0"/>
              </a:rPr>
              <a:t>Operations</a:t>
            </a:r>
          </a:p>
          <a:p>
            <a:pPr algn="ctr">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nvGrpSpPr>
          <p:cNvPr id="5" name="Group 4"/>
          <p:cNvGrpSpPr/>
          <p:nvPr/>
        </p:nvGrpSpPr>
        <p:grpSpPr>
          <a:xfrm>
            <a:off x="6807200" y="1168400"/>
            <a:ext cx="1778000" cy="787400"/>
            <a:chOff x="6807200" y="1117600"/>
            <a:chExt cx="1778000" cy="787400"/>
          </a:xfrm>
        </p:grpSpPr>
        <p:sp>
          <p:nvSpPr>
            <p:cNvPr id="27650" name="Rectangle 2"/>
            <p:cNvSpPr>
              <a:spLocks noChangeArrowheads="1"/>
            </p:cNvSpPr>
            <p:nvPr/>
          </p:nvSpPr>
          <p:spPr bwMode="auto">
            <a:xfrm>
              <a:off x="6807200" y="1117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4" name="Rectangle 6"/>
            <p:cNvSpPr>
              <a:spLocks noChangeArrowheads="1"/>
            </p:cNvSpPr>
            <p:nvPr/>
          </p:nvSpPr>
          <p:spPr bwMode="auto">
            <a:xfrm>
              <a:off x="6832600" y="1170903"/>
              <a:ext cx="17272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Management</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5368" name="Line 7"/>
          <p:cNvSpPr>
            <a:spLocks noChangeShapeType="1"/>
          </p:cNvSpPr>
          <p:nvPr/>
        </p:nvSpPr>
        <p:spPr bwMode="auto">
          <a:xfrm>
            <a:off x="7696200" y="2062879"/>
            <a:ext cx="0" cy="457200"/>
          </a:xfrm>
          <a:prstGeom prst="line">
            <a:avLst/>
          </a:prstGeom>
          <a:noFill/>
          <a:ln w="50800">
            <a:solidFill>
              <a:schemeClr val="accent1"/>
            </a:solidFill>
            <a:round/>
            <a:headEnd type="none" w="sm" len="sm"/>
            <a:tailEnd type="stealth" w="med" len="lg"/>
          </a:ln>
        </p:spPr>
        <p:txBody>
          <a:bodyPr/>
          <a:lstStyle/>
          <a:p>
            <a:endParaRPr lang="en-US"/>
          </a:p>
        </p:txBody>
      </p:sp>
      <p:grpSp>
        <p:nvGrpSpPr>
          <p:cNvPr id="6" name="Group 5"/>
          <p:cNvGrpSpPr/>
          <p:nvPr/>
        </p:nvGrpSpPr>
        <p:grpSpPr>
          <a:xfrm>
            <a:off x="6807200" y="4005140"/>
            <a:ext cx="1841500" cy="787400"/>
            <a:chOff x="6807200" y="4013200"/>
            <a:chExt cx="1841500" cy="787400"/>
          </a:xfrm>
        </p:grpSpPr>
        <p:sp>
          <p:nvSpPr>
            <p:cNvPr id="27657" name="Rectangle 9"/>
            <p:cNvSpPr>
              <a:spLocks noChangeArrowheads="1"/>
            </p:cNvSpPr>
            <p:nvPr/>
          </p:nvSpPr>
          <p:spPr bwMode="auto">
            <a:xfrm>
              <a:off x="6807200" y="4013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19900" y="4066672"/>
              <a:ext cx="1828800" cy="708528"/>
            </a:xfrm>
            <a:prstGeom prst="rect">
              <a:avLst/>
            </a:prstGeom>
            <a:noFill/>
            <a:ln w="9525">
              <a:noFill/>
              <a:miter lim="800000"/>
              <a:headEnd/>
              <a:tailEnd/>
            </a:ln>
            <a:effectLst/>
          </p:spPr>
          <p:txBody>
            <a:bodyPr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Response</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grpSp>
        <p:nvGrpSpPr>
          <p:cNvPr id="7" name="Group 6"/>
          <p:cNvGrpSpPr/>
          <p:nvPr/>
        </p:nvGrpSpPr>
        <p:grpSpPr>
          <a:xfrm>
            <a:off x="6781800" y="5423509"/>
            <a:ext cx="1905000" cy="787400"/>
            <a:chOff x="6781800" y="5461000"/>
            <a:chExt cx="1905000" cy="787400"/>
          </a:xfrm>
        </p:grpSpPr>
        <p:sp>
          <p:nvSpPr>
            <p:cNvPr id="27658" name="Rectangle 10"/>
            <p:cNvSpPr>
              <a:spLocks noChangeArrowheads="1"/>
            </p:cNvSpPr>
            <p:nvPr/>
          </p:nvSpPr>
          <p:spPr bwMode="auto">
            <a:xfrm>
              <a:off x="6807200" y="5461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2" name="Rectangle 14"/>
            <p:cNvSpPr>
              <a:spLocks noChangeArrowheads="1"/>
            </p:cNvSpPr>
            <p:nvPr/>
          </p:nvSpPr>
          <p:spPr bwMode="auto">
            <a:xfrm>
              <a:off x="6781800" y="5514472"/>
              <a:ext cx="19050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Action</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7" name="Line 7"/>
          <p:cNvSpPr>
            <a:spLocks noChangeShapeType="1"/>
          </p:cNvSpPr>
          <p:nvPr/>
        </p:nvSpPr>
        <p:spPr bwMode="auto">
          <a:xfrm>
            <a:off x="7696200" y="49584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106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 name="TextBox 1"/>
          <p:cNvSpPr txBox="1"/>
          <p:nvPr/>
        </p:nvSpPr>
        <p:spPr>
          <a:xfrm>
            <a:off x="230229" y="2470979"/>
            <a:ext cx="5848268" cy="966418"/>
          </a:xfrm>
          <a:prstGeom prst="rect">
            <a:avLst/>
          </a:prstGeom>
          <a:noFill/>
        </p:spPr>
        <p:txBody>
          <a:bodyPr wrap="none" rtlCol="0">
            <a:spAutoFit/>
          </a:bodyPr>
          <a:lstStyle/>
          <a:p>
            <a:pPr marL="342900" indent="-342900">
              <a:spcBef>
                <a:spcPct val="20000"/>
              </a:spcBef>
              <a:defRPr/>
            </a:pPr>
            <a:r>
              <a:rPr lang="en-US" sz="2800" dirty="0" smtClean="0">
                <a:solidFill>
                  <a:schemeClr val="accent2"/>
                </a:solidFill>
                <a:latin typeface="+mn-lt"/>
              </a:rPr>
              <a:t>Operations Team</a:t>
            </a:r>
          </a:p>
          <a:p>
            <a:pPr marL="342900" indent="-3429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Surveys businesses and builds relationships</a:t>
            </a:r>
            <a:endParaRPr lang="en-US" sz="2400" dirty="0">
              <a:solidFill>
                <a:schemeClr val="accent2"/>
              </a:solidFill>
              <a:latin typeface="+mn-lt"/>
            </a:endParaRPr>
          </a:p>
        </p:txBody>
      </p:sp>
      <p:sp>
        <p:nvSpPr>
          <p:cNvPr id="3" name="TextBox 2"/>
          <p:cNvSpPr txBox="1"/>
          <p:nvPr/>
        </p:nvSpPr>
        <p:spPr>
          <a:xfrm>
            <a:off x="228600" y="3760394"/>
            <a:ext cx="5588966" cy="1243417"/>
          </a:xfrm>
          <a:prstGeom prst="rect">
            <a:avLst/>
          </a:prstGeom>
          <a:noFill/>
        </p:spPr>
        <p:txBody>
          <a:bodyPr wrap="none" rtlCol="0">
            <a:spAutoFit/>
          </a:bodyPr>
          <a:lstStyle/>
          <a:p>
            <a:pPr marL="342900" indent="-342900">
              <a:spcBef>
                <a:spcPct val="20000"/>
              </a:spcBef>
              <a:defRPr/>
            </a:pPr>
            <a:r>
              <a:rPr lang="en-US" sz="2800" dirty="0" smtClean="0">
                <a:solidFill>
                  <a:schemeClr val="accent2"/>
                </a:solidFill>
                <a:latin typeface="+mn-lt"/>
              </a:rPr>
              <a:t>Response Team</a:t>
            </a:r>
          </a:p>
          <a:p>
            <a:pPr marL="342900" indent="-3429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Develops strategies for immediate crises</a:t>
            </a:r>
            <a:endParaRPr lang="en-US" sz="2400" dirty="0">
              <a:solidFill>
                <a:schemeClr val="accent2"/>
              </a:solidFill>
              <a:latin typeface="+mn-lt"/>
            </a:endParaRPr>
          </a:p>
          <a:p>
            <a:endParaRPr lang="en-US" dirty="0"/>
          </a:p>
        </p:txBody>
      </p:sp>
      <p:sp>
        <p:nvSpPr>
          <p:cNvPr id="4" name="TextBox 3"/>
          <p:cNvSpPr txBox="1"/>
          <p:nvPr/>
        </p:nvSpPr>
        <p:spPr>
          <a:xfrm>
            <a:off x="228600" y="5334000"/>
            <a:ext cx="6566669" cy="966418"/>
          </a:xfrm>
          <a:prstGeom prst="rect">
            <a:avLst/>
          </a:prstGeom>
          <a:noFill/>
        </p:spPr>
        <p:txBody>
          <a:bodyPr wrap="none" rtlCol="0">
            <a:spAutoFit/>
          </a:bodyPr>
          <a:lstStyle/>
          <a:p>
            <a:pPr marL="342900" indent="-342900">
              <a:spcBef>
                <a:spcPct val="20000"/>
              </a:spcBef>
              <a:defRPr/>
            </a:pPr>
            <a:r>
              <a:rPr lang="en-US" sz="2800" dirty="0" smtClean="0">
                <a:solidFill>
                  <a:schemeClr val="accent2"/>
                </a:solidFill>
              </a:rPr>
              <a:t>Action Team</a:t>
            </a:r>
          </a:p>
          <a:p>
            <a:pPr marL="342900" indent="-3429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Addresses Specific and Common Business issues</a:t>
            </a:r>
            <a:endParaRPr lang="en-US" sz="2400" dirty="0">
              <a:solidFill>
                <a:schemeClr val="accent2"/>
              </a:solidFill>
              <a:latin typeface="+mn-lt"/>
            </a:endParaRP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BR&amp;E </a:t>
            </a:r>
            <a:r>
              <a:rPr lang="en-US" sz="3200" b="1" dirty="0" smtClean="0">
                <a:solidFill>
                  <a:schemeClr val="tx2"/>
                </a:solidFill>
                <a:latin typeface="+mj-lt"/>
              </a:rPr>
              <a:t>Program Components</a:t>
            </a:r>
            <a:endParaRPr lang="en-US" sz="3200" b="1" dirty="0">
              <a:solidFill>
                <a:schemeClr val="tx2"/>
              </a:solidFill>
              <a:latin typeface="+mj-lt"/>
            </a:endParaRPr>
          </a:p>
        </p:txBody>
      </p:sp>
      <p:sp>
        <p:nvSpPr>
          <p:cNvPr id="27653" name="Rectangle 5"/>
          <p:cNvSpPr>
            <a:spLocks noChangeArrowheads="1"/>
          </p:cNvSpPr>
          <p:nvPr/>
        </p:nvSpPr>
        <p:spPr bwMode="auto">
          <a:xfrm>
            <a:off x="228600" y="990600"/>
            <a:ext cx="6273800" cy="11430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Management Team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Develops and implements overall program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Primary liaison with stakeholders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Comprised of the program manager or director and support staff</a:t>
            </a:r>
            <a:endParaRPr lang="en-US" sz="2400" dirty="0">
              <a:solidFill>
                <a:schemeClr val="accent2"/>
              </a:solidFill>
              <a:latin typeface="+mn-lt"/>
            </a:endParaRPr>
          </a:p>
          <a:p>
            <a:pPr marL="342900" indent="-342900">
              <a:lnSpc>
                <a:spcPct val="120000"/>
              </a:lnSpc>
              <a:spcBef>
                <a:spcPct val="20000"/>
              </a:spcBef>
              <a:defRPr/>
            </a:pPr>
            <a:endParaRPr lang="en-US" sz="2800" dirty="0" smtClean="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14</a:t>
            </a:fld>
            <a:endParaRPr lang="en-US"/>
          </a:p>
        </p:txBody>
      </p:sp>
      <p:sp>
        <p:nvSpPr>
          <p:cNvPr id="27651" name="Rectangle 3"/>
          <p:cNvSpPr>
            <a:spLocks noChangeArrowheads="1"/>
          </p:cNvSpPr>
          <p:nvPr/>
        </p:nvSpPr>
        <p:spPr bwMode="auto">
          <a:xfrm>
            <a:off x="6807200" y="258677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smtClean="0">
                <a:solidFill>
                  <a:schemeClr val="bg1"/>
                </a:solidFill>
                <a:effectLst>
                  <a:outerShdw blurRad="38100" dist="38100" dir="2700000" algn="tl">
                    <a:srgbClr val="000000"/>
                  </a:outerShdw>
                </a:effectLst>
                <a:latin typeface="Times New Roman" pitchFamily="18" charset="0"/>
              </a:rPr>
              <a:t>Operations</a:t>
            </a:r>
          </a:p>
          <a:p>
            <a:pPr algn="ctr">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nvGrpSpPr>
          <p:cNvPr id="5" name="Group 4"/>
          <p:cNvGrpSpPr/>
          <p:nvPr/>
        </p:nvGrpSpPr>
        <p:grpSpPr>
          <a:xfrm>
            <a:off x="6807200" y="1168400"/>
            <a:ext cx="1778000" cy="787400"/>
            <a:chOff x="6807200" y="1117600"/>
            <a:chExt cx="1778000" cy="787400"/>
          </a:xfrm>
        </p:grpSpPr>
        <p:sp>
          <p:nvSpPr>
            <p:cNvPr id="27650" name="Rectangle 2"/>
            <p:cNvSpPr>
              <a:spLocks noChangeArrowheads="1"/>
            </p:cNvSpPr>
            <p:nvPr/>
          </p:nvSpPr>
          <p:spPr bwMode="auto">
            <a:xfrm>
              <a:off x="6807200" y="11176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4" name="Rectangle 6"/>
            <p:cNvSpPr>
              <a:spLocks noChangeArrowheads="1"/>
            </p:cNvSpPr>
            <p:nvPr/>
          </p:nvSpPr>
          <p:spPr bwMode="auto">
            <a:xfrm>
              <a:off x="6832600" y="1170903"/>
              <a:ext cx="17272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Management</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5368" name="Line 7"/>
          <p:cNvSpPr>
            <a:spLocks noChangeShapeType="1"/>
          </p:cNvSpPr>
          <p:nvPr/>
        </p:nvSpPr>
        <p:spPr bwMode="auto">
          <a:xfrm>
            <a:off x="7696200" y="2062879"/>
            <a:ext cx="0" cy="457200"/>
          </a:xfrm>
          <a:prstGeom prst="line">
            <a:avLst/>
          </a:prstGeom>
          <a:noFill/>
          <a:ln w="50800">
            <a:solidFill>
              <a:schemeClr val="accent1"/>
            </a:solidFill>
            <a:round/>
            <a:headEnd type="none" w="sm" len="sm"/>
            <a:tailEnd type="stealth" w="med" len="lg"/>
          </a:ln>
        </p:spPr>
        <p:txBody>
          <a:bodyPr/>
          <a:lstStyle/>
          <a:p>
            <a:endParaRPr lang="en-US"/>
          </a:p>
        </p:txBody>
      </p:sp>
      <p:grpSp>
        <p:nvGrpSpPr>
          <p:cNvPr id="6" name="Group 5"/>
          <p:cNvGrpSpPr/>
          <p:nvPr/>
        </p:nvGrpSpPr>
        <p:grpSpPr>
          <a:xfrm>
            <a:off x="6807200" y="4005140"/>
            <a:ext cx="1841500" cy="787400"/>
            <a:chOff x="6807200" y="4013200"/>
            <a:chExt cx="1841500" cy="787400"/>
          </a:xfrm>
        </p:grpSpPr>
        <p:sp>
          <p:nvSpPr>
            <p:cNvPr id="27657" name="Rectangle 9"/>
            <p:cNvSpPr>
              <a:spLocks noChangeArrowheads="1"/>
            </p:cNvSpPr>
            <p:nvPr/>
          </p:nvSpPr>
          <p:spPr bwMode="auto">
            <a:xfrm>
              <a:off x="6807200" y="4013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19900" y="4066672"/>
              <a:ext cx="1828800" cy="708528"/>
            </a:xfrm>
            <a:prstGeom prst="rect">
              <a:avLst/>
            </a:prstGeom>
            <a:noFill/>
            <a:ln w="9525">
              <a:noFill/>
              <a:miter lim="800000"/>
              <a:headEnd/>
              <a:tailEnd/>
            </a:ln>
            <a:effectLst/>
          </p:spPr>
          <p:txBody>
            <a:bodyPr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Response</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grpSp>
        <p:nvGrpSpPr>
          <p:cNvPr id="7" name="Group 6"/>
          <p:cNvGrpSpPr/>
          <p:nvPr/>
        </p:nvGrpSpPr>
        <p:grpSpPr>
          <a:xfrm>
            <a:off x="6781800" y="5423509"/>
            <a:ext cx="1905000" cy="787400"/>
            <a:chOff x="6781800" y="5461000"/>
            <a:chExt cx="1905000" cy="787400"/>
          </a:xfrm>
        </p:grpSpPr>
        <p:sp>
          <p:nvSpPr>
            <p:cNvPr id="27658" name="Rectangle 10"/>
            <p:cNvSpPr>
              <a:spLocks noChangeArrowheads="1"/>
            </p:cNvSpPr>
            <p:nvPr/>
          </p:nvSpPr>
          <p:spPr bwMode="auto">
            <a:xfrm>
              <a:off x="6807200" y="5461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2" name="Rectangle 14"/>
            <p:cNvSpPr>
              <a:spLocks noChangeArrowheads="1"/>
            </p:cNvSpPr>
            <p:nvPr/>
          </p:nvSpPr>
          <p:spPr bwMode="auto">
            <a:xfrm>
              <a:off x="6781800" y="5514472"/>
              <a:ext cx="19050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Action</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7" name="Line 7"/>
          <p:cNvSpPr>
            <a:spLocks noChangeShapeType="1"/>
          </p:cNvSpPr>
          <p:nvPr/>
        </p:nvSpPr>
        <p:spPr bwMode="auto">
          <a:xfrm>
            <a:off x="7696200" y="49584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106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 name="Rectangle 1"/>
          <p:cNvSpPr/>
          <p:nvPr/>
        </p:nvSpPr>
        <p:spPr>
          <a:xfrm>
            <a:off x="6781800" y="2062879"/>
            <a:ext cx="2057400" cy="4293471"/>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53480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BR&amp;E </a:t>
            </a:r>
            <a:r>
              <a:rPr lang="en-US" sz="3200" b="1" dirty="0" smtClean="0">
                <a:solidFill>
                  <a:schemeClr val="tx2"/>
                </a:solidFill>
                <a:latin typeface="+mj-lt"/>
              </a:rPr>
              <a:t>Program Components</a:t>
            </a:r>
            <a:endParaRPr lang="en-US" sz="3200" b="1" dirty="0">
              <a:solidFill>
                <a:schemeClr val="tx2"/>
              </a:solidFill>
              <a:latin typeface="+mj-lt"/>
            </a:endParaRPr>
          </a:p>
        </p:txBody>
      </p:sp>
      <p:sp>
        <p:nvSpPr>
          <p:cNvPr id="27653" name="Rectangle 5"/>
          <p:cNvSpPr>
            <a:spLocks noChangeArrowheads="1"/>
          </p:cNvSpPr>
          <p:nvPr/>
        </p:nvSpPr>
        <p:spPr bwMode="auto">
          <a:xfrm>
            <a:off x="228600" y="990600"/>
            <a:ext cx="6273800" cy="11430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Operations Team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Surveys businesses and builds relationships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Implements the program designed by the management team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Establishes initial contact with businesses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Conducts </a:t>
            </a:r>
            <a:r>
              <a:rPr lang="en-US" sz="2400" dirty="0" err="1" smtClean="0">
                <a:solidFill>
                  <a:schemeClr val="accent2"/>
                </a:solidFill>
                <a:latin typeface="+mn-lt"/>
              </a:rPr>
              <a:t>followup</a:t>
            </a:r>
            <a:r>
              <a:rPr lang="en-US" sz="2400" dirty="0" smtClean="0">
                <a:solidFill>
                  <a:schemeClr val="accent2"/>
                </a:solidFill>
                <a:latin typeface="+mn-lt"/>
              </a:rPr>
              <a:t> visits with businesses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Primary liaison with Response and Action Teams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Primarily composed of the Account Executive(s)</a:t>
            </a:r>
            <a:endParaRPr lang="en-US" sz="2400" dirty="0">
              <a:solidFill>
                <a:schemeClr val="accent2"/>
              </a:solidFill>
              <a:latin typeface="+mn-lt"/>
            </a:endParaRPr>
          </a:p>
          <a:p>
            <a:pPr marL="342900" indent="-342900">
              <a:lnSpc>
                <a:spcPct val="120000"/>
              </a:lnSpc>
              <a:spcBef>
                <a:spcPct val="20000"/>
              </a:spcBef>
              <a:defRPr/>
            </a:pPr>
            <a:endParaRPr lang="en-US" sz="2800" dirty="0" smtClean="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15</a:t>
            </a:fld>
            <a:endParaRPr lang="en-US"/>
          </a:p>
        </p:txBody>
      </p:sp>
      <p:sp>
        <p:nvSpPr>
          <p:cNvPr id="27651" name="Rectangle 3"/>
          <p:cNvSpPr>
            <a:spLocks noChangeArrowheads="1"/>
          </p:cNvSpPr>
          <p:nvPr/>
        </p:nvSpPr>
        <p:spPr bwMode="auto">
          <a:xfrm>
            <a:off x="6807200" y="258677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smtClean="0">
                <a:solidFill>
                  <a:schemeClr val="bg1"/>
                </a:solidFill>
                <a:effectLst>
                  <a:outerShdw blurRad="38100" dist="38100" dir="2700000" algn="tl">
                    <a:srgbClr val="000000"/>
                  </a:outerShdw>
                </a:effectLst>
                <a:latin typeface="Times New Roman" pitchFamily="18" charset="0"/>
              </a:rPr>
              <a:t>Operations</a:t>
            </a:r>
          </a:p>
          <a:p>
            <a:pPr algn="ctr">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nvGrpSpPr>
          <p:cNvPr id="5" name="Group 4"/>
          <p:cNvGrpSpPr/>
          <p:nvPr/>
        </p:nvGrpSpPr>
        <p:grpSpPr>
          <a:xfrm>
            <a:off x="6807200" y="1168400"/>
            <a:ext cx="1778000" cy="787400"/>
            <a:chOff x="6807200" y="1117600"/>
            <a:chExt cx="1778000" cy="787400"/>
          </a:xfrm>
        </p:grpSpPr>
        <p:sp>
          <p:nvSpPr>
            <p:cNvPr id="27650" name="Rectangle 2"/>
            <p:cNvSpPr>
              <a:spLocks noChangeArrowheads="1"/>
            </p:cNvSpPr>
            <p:nvPr/>
          </p:nvSpPr>
          <p:spPr bwMode="auto">
            <a:xfrm>
              <a:off x="6807200" y="1117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4" name="Rectangle 6"/>
            <p:cNvSpPr>
              <a:spLocks noChangeArrowheads="1"/>
            </p:cNvSpPr>
            <p:nvPr/>
          </p:nvSpPr>
          <p:spPr bwMode="auto">
            <a:xfrm>
              <a:off x="6832600" y="1170903"/>
              <a:ext cx="17272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Management</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5368" name="Line 7"/>
          <p:cNvSpPr>
            <a:spLocks noChangeShapeType="1"/>
          </p:cNvSpPr>
          <p:nvPr/>
        </p:nvSpPr>
        <p:spPr bwMode="auto">
          <a:xfrm>
            <a:off x="7696200" y="2062879"/>
            <a:ext cx="0" cy="457200"/>
          </a:xfrm>
          <a:prstGeom prst="line">
            <a:avLst/>
          </a:prstGeom>
          <a:noFill/>
          <a:ln w="50800">
            <a:solidFill>
              <a:schemeClr val="accent1"/>
            </a:solidFill>
            <a:round/>
            <a:headEnd type="none" w="sm" len="sm"/>
            <a:tailEnd type="stealth" w="med" len="lg"/>
          </a:ln>
        </p:spPr>
        <p:txBody>
          <a:bodyPr/>
          <a:lstStyle/>
          <a:p>
            <a:endParaRPr lang="en-US"/>
          </a:p>
        </p:txBody>
      </p:sp>
      <p:grpSp>
        <p:nvGrpSpPr>
          <p:cNvPr id="6" name="Group 5"/>
          <p:cNvGrpSpPr/>
          <p:nvPr/>
        </p:nvGrpSpPr>
        <p:grpSpPr>
          <a:xfrm>
            <a:off x="6807200" y="4005140"/>
            <a:ext cx="1841500" cy="787400"/>
            <a:chOff x="6807200" y="4013200"/>
            <a:chExt cx="1841500" cy="787400"/>
          </a:xfrm>
        </p:grpSpPr>
        <p:sp>
          <p:nvSpPr>
            <p:cNvPr id="27657" name="Rectangle 9"/>
            <p:cNvSpPr>
              <a:spLocks noChangeArrowheads="1"/>
            </p:cNvSpPr>
            <p:nvPr/>
          </p:nvSpPr>
          <p:spPr bwMode="auto">
            <a:xfrm>
              <a:off x="6807200" y="4013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19900" y="4066672"/>
              <a:ext cx="1828800" cy="708528"/>
            </a:xfrm>
            <a:prstGeom prst="rect">
              <a:avLst/>
            </a:prstGeom>
            <a:noFill/>
            <a:ln w="9525">
              <a:noFill/>
              <a:miter lim="800000"/>
              <a:headEnd/>
              <a:tailEnd/>
            </a:ln>
            <a:effectLst/>
          </p:spPr>
          <p:txBody>
            <a:bodyPr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Response</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grpSp>
        <p:nvGrpSpPr>
          <p:cNvPr id="7" name="Group 6"/>
          <p:cNvGrpSpPr/>
          <p:nvPr/>
        </p:nvGrpSpPr>
        <p:grpSpPr>
          <a:xfrm>
            <a:off x="6781800" y="5423509"/>
            <a:ext cx="1905000" cy="787400"/>
            <a:chOff x="6781800" y="5461000"/>
            <a:chExt cx="1905000" cy="787400"/>
          </a:xfrm>
        </p:grpSpPr>
        <p:sp>
          <p:nvSpPr>
            <p:cNvPr id="27658" name="Rectangle 10"/>
            <p:cNvSpPr>
              <a:spLocks noChangeArrowheads="1"/>
            </p:cNvSpPr>
            <p:nvPr/>
          </p:nvSpPr>
          <p:spPr bwMode="auto">
            <a:xfrm>
              <a:off x="6807200" y="5461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2" name="Rectangle 14"/>
            <p:cNvSpPr>
              <a:spLocks noChangeArrowheads="1"/>
            </p:cNvSpPr>
            <p:nvPr/>
          </p:nvSpPr>
          <p:spPr bwMode="auto">
            <a:xfrm>
              <a:off x="6781800" y="5514472"/>
              <a:ext cx="19050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Action</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7" name="Line 7"/>
          <p:cNvSpPr>
            <a:spLocks noChangeShapeType="1"/>
          </p:cNvSpPr>
          <p:nvPr/>
        </p:nvSpPr>
        <p:spPr bwMode="auto">
          <a:xfrm>
            <a:off x="7696200" y="49584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106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9" name="Rectangle 18"/>
          <p:cNvSpPr/>
          <p:nvPr/>
        </p:nvSpPr>
        <p:spPr>
          <a:xfrm>
            <a:off x="6781800" y="3505200"/>
            <a:ext cx="2286000" cy="2851150"/>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495742" y="1116729"/>
            <a:ext cx="2286000" cy="1403350"/>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177539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BR&amp;E </a:t>
            </a:r>
            <a:r>
              <a:rPr lang="en-US" sz="3200" b="1" dirty="0" smtClean="0">
                <a:solidFill>
                  <a:schemeClr val="tx2"/>
                </a:solidFill>
                <a:latin typeface="+mj-lt"/>
              </a:rPr>
              <a:t>Program Components</a:t>
            </a:r>
            <a:endParaRPr lang="en-US" sz="3200" b="1" dirty="0">
              <a:solidFill>
                <a:schemeClr val="tx2"/>
              </a:solidFill>
              <a:latin typeface="+mj-lt"/>
            </a:endParaRPr>
          </a:p>
        </p:txBody>
      </p:sp>
      <p:sp>
        <p:nvSpPr>
          <p:cNvPr id="27653" name="Rectangle 5"/>
          <p:cNvSpPr>
            <a:spLocks noChangeArrowheads="1"/>
          </p:cNvSpPr>
          <p:nvPr/>
        </p:nvSpPr>
        <p:spPr bwMode="auto">
          <a:xfrm>
            <a:off x="228600" y="990600"/>
            <a:ext cx="6273800" cy="11430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Response Team</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Develops strategies to address immediate crises</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Specific membership is formed based on the yellow/red flag</a:t>
            </a:r>
          </a:p>
          <a:p>
            <a:pPr marL="457200" indent="-457200">
              <a:spcBef>
                <a:spcPct val="20000"/>
              </a:spcBef>
              <a:buClr>
                <a:schemeClr val="accent1"/>
              </a:buClr>
              <a:buFont typeface="Wingdings 3" panose="05040102010807070707" pitchFamily="18" charset="2"/>
              <a:buChar char=""/>
              <a:defRPr/>
            </a:pPr>
            <a:r>
              <a:rPr lang="en-US" sz="2400" dirty="0" smtClean="0">
                <a:solidFill>
                  <a:schemeClr val="accent2"/>
                </a:solidFill>
                <a:latin typeface="+mn-lt"/>
              </a:rPr>
              <a:t>Membership must be prepared to address specific issues in a timely manner</a:t>
            </a:r>
          </a:p>
          <a:p>
            <a:pPr marL="457200" indent="-457200">
              <a:spcBef>
                <a:spcPct val="20000"/>
              </a:spcBef>
              <a:buClr>
                <a:schemeClr val="accent1"/>
              </a:buClr>
              <a:buFont typeface="Wingdings 3" panose="05040102010807070707" pitchFamily="18" charset="2"/>
              <a:buChar char=""/>
              <a:defRPr/>
            </a:pPr>
            <a:endParaRPr lang="en-US" sz="2400" dirty="0">
              <a:solidFill>
                <a:schemeClr val="accent2"/>
              </a:solidFill>
              <a:latin typeface="+mn-lt"/>
            </a:endParaRPr>
          </a:p>
          <a:p>
            <a:pPr marL="342900" indent="-342900">
              <a:lnSpc>
                <a:spcPct val="120000"/>
              </a:lnSpc>
              <a:spcBef>
                <a:spcPct val="20000"/>
              </a:spcBef>
              <a:defRPr/>
            </a:pPr>
            <a:endParaRPr lang="en-US" sz="2800" dirty="0" smtClean="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16</a:t>
            </a:fld>
            <a:endParaRPr lang="en-US"/>
          </a:p>
        </p:txBody>
      </p:sp>
      <p:sp>
        <p:nvSpPr>
          <p:cNvPr id="27651" name="Rectangle 3"/>
          <p:cNvSpPr>
            <a:spLocks noChangeArrowheads="1"/>
          </p:cNvSpPr>
          <p:nvPr/>
        </p:nvSpPr>
        <p:spPr bwMode="auto">
          <a:xfrm>
            <a:off x="6807200" y="258677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smtClean="0">
                <a:solidFill>
                  <a:schemeClr val="bg1"/>
                </a:solidFill>
                <a:effectLst>
                  <a:outerShdw blurRad="38100" dist="38100" dir="2700000" algn="tl">
                    <a:srgbClr val="000000"/>
                  </a:outerShdw>
                </a:effectLst>
                <a:latin typeface="Times New Roman" pitchFamily="18" charset="0"/>
              </a:rPr>
              <a:t>Operations</a:t>
            </a:r>
          </a:p>
          <a:p>
            <a:pPr algn="ctr">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nvGrpSpPr>
          <p:cNvPr id="5" name="Group 4"/>
          <p:cNvGrpSpPr/>
          <p:nvPr/>
        </p:nvGrpSpPr>
        <p:grpSpPr>
          <a:xfrm>
            <a:off x="6807200" y="1168400"/>
            <a:ext cx="1778000" cy="787400"/>
            <a:chOff x="6807200" y="1117600"/>
            <a:chExt cx="1778000" cy="787400"/>
          </a:xfrm>
        </p:grpSpPr>
        <p:sp>
          <p:nvSpPr>
            <p:cNvPr id="27650" name="Rectangle 2"/>
            <p:cNvSpPr>
              <a:spLocks noChangeArrowheads="1"/>
            </p:cNvSpPr>
            <p:nvPr/>
          </p:nvSpPr>
          <p:spPr bwMode="auto">
            <a:xfrm>
              <a:off x="6807200" y="1117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4" name="Rectangle 6"/>
            <p:cNvSpPr>
              <a:spLocks noChangeArrowheads="1"/>
            </p:cNvSpPr>
            <p:nvPr/>
          </p:nvSpPr>
          <p:spPr bwMode="auto">
            <a:xfrm>
              <a:off x="6832600" y="1170903"/>
              <a:ext cx="17272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Management</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5368" name="Line 7"/>
          <p:cNvSpPr>
            <a:spLocks noChangeShapeType="1"/>
          </p:cNvSpPr>
          <p:nvPr/>
        </p:nvSpPr>
        <p:spPr bwMode="auto">
          <a:xfrm>
            <a:off x="7696200" y="2062879"/>
            <a:ext cx="0" cy="457200"/>
          </a:xfrm>
          <a:prstGeom prst="line">
            <a:avLst/>
          </a:prstGeom>
          <a:noFill/>
          <a:ln w="50800">
            <a:solidFill>
              <a:schemeClr val="accent1"/>
            </a:solidFill>
            <a:round/>
            <a:headEnd type="none" w="sm" len="sm"/>
            <a:tailEnd type="stealth" w="med" len="lg"/>
          </a:ln>
        </p:spPr>
        <p:txBody>
          <a:bodyPr/>
          <a:lstStyle/>
          <a:p>
            <a:endParaRPr lang="en-US"/>
          </a:p>
        </p:txBody>
      </p:sp>
      <p:grpSp>
        <p:nvGrpSpPr>
          <p:cNvPr id="6" name="Group 5"/>
          <p:cNvGrpSpPr/>
          <p:nvPr/>
        </p:nvGrpSpPr>
        <p:grpSpPr>
          <a:xfrm>
            <a:off x="6807200" y="4005140"/>
            <a:ext cx="1841500" cy="787400"/>
            <a:chOff x="6807200" y="4013200"/>
            <a:chExt cx="1841500" cy="787400"/>
          </a:xfrm>
        </p:grpSpPr>
        <p:sp>
          <p:nvSpPr>
            <p:cNvPr id="27657" name="Rectangle 9"/>
            <p:cNvSpPr>
              <a:spLocks noChangeArrowheads="1"/>
            </p:cNvSpPr>
            <p:nvPr/>
          </p:nvSpPr>
          <p:spPr bwMode="auto">
            <a:xfrm>
              <a:off x="6807200" y="40132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19900" y="4066672"/>
              <a:ext cx="1828800" cy="708528"/>
            </a:xfrm>
            <a:prstGeom prst="rect">
              <a:avLst/>
            </a:prstGeom>
            <a:noFill/>
            <a:ln w="9525">
              <a:noFill/>
              <a:miter lim="800000"/>
              <a:headEnd/>
              <a:tailEnd/>
            </a:ln>
            <a:effectLst/>
          </p:spPr>
          <p:txBody>
            <a:bodyPr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Response</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grpSp>
        <p:nvGrpSpPr>
          <p:cNvPr id="7" name="Group 6"/>
          <p:cNvGrpSpPr/>
          <p:nvPr/>
        </p:nvGrpSpPr>
        <p:grpSpPr>
          <a:xfrm>
            <a:off x="6781800" y="5423509"/>
            <a:ext cx="1905000" cy="787400"/>
            <a:chOff x="6781800" y="5461000"/>
            <a:chExt cx="1905000" cy="787400"/>
          </a:xfrm>
        </p:grpSpPr>
        <p:sp>
          <p:nvSpPr>
            <p:cNvPr id="27658" name="Rectangle 10"/>
            <p:cNvSpPr>
              <a:spLocks noChangeArrowheads="1"/>
            </p:cNvSpPr>
            <p:nvPr/>
          </p:nvSpPr>
          <p:spPr bwMode="auto">
            <a:xfrm>
              <a:off x="6807200" y="5461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2" name="Rectangle 14"/>
            <p:cNvSpPr>
              <a:spLocks noChangeArrowheads="1"/>
            </p:cNvSpPr>
            <p:nvPr/>
          </p:nvSpPr>
          <p:spPr bwMode="auto">
            <a:xfrm>
              <a:off x="6781800" y="5514472"/>
              <a:ext cx="19050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Action</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7" name="Line 7"/>
          <p:cNvSpPr>
            <a:spLocks noChangeShapeType="1"/>
          </p:cNvSpPr>
          <p:nvPr/>
        </p:nvSpPr>
        <p:spPr bwMode="auto">
          <a:xfrm>
            <a:off x="7696200" y="49584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106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9" name="Rectangle 18"/>
          <p:cNvSpPr/>
          <p:nvPr/>
        </p:nvSpPr>
        <p:spPr>
          <a:xfrm>
            <a:off x="6781800" y="4940723"/>
            <a:ext cx="2286000" cy="1397871"/>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495742" y="1143000"/>
            <a:ext cx="2286000" cy="2231170"/>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655208"/>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lgn="ctr">
              <a:defRPr/>
            </a:pPr>
            <a:r>
              <a:rPr lang="en-US" sz="3200" b="1" dirty="0">
                <a:solidFill>
                  <a:schemeClr val="tx2"/>
                </a:solidFill>
                <a:latin typeface="+mj-lt"/>
              </a:rPr>
              <a:t>BR&amp;E </a:t>
            </a:r>
            <a:r>
              <a:rPr lang="en-US" sz="3200" b="1" dirty="0" smtClean="0">
                <a:solidFill>
                  <a:schemeClr val="tx2"/>
                </a:solidFill>
                <a:latin typeface="+mj-lt"/>
              </a:rPr>
              <a:t>Program Components</a:t>
            </a:r>
            <a:endParaRPr lang="en-US" sz="3200" b="1" dirty="0">
              <a:solidFill>
                <a:schemeClr val="tx2"/>
              </a:solidFill>
              <a:latin typeface="+mj-lt"/>
            </a:endParaRPr>
          </a:p>
        </p:txBody>
      </p:sp>
      <p:sp>
        <p:nvSpPr>
          <p:cNvPr id="27653" name="Rectangle 5"/>
          <p:cNvSpPr>
            <a:spLocks noChangeArrowheads="1"/>
          </p:cNvSpPr>
          <p:nvPr/>
        </p:nvSpPr>
        <p:spPr bwMode="auto">
          <a:xfrm>
            <a:off x="228600" y="990600"/>
            <a:ext cx="6273800" cy="11430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Action Team</a:t>
            </a:r>
          </a:p>
          <a:p>
            <a:pPr marL="342900" indent="-342900">
              <a:spcBef>
                <a:spcPct val="20000"/>
              </a:spcBef>
              <a:buClr>
                <a:schemeClr val="accent1"/>
              </a:buClr>
              <a:buFont typeface="Wingdings 3" panose="05040102010807070707" pitchFamily="18" charset="2"/>
              <a:buChar char=""/>
              <a:defRPr/>
            </a:pPr>
            <a:r>
              <a:rPr lang="en-US" sz="2400" dirty="0">
                <a:solidFill>
                  <a:schemeClr val="accent2"/>
                </a:solidFill>
              </a:rPr>
              <a:t>Addresses Specific and Common Business </a:t>
            </a:r>
            <a:r>
              <a:rPr lang="en-US" sz="2400" dirty="0" smtClean="0">
                <a:solidFill>
                  <a:schemeClr val="accent2"/>
                </a:solidFill>
              </a:rPr>
              <a:t>issues</a:t>
            </a:r>
          </a:p>
          <a:p>
            <a:pPr marL="342900" indent="-342900">
              <a:spcBef>
                <a:spcPct val="20000"/>
              </a:spcBef>
              <a:buClr>
                <a:schemeClr val="accent1"/>
              </a:buClr>
              <a:buFont typeface="Wingdings 3" panose="05040102010807070707" pitchFamily="18" charset="2"/>
              <a:buChar char=""/>
              <a:defRPr/>
            </a:pPr>
            <a:r>
              <a:rPr lang="en-US" sz="2400" dirty="0" smtClean="0">
                <a:solidFill>
                  <a:schemeClr val="accent2"/>
                </a:solidFill>
              </a:rPr>
              <a:t>Membership is typically more stable than that of the Response Team</a:t>
            </a:r>
          </a:p>
          <a:p>
            <a:pPr marL="342900" indent="-342900">
              <a:spcBef>
                <a:spcPct val="20000"/>
              </a:spcBef>
              <a:buClr>
                <a:schemeClr val="accent1"/>
              </a:buClr>
              <a:buFont typeface="Wingdings 3" panose="05040102010807070707" pitchFamily="18" charset="2"/>
              <a:buChar char=""/>
              <a:defRPr/>
            </a:pPr>
            <a:r>
              <a:rPr lang="en-US" sz="2400" dirty="0" smtClean="0">
                <a:solidFill>
                  <a:schemeClr val="accent2"/>
                </a:solidFill>
              </a:rPr>
              <a:t>Works with the Operations Team to identify specific issues that arise and program partners that can address specific issues</a:t>
            </a:r>
            <a:endParaRPr lang="en-US" sz="2400" dirty="0">
              <a:solidFill>
                <a:schemeClr val="accent2"/>
              </a:solidFill>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17</a:t>
            </a:fld>
            <a:endParaRPr lang="en-US"/>
          </a:p>
        </p:txBody>
      </p:sp>
      <p:sp>
        <p:nvSpPr>
          <p:cNvPr id="27651" name="Rectangle 3"/>
          <p:cNvSpPr>
            <a:spLocks noChangeArrowheads="1"/>
          </p:cNvSpPr>
          <p:nvPr/>
        </p:nvSpPr>
        <p:spPr bwMode="auto">
          <a:xfrm>
            <a:off x="6807200" y="258677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smtClean="0">
                <a:solidFill>
                  <a:schemeClr val="bg1"/>
                </a:solidFill>
                <a:effectLst>
                  <a:outerShdw blurRad="38100" dist="38100" dir="2700000" algn="tl">
                    <a:srgbClr val="000000"/>
                  </a:outerShdw>
                </a:effectLst>
                <a:latin typeface="Times New Roman" pitchFamily="18" charset="0"/>
              </a:rPr>
              <a:t>Operations</a:t>
            </a:r>
          </a:p>
          <a:p>
            <a:pPr algn="ctr">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nvGrpSpPr>
          <p:cNvPr id="5" name="Group 4"/>
          <p:cNvGrpSpPr/>
          <p:nvPr/>
        </p:nvGrpSpPr>
        <p:grpSpPr>
          <a:xfrm>
            <a:off x="6807200" y="1168400"/>
            <a:ext cx="1778000" cy="787400"/>
            <a:chOff x="6807200" y="1117600"/>
            <a:chExt cx="1778000" cy="787400"/>
          </a:xfrm>
        </p:grpSpPr>
        <p:sp>
          <p:nvSpPr>
            <p:cNvPr id="27650" name="Rectangle 2"/>
            <p:cNvSpPr>
              <a:spLocks noChangeArrowheads="1"/>
            </p:cNvSpPr>
            <p:nvPr/>
          </p:nvSpPr>
          <p:spPr bwMode="auto">
            <a:xfrm>
              <a:off x="6807200" y="1117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4" name="Rectangle 6"/>
            <p:cNvSpPr>
              <a:spLocks noChangeArrowheads="1"/>
            </p:cNvSpPr>
            <p:nvPr/>
          </p:nvSpPr>
          <p:spPr bwMode="auto">
            <a:xfrm>
              <a:off x="6832600" y="1170903"/>
              <a:ext cx="17272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Management</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5368" name="Line 7"/>
          <p:cNvSpPr>
            <a:spLocks noChangeShapeType="1"/>
          </p:cNvSpPr>
          <p:nvPr/>
        </p:nvSpPr>
        <p:spPr bwMode="auto">
          <a:xfrm>
            <a:off x="7696200" y="2062879"/>
            <a:ext cx="0" cy="457200"/>
          </a:xfrm>
          <a:prstGeom prst="line">
            <a:avLst/>
          </a:prstGeom>
          <a:noFill/>
          <a:ln w="50800">
            <a:solidFill>
              <a:schemeClr val="accent1"/>
            </a:solidFill>
            <a:round/>
            <a:headEnd type="none" w="sm" len="sm"/>
            <a:tailEnd type="stealth" w="med" len="lg"/>
          </a:ln>
        </p:spPr>
        <p:txBody>
          <a:bodyPr/>
          <a:lstStyle/>
          <a:p>
            <a:endParaRPr lang="en-US"/>
          </a:p>
        </p:txBody>
      </p:sp>
      <p:grpSp>
        <p:nvGrpSpPr>
          <p:cNvPr id="6" name="Group 5"/>
          <p:cNvGrpSpPr/>
          <p:nvPr/>
        </p:nvGrpSpPr>
        <p:grpSpPr>
          <a:xfrm>
            <a:off x="6807200" y="4005140"/>
            <a:ext cx="1841500" cy="787400"/>
            <a:chOff x="6807200" y="4013200"/>
            <a:chExt cx="1841500" cy="787400"/>
          </a:xfrm>
        </p:grpSpPr>
        <p:sp>
          <p:nvSpPr>
            <p:cNvPr id="27657" name="Rectangle 9"/>
            <p:cNvSpPr>
              <a:spLocks noChangeArrowheads="1"/>
            </p:cNvSpPr>
            <p:nvPr/>
          </p:nvSpPr>
          <p:spPr bwMode="auto">
            <a:xfrm>
              <a:off x="6807200" y="4013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19900" y="4066672"/>
              <a:ext cx="1828800" cy="708528"/>
            </a:xfrm>
            <a:prstGeom prst="rect">
              <a:avLst/>
            </a:prstGeom>
            <a:noFill/>
            <a:ln w="9525">
              <a:noFill/>
              <a:miter lim="800000"/>
              <a:headEnd/>
              <a:tailEnd/>
            </a:ln>
            <a:effectLst/>
          </p:spPr>
          <p:txBody>
            <a:bodyPr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Response</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grpSp>
        <p:nvGrpSpPr>
          <p:cNvPr id="7" name="Group 6"/>
          <p:cNvGrpSpPr/>
          <p:nvPr/>
        </p:nvGrpSpPr>
        <p:grpSpPr>
          <a:xfrm>
            <a:off x="6781800" y="5423509"/>
            <a:ext cx="1905000" cy="787400"/>
            <a:chOff x="6781800" y="5461000"/>
            <a:chExt cx="1905000" cy="787400"/>
          </a:xfrm>
        </p:grpSpPr>
        <p:sp>
          <p:nvSpPr>
            <p:cNvPr id="27658" name="Rectangle 10"/>
            <p:cNvSpPr>
              <a:spLocks noChangeArrowheads="1"/>
            </p:cNvSpPr>
            <p:nvPr/>
          </p:nvSpPr>
          <p:spPr bwMode="auto">
            <a:xfrm>
              <a:off x="6807200" y="5461000"/>
              <a:ext cx="1778000" cy="787400"/>
            </a:xfrm>
            <a:prstGeom prst="rect">
              <a:avLst/>
            </a:prstGeom>
            <a:solidFill>
              <a:schemeClr val="accent2"/>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2" name="Rectangle 14"/>
            <p:cNvSpPr>
              <a:spLocks noChangeArrowheads="1"/>
            </p:cNvSpPr>
            <p:nvPr/>
          </p:nvSpPr>
          <p:spPr bwMode="auto">
            <a:xfrm>
              <a:off x="6781800" y="5514472"/>
              <a:ext cx="1905000" cy="708528"/>
            </a:xfrm>
            <a:prstGeom prst="rect">
              <a:avLst/>
            </a:prstGeom>
            <a:noFill/>
            <a:ln w="9525">
              <a:noFill/>
              <a:miter lim="800000"/>
              <a:headEnd/>
              <a:tailEnd/>
            </a:ln>
            <a:effectLst/>
          </p:spPr>
          <p:txBody>
            <a:bodyPr wrap="square" lIns="92075" tIns="46038" rIns="92075" bIns="46038">
              <a:spAutoFit/>
            </a:bodyPr>
            <a:lstStyle/>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Action</a:t>
              </a:r>
            </a:p>
            <a:p>
              <a:pPr algn="ctr">
                <a:spcBef>
                  <a:spcPts val="0"/>
                </a:spcBef>
                <a:defRPr/>
              </a:pPr>
              <a:r>
                <a:rPr lang="en-US" sz="2000" dirty="0" smtClean="0">
                  <a:solidFill>
                    <a:schemeClr val="bg1"/>
                  </a:solidFill>
                  <a:effectLst>
                    <a:outerShdw blurRad="38100" dist="38100" dir="2700000" algn="tl">
                      <a:srgbClr val="000000"/>
                    </a:outerShdw>
                  </a:effectLst>
                  <a:latin typeface="Times New Roman" pitchFamily="18" charset="0"/>
                </a:rPr>
                <a:t>Team</a:t>
              </a:r>
              <a:endParaRPr lang="en-US" sz="2000" dirty="0">
                <a:solidFill>
                  <a:schemeClr val="bg1"/>
                </a:solidFill>
                <a:effectLst>
                  <a:outerShdw blurRad="38100" dist="38100" dir="2700000" algn="tl">
                    <a:srgbClr val="000000"/>
                  </a:outerShdw>
                </a:effectLst>
                <a:latin typeface="Times New Roman" pitchFamily="18" charset="0"/>
              </a:endParaRPr>
            </a:p>
          </p:txBody>
        </p:sp>
      </p:grpSp>
      <p:sp>
        <p:nvSpPr>
          <p:cNvPr id="17" name="Line 7"/>
          <p:cNvSpPr>
            <a:spLocks noChangeShapeType="1"/>
          </p:cNvSpPr>
          <p:nvPr/>
        </p:nvSpPr>
        <p:spPr bwMode="auto">
          <a:xfrm>
            <a:off x="7696200" y="49584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10679"/>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0" name="Rectangle 19"/>
          <p:cNvSpPr/>
          <p:nvPr/>
        </p:nvSpPr>
        <p:spPr>
          <a:xfrm>
            <a:off x="6495742" y="1116729"/>
            <a:ext cx="2286000" cy="4281380"/>
          </a:xfrm>
          <a:prstGeom prst="rect">
            <a:avLst/>
          </a:prstGeom>
          <a:solidFill>
            <a:schemeClr val="bg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917113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533400" y="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a:solidFill>
                  <a:schemeClr val="tx2"/>
                </a:solidFill>
                <a:latin typeface="+mj-lt"/>
              </a:rPr>
              <a:t>BR&amp;E </a:t>
            </a:r>
            <a:r>
              <a:rPr lang="en-US" sz="3200" b="1" dirty="0" smtClean="0">
                <a:solidFill>
                  <a:schemeClr val="tx2"/>
                </a:solidFill>
                <a:latin typeface="+mj-lt"/>
              </a:rPr>
              <a:t>Program </a:t>
            </a:r>
            <a:r>
              <a:rPr lang="en-US" sz="3200" b="1" dirty="0">
                <a:solidFill>
                  <a:schemeClr val="tx2"/>
                </a:solidFill>
                <a:latin typeface="+mj-lt"/>
              </a:rPr>
              <a:t>Process</a:t>
            </a:r>
          </a:p>
        </p:txBody>
      </p:sp>
      <p:sp>
        <p:nvSpPr>
          <p:cNvPr id="27653" name="Rectangle 5"/>
          <p:cNvSpPr>
            <a:spLocks noChangeArrowheads="1"/>
          </p:cNvSpPr>
          <p:nvPr/>
        </p:nvSpPr>
        <p:spPr bwMode="auto">
          <a:xfrm>
            <a:off x="520577" y="1277154"/>
            <a:ext cx="6273800" cy="6604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dirty="0" smtClean="0">
                <a:solidFill>
                  <a:schemeClr val="accent2"/>
                </a:solidFill>
                <a:latin typeface="+mn-lt"/>
              </a:rPr>
              <a:t>Firm Visits – Operations Team</a:t>
            </a:r>
            <a:endParaRPr lang="en-US" sz="2800" dirty="0">
              <a:solidFill>
                <a:schemeClr val="accent2"/>
              </a:solidFill>
              <a:latin typeface="+mn-lt"/>
            </a:endParaRPr>
          </a:p>
        </p:txBody>
      </p:sp>
      <p:sp>
        <p:nvSpPr>
          <p:cNvPr id="15369" name="Rectangle 8"/>
          <p:cNvSpPr>
            <a:spLocks noChangeArrowheads="1"/>
          </p:cNvSpPr>
          <p:nvPr/>
        </p:nvSpPr>
        <p:spPr bwMode="auto">
          <a:xfrm>
            <a:off x="3154363" y="3048000"/>
            <a:ext cx="184150" cy="457200"/>
          </a:xfrm>
          <a:prstGeom prst="rect">
            <a:avLst/>
          </a:prstGeom>
          <a:noFill/>
          <a:ln w="9525">
            <a:noFill/>
            <a:miter lim="800000"/>
            <a:headEnd/>
            <a:tailEnd/>
          </a:ln>
        </p:spPr>
        <p:txBody>
          <a:bodyPr wrap="none" anchor="ctr"/>
          <a:lstStyle/>
          <a:p>
            <a:endParaRPr lang="en-US"/>
          </a:p>
        </p:txBody>
      </p:sp>
      <p:sp>
        <p:nvSpPr>
          <p:cNvPr id="16" name="Slide Number Placeholder 15"/>
          <p:cNvSpPr>
            <a:spLocks noGrp="1"/>
          </p:cNvSpPr>
          <p:nvPr>
            <p:ph type="sldNum" sz="quarter" idx="12"/>
          </p:nvPr>
        </p:nvSpPr>
        <p:spPr/>
        <p:txBody>
          <a:bodyPr/>
          <a:lstStyle/>
          <a:p>
            <a:pPr>
              <a:defRPr/>
            </a:pPr>
            <a:fld id="{111F2A9F-4878-4FA9-883A-313AB3A7D8DC}" type="slidenum">
              <a:rPr lang="en-US" smtClean="0"/>
              <a:pPr>
                <a:defRPr/>
              </a:pPr>
              <a:t>18</a:t>
            </a:fld>
            <a:endParaRPr lang="en-US"/>
          </a:p>
        </p:txBody>
      </p:sp>
      <p:grpSp>
        <p:nvGrpSpPr>
          <p:cNvPr id="19" name="Group 18"/>
          <p:cNvGrpSpPr/>
          <p:nvPr/>
        </p:nvGrpSpPr>
        <p:grpSpPr>
          <a:xfrm>
            <a:off x="6781800" y="1219200"/>
            <a:ext cx="2057400" cy="5130800"/>
            <a:chOff x="6781800" y="1219200"/>
            <a:chExt cx="2057400" cy="5130800"/>
          </a:xfrm>
        </p:grpSpPr>
        <p:sp>
          <p:nvSpPr>
            <p:cNvPr id="27650" name="Rectangle 2"/>
            <p:cNvSpPr>
              <a:spLocks noChangeArrowheads="1"/>
            </p:cNvSpPr>
            <p:nvPr/>
          </p:nvSpPr>
          <p:spPr bwMode="auto">
            <a:xfrm>
              <a:off x="6807200" y="12192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1" name="Rectangle 3"/>
            <p:cNvSpPr>
              <a:spLocks noChangeArrowheads="1"/>
            </p:cNvSpPr>
            <p:nvPr/>
          </p:nvSpPr>
          <p:spPr bwMode="auto">
            <a:xfrm>
              <a:off x="6807200" y="26670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lIns="92075" tIns="46038" rIns="92075" bIns="46038" anchor="ctr"/>
            <a:lstStyle/>
            <a:p>
              <a:pPr algn="ctr">
                <a:defRPr/>
              </a:pPr>
              <a:r>
                <a:rPr lang="en-US" sz="2000" dirty="0">
                  <a:solidFill>
                    <a:schemeClr val="bg1"/>
                  </a:solidFill>
                  <a:effectLst>
                    <a:outerShdw blurRad="38100" dist="38100" dir="2700000" algn="tl">
                      <a:srgbClr val="000000"/>
                    </a:outerShdw>
                  </a:effectLst>
                  <a:latin typeface="Times New Roman" pitchFamily="18" charset="0"/>
                </a:rPr>
                <a:t>Immediate</a:t>
              </a:r>
            </a:p>
            <a:p>
              <a:pPr algn="ctr">
                <a:defRPr/>
              </a:pPr>
              <a:r>
                <a:rPr lang="en-US" sz="2000" dirty="0">
                  <a:solidFill>
                    <a:schemeClr val="bg1"/>
                  </a:solidFill>
                  <a:effectLst>
                    <a:outerShdw blurRad="38100" dist="38100" dir="2700000" algn="tl">
                      <a:srgbClr val="000000"/>
                    </a:outerShdw>
                  </a:effectLst>
                  <a:latin typeface="Times New Roman" pitchFamily="18" charset="0"/>
                </a:rPr>
                <a:t>Follow-up</a:t>
              </a:r>
            </a:p>
          </p:txBody>
        </p:sp>
        <p:sp>
          <p:nvSpPr>
            <p:cNvPr id="27654" name="Rectangle 6"/>
            <p:cNvSpPr>
              <a:spLocks noChangeArrowheads="1"/>
            </p:cNvSpPr>
            <p:nvPr/>
          </p:nvSpPr>
          <p:spPr bwMode="auto">
            <a:xfrm>
              <a:off x="7010400" y="13462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Times New Roman" pitchFamily="18" charset="0"/>
                </a:rPr>
                <a:t>Firm Visits</a:t>
              </a:r>
            </a:p>
          </p:txBody>
        </p:sp>
        <p:sp>
          <p:nvSpPr>
            <p:cNvPr id="15368" name="Line 7"/>
            <p:cNvSpPr>
              <a:spLocks noChangeShapeType="1"/>
            </p:cNvSpPr>
            <p:nvPr/>
          </p:nvSpPr>
          <p:spPr bwMode="auto">
            <a:xfrm>
              <a:off x="7696200" y="21336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27657" name="Rectangle 9"/>
            <p:cNvSpPr>
              <a:spLocks noChangeArrowheads="1"/>
            </p:cNvSpPr>
            <p:nvPr/>
          </p:nvSpPr>
          <p:spPr bwMode="auto">
            <a:xfrm>
              <a:off x="6807200" y="41148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58" name="Rectangle 10"/>
            <p:cNvSpPr>
              <a:spLocks noChangeArrowheads="1"/>
            </p:cNvSpPr>
            <p:nvPr/>
          </p:nvSpPr>
          <p:spPr bwMode="auto">
            <a:xfrm>
              <a:off x="6807200" y="5562600"/>
              <a:ext cx="1778000" cy="787400"/>
            </a:xfrm>
            <a:prstGeom prst="rect">
              <a:avLst/>
            </a:prstGeom>
            <a:solidFill>
              <a:schemeClr val="accent1"/>
            </a:solidFill>
            <a:ln w="50800">
              <a:solidFill>
                <a:srgbClr val="CCCC00"/>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7661" name="Rectangle 13"/>
            <p:cNvSpPr>
              <a:spLocks noChangeArrowheads="1"/>
            </p:cNvSpPr>
            <p:nvPr/>
          </p:nvSpPr>
          <p:spPr bwMode="auto">
            <a:xfrm>
              <a:off x="6858000" y="4318000"/>
              <a:ext cx="1828800" cy="40075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Times New Roman" pitchFamily="18" charset="0"/>
                </a:rPr>
                <a:t>Data Analysis</a:t>
              </a:r>
            </a:p>
          </p:txBody>
        </p:sp>
        <p:sp>
          <p:nvSpPr>
            <p:cNvPr id="27662" name="Rectangle 14"/>
            <p:cNvSpPr>
              <a:spLocks noChangeArrowheads="1"/>
            </p:cNvSpPr>
            <p:nvPr/>
          </p:nvSpPr>
          <p:spPr bwMode="auto">
            <a:xfrm>
              <a:off x="6781800" y="5765800"/>
              <a:ext cx="1905000" cy="400752"/>
            </a:xfrm>
            <a:prstGeom prst="rect">
              <a:avLst/>
            </a:prstGeom>
            <a:noFill/>
            <a:ln w="9525">
              <a:noFill/>
              <a:miter lim="800000"/>
              <a:headEnd/>
              <a:tailEnd/>
            </a:ln>
            <a:effectLst/>
          </p:spPr>
          <p:txBody>
            <a:bodyPr wrap="square" lIns="92075" tIns="46038" rIns="92075" bIns="46038">
              <a:spAutoFit/>
            </a:bodyPr>
            <a:lstStyle/>
            <a:p>
              <a:pPr>
                <a:spcBef>
                  <a:spcPct val="50000"/>
                </a:spcBef>
                <a:defRPr/>
              </a:pPr>
              <a:r>
                <a:rPr lang="en-US" sz="2000" dirty="0">
                  <a:solidFill>
                    <a:schemeClr val="bg1"/>
                  </a:solidFill>
                  <a:effectLst>
                    <a:outerShdw blurRad="38100" dist="38100" dir="2700000" algn="tl">
                      <a:srgbClr val="000000"/>
                    </a:outerShdw>
                  </a:effectLst>
                  <a:latin typeface="Times New Roman" pitchFamily="18" charset="0"/>
                </a:rPr>
                <a:t>Implementation</a:t>
              </a:r>
            </a:p>
          </p:txBody>
        </p:sp>
        <p:sp>
          <p:nvSpPr>
            <p:cNvPr id="17" name="Line 7"/>
            <p:cNvSpPr>
              <a:spLocks noChangeShapeType="1"/>
            </p:cNvSpPr>
            <p:nvPr/>
          </p:nvSpPr>
          <p:spPr bwMode="auto">
            <a:xfrm>
              <a:off x="7696200" y="5029200"/>
              <a:ext cx="0" cy="457200"/>
            </a:xfrm>
            <a:prstGeom prst="line">
              <a:avLst/>
            </a:prstGeom>
            <a:noFill/>
            <a:ln w="50800">
              <a:solidFill>
                <a:schemeClr val="accent1"/>
              </a:solidFill>
              <a:round/>
              <a:headEnd type="none" w="sm" len="sm"/>
              <a:tailEnd type="stealth" w="med" len="lg"/>
            </a:ln>
          </p:spPr>
          <p:txBody>
            <a:bodyPr/>
            <a:lstStyle/>
            <a:p>
              <a:endParaRPr lang="en-US"/>
            </a:p>
          </p:txBody>
        </p:sp>
        <p:sp>
          <p:nvSpPr>
            <p:cNvPr id="18" name="Line 7"/>
            <p:cNvSpPr>
              <a:spLocks noChangeShapeType="1"/>
            </p:cNvSpPr>
            <p:nvPr/>
          </p:nvSpPr>
          <p:spPr bwMode="auto">
            <a:xfrm>
              <a:off x="7696200" y="3581400"/>
              <a:ext cx="0" cy="457200"/>
            </a:xfrm>
            <a:prstGeom prst="line">
              <a:avLst/>
            </a:prstGeom>
            <a:noFill/>
            <a:ln w="50800">
              <a:solidFill>
                <a:schemeClr val="accent1"/>
              </a:solidFill>
              <a:round/>
              <a:headEnd type="none" w="sm" len="sm"/>
              <a:tailEnd type="stealth" w="med" len="lg"/>
            </a:ln>
          </p:spPr>
          <p:txBody>
            <a:bodyPr/>
            <a:lstStyle/>
            <a:p>
              <a:endParaRPr lang="en-US"/>
            </a:p>
          </p:txBody>
        </p:sp>
      </p:grpSp>
      <p:sp>
        <p:nvSpPr>
          <p:cNvPr id="2" name="TextBox 1"/>
          <p:cNvSpPr txBox="1"/>
          <p:nvPr/>
        </p:nvSpPr>
        <p:spPr>
          <a:xfrm>
            <a:off x="520577" y="2583646"/>
            <a:ext cx="5388655" cy="954107"/>
          </a:xfrm>
          <a:prstGeom prst="rect">
            <a:avLst/>
          </a:prstGeom>
          <a:noFill/>
        </p:spPr>
        <p:txBody>
          <a:bodyPr wrap="none" rtlCol="0">
            <a:spAutoFit/>
          </a:bodyPr>
          <a:lstStyle/>
          <a:p>
            <a:r>
              <a:rPr lang="en-US" sz="2800" dirty="0" smtClean="0">
                <a:solidFill>
                  <a:schemeClr val="accent2"/>
                </a:solidFill>
                <a:latin typeface="+mn-lt"/>
              </a:rPr>
              <a:t>Immediate Follow-up – Operations </a:t>
            </a:r>
          </a:p>
          <a:p>
            <a:r>
              <a:rPr lang="en-US" sz="2800" dirty="0" smtClean="0">
                <a:solidFill>
                  <a:schemeClr val="accent2"/>
                </a:solidFill>
                <a:latin typeface="+mn-lt"/>
              </a:rPr>
              <a:t>and Response Teams</a:t>
            </a:r>
            <a:endParaRPr lang="en-US" sz="2800" dirty="0">
              <a:solidFill>
                <a:schemeClr val="accent2"/>
              </a:solidFill>
              <a:latin typeface="+mn-lt"/>
            </a:endParaRPr>
          </a:p>
        </p:txBody>
      </p:sp>
      <p:sp>
        <p:nvSpPr>
          <p:cNvPr id="3" name="TextBox 2"/>
          <p:cNvSpPr txBox="1"/>
          <p:nvPr/>
        </p:nvSpPr>
        <p:spPr>
          <a:xfrm>
            <a:off x="520577" y="3892947"/>
            <a:ext cx="4590296" cy="1231106"/>
          </a:xfrm>
          <a:prstGeom prst="rect">
            <a:avLst/>
          </a:prstGeom>
          <a:noFill/>
        </p:spPr>
        <p:txBody>
          <a:bodyPr wrap="none" rtlCol="0">
            <a:spAutoFit/>
          </a:bodyPr>
          <a:lstStyle/>
          <a:p>
            <a:pPr marL="342900" indent="-342900">
              <a:spcBef>
                <a:spcPts val="0"/>
              </a:spcBef>
              <a:defRPr/>
            </a:pPr>
            <a:r>
              <a:rPr lang="en-US" sz="2800" dirty="0" smtClean="0">
                <a:solidFill>
                  <a:schemeClr val="accent2"/>
                </a:solidFill>
                <a:latin typeface="+mn-lt"/>
              </a:rPr>
              <a:t>Data Analysis – Response and </a:t>
            </a:r>
          </a:p>
          <a:p>
            <a:pPr marL="342900" indent="-342900">
              <a:spcBef>
                <a:spcPts val="0"/>
              </a:spcBef>
              <a:defRPr/>
            </a:pPr>
            <a:r>
              <a:rPr lang="en-US" sz="2800" dirty="0" smtClean="0">
                <a:solidFill>
                  <a:schemeClr val="accent2"/>
                </a:solidFill>
                <a:latin typeface="+mn-lt"/>
              </a:rPr>
              <a:t>Action  Teams</a:t>
            </a:r>
            <a:endParaRPr lang="en-US" sz="2800" dirty="0">
              <a:solidFill>
                <a:schemeClr val="accent2"/>
              </a:solidFill>
              <a:latin typeface="+mn-lt"/>
            </a:endParaRPr>
          </a:p>
          <a:p>
            <a:endParaRPr lang="en-US" dirty="0"/>
          </a:p>
        </p:txBody>
      </p:sp>
      <p:sp>
        <p:nvSpPr>
          <p:cNvPr id="4" name="TextBox 3"/>
          <p:cNvSpPr txBox="1"/>
          <p:nvPr/>
        </p:nvSpPr>
        <p:spPr>
          <a:xfrm>
            <a:off x="520577" y="5350623"/>
            <a:ext cx="5431295" cy="1231106"/>
          </a:xfrm>
          <a:prstGeom prst="rect">
            <a:avLst/>
          </a:prstGeom>
          <a:noFill/>
        </p:spPr>
        <p:txBody>
          <a:bodyPr wrap="none" rtlCol="0">
            <a:spAutoFit/>
          </a:bodyPr>
          <a:lstStyle/>
          <a:p>
            <a:pPr marL="342900" indent="-342900">
              <a:spcBef>
                <a:spcPts val="0"/>
              </a:spcBef>
              <a:defRPr/>
            </a:pPr>
            <a:r>
              <a:rPr lang="en-US" sz="2800" dirty="0" smtClean="0">
                <a:solidFill>
                  <a:schemeClr val="accent2"/>
                </a:solidFill>
                <a:latin typeface="+mn-lt"/>
              </a:rPr>
              <a:t>Implementation </a:t>
            </a:r>
            <a:r>
              <a:rPr lang="en-US" sz="2800" smtClean="0">
                <a:solidFill>
                  <a:schemeClr val="accent2"/>
                </a:solidFill>
                <a:latin typeface="+mn-lt"/>
              </a:rPr>
              <a:t>– Action Team </a:t>
            </a:r>
            <a:r>
              <a:rPr lang="en-US" sz="2800" dirty="0" smtClean="0">
                <a:solidFill>
                  <a:schemeClr val="accent2"/>
                </a:solidFill>
                <a:latin typeface="+mn-lt"/>
              </a:rPr>
              <a:t>with </a:t>
            </a:r>
          </a:p>
          <a:p>
            <a:pPr marL="342900" indent="-342900">
              <a:spcBef>
                <a:spcPts val="0"/>
              </a:spcBef>
              <a:defRPr/>
            </a:pPr>
            <a:r>
              <a:rPr lang="en-US" sz="2800" dirty="0" smtClean="0">
                <a:solidFill>
                  <a:schemeClr val="accent2"/>
                </a:solidFill>
                <a:latin typeface="+mn-lt"/>
              </a:rPr>
              <a:t>overview by Operations Team</a:t>
            </a:r>
            <a:endParaRPr lang="en-US" sz="2800" dirty="0">
              <a:solidFill>
                <a:schemeClr val="accent2"/>
              </a:solidFill>
              <a:latin typeface="+mn-lt"/>
            </a:endParaRPr>
          </a:p>
          <a:p>
            <a:endParaRPr lang="en-US" dirty="0"/>
          </a:p>
        </p:txBody>
      </p:sp>
    </p:spTree>
    <p:extLst>
      <p:ext uri="{BB962C8B-B14F-4D97-AF65-F5344CB8AC3E}">
        <p14:creationId xmlns:p14="http://schemas.microsoft.com/office/powerpoint/2010/main" val="1429793209"/>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r>
              <a:rPr lang="en-US" dirty="0" smtClean="0"/>
              <a:t>19</a:t>
            </a:r>
            <a:endParaRPr lang="en-US" dirty="0"/>
          </a:p>
        </p:txBody>
      </p:sp>
      <p:sp>
        <p:nvSpPr>
          <p:cNvPr id="44034" name="Rectangle 2"/>
          <p:cNvSpPr>
            <a:spLocks noChangeArrowheads="1"/>
          </p:cNvSpPr>
          <p:nvPr/>
        </p:nvSpPr>
        <p:spPr bwMode="auto">
          <a:xfrm>
            <a:off x="762000" y="609600"/>
            <a:ext cx="7772400" cy="1143000"/>
          </a:xfrm>
          <a:prstGeom prst="rect">
            <a:avLst/>
          </a:prstGeom>
          <a:noFill/>
          <a:ln w="9525">
            <a:noFill/>
            <a:miter lim="800000"/>
            <a:headEnd/>
            <a:tailEnd/>
          </a:ln>
          <a:effectLst/>
        </p:spPr>
        <p:txBody>
          <a:bodyPr lIns="92075" tIns="46038" rIns="92075" bIns="46038" anchor="ctr"/>
          <a:lstStyle/>
          <a:p>
            <a:pPr>
              <a:defRPr/>
            </a:pPr>
            <a:r>
              <a:rPr lang="en-US" sz="3200" b="1" dirty="0" smtClean="0">
                <a:solidFill>
                  <a:schemeClr val="tx2"/>
                </a:solidFill>
                <a:latin typeface="+mj-lt"/>
              </a:rPr>
              <a:t>Who’s Involved in a </a:t>
            </a:r>
          </a:p>
          <a:p>
            <a:pPr>
              <a:defRPr/>
            </a:pPr>
            <a:r>
              <a:rPr lang="en-US" sz="3200" b="1" dirty="0" smtClean="0">
                <a:solidFill>
                  <a:schemeClr val="tx2"/>
                </a:solidFill>
                <a:latin typeface="+mj-lt"/>
              </a:rPr>
              <a:t>Visitation </a:t>
            </a:r>
            <a:r>
              <a:rPr lang="en-US" sz="3200" b="1" dirty="0">
                <a:solidFill>
                  <a:schemeClr val="tx2"/>
                </a:solidFill>
                <a:latin typeface="+mj-lt"/>
              </a:rPr>
              <a:t>Program?</a:t>
            </a:r>
          </a:p>
        </p:txBody>
      </p:sp>
      <p:sp>
        <p:nvSpPr>
          <p:cNvPr id="44035" name="Rectangle 3"/>
          <p:cNvSpPr>
            <a:spLocks noChangeArrowheads="1"/>
          </p:cNvSpPr>
          <p:nvPr/>
        </p:nvSpPr>
        <p:spPr bwMode="auto">
          <a:xfrm>
            <a:off x="762000" y="1905000"/>
            <a:ext cx="3810000" cy="41148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b="1" dirty="0" smtClean="0">
                <a:solidFill>
                  <a:schemeClr val="accent1"/>
                </a:solidFill>
                <a:latin typeface="+mn-lt"/>
              </a:rPr>
              <a:t>LOCAL PLAYERS</a:t>
            </a:r>
          </a:p>
          <a:p>
            <a:pPr marL="457200" indent="-457200">
              <a:spcBef>
                <a:spcPct val="20000"/>
              </a:spcBef>
              <a:buClr>
                <a:schemeClr val="accent1"/>
              </a:buClr>
              <a:buFont typeface="Wingdings 3" panose="05040102010807070707" pitchFamily="18" charset="2"/>
              <a:buChar char=""/>
              <a:defRPr/>
            </a:pPr>
            <a:r>
              <a:rPr lang="en-US" sz="2800" dirty="0" smtClean="0">
                <a:latin typeface="+mn-lt"/>
              </a:rPr>
              <a:t>Stakeholders</a:t>
            </a:r>
          </a:p>
          <a:p>
            <a:pPr marL="914400" lvl="1" indent="-457200">
              <a:spcBef>
                <a:spcPct val="20000"/>
              </a:spcBef>
              <a:buClr>
                <a:schemeClr val="accent1"/>
              </a:buClr>
              <a:buFont typeface="Wingdings 3" panose="05040102010807070707" pitchFamily="18" charset="2"/>
              <a:buChar char=""/>
              <a:defRPr/>
            </a:pPr>
            <a:r>
              <a:rPr lang="en-US" sz="2800" dirty="0" smtClean="0">
                <a:latin typeface="+mn-lt"/>
              </a:rPr>
              <a:t>Elected leadership</a:t>
            </a:r>
          </a:p>
          <a:p>
            <a:pPr marL="914400" lvl="1" indent="-457200">
              <a:spcBef>
                <a:spcPct val="20000"/>
              </a:spcBef>
              <a:buClr>
                <a:schemeClr val="accent1"/>
              </a:buClr>
              <a:buFont typeface="Wingdings 3" panose="05040102010807070707" pitchFamily="18" charset="2"/>
              <a:buChar char=""/>
              <a:defRPr/>
            </a:pPr>
            <a:r>
              <a:rPr lang="en-US" sz="2800" dirty="0" smtClean="0">
                <a:latin typeface="+mn-lt"/>
              </a:rPr>
              <a:t>Employees</a:t>
            </a:r>
          </a:p>
          <a:p>
            <a:pPr marL="914400" lvl="1" indent="-457200">
              <a:spcBef>
                <a:spcPct val="20000"/>
              </a:spcBef>
              <a:buClr>
                <a:schemeClr val="accent1"/>
              </a:buClr>
              <a:buFont typeface="Wingdings 3" panose="05040102010807070707" pitchFamily="18" charset="2"/>
              <a:buChar char=""/>
              <a:defRPr/>
            </a:pPr>
            <a:r>
              <a:rPr lang="en-US" sz="2800" dirty="0" smtClean="0">
                <a:latin typeface="+mn-lt"/>
              </a:rPr>
              <a:t>Econ dev orgs</a:t>
            </a:r>
          </a:p>
          <a:p>
            <a:pPr marL="457200" indent="-457200">
              <a:spcBef>
                <a:spcPct val="20000"/>
              </a:spcBef>
              <a:buClr>
                <a:schemeClr val="accent1"/>
              </a:buClr>
              <a:buFont typeface="Wingdings 3" panose="05040102010807070707" pitchFamily="18" charset="2"/>
              <a:buChar char=""/>
              <a:defRPr/>
            </a:pPr>
            <a:r>
              <a:rPr lang="en-US" sz="2800" dirty="0" smtClean="0">
                <a:latin typeface="+mn-lt"/>
              </a:rPr>
              <a:t>Businesses</a:t>
            </a:r>
            <a:endParaRPr lang="en-US" sz="2800" dirty="0">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Management Team</a:t>
            </a:r>
            <a:endParaRPr lang="en-US" sz="2800" dirty="0">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Operations Team </a:t>
            </a:r>
            <a:endParaRPr lang="en-US" sz="2800" dirty="0">
              <a:latin typeface="+mn-lt"/>
            </a:endParaRPr>
          </a:p>
        </p:txBody>
      </p:sp>
      <p:sp>
        <p:nvSpPr>
          <p:cNvPr id="44036" name="Rectangle 4"/>
          <p:cNvSpPr>
            <a:spLocks noChangeArrowheads="1"/>
          </p:cNvSpPr>
          <p:nvPr/>
        </p:nvSpPr>
        <p:spPr bwMode="auto">
          <a:xfrm>
            <a:off x="4953000" y="1905000"/>
            <a:ext cx="3810000" cy="4038600"/>
          </a:xfrm>
          <a:prstGeom prst="rect">
            <a:avLst/>
          </a:prstGeom>
          <a:noFill/>
          <a:ln w="9525">
            <a:noFill/>
            <a:miter lim="800000"/>
            <a:headEnd/>
            <a:tailEnd/>
          </a:ln>
          <a:effectLst/>
        </p:spPr>
        <p:txBody>
          <a:bodyPr lIns="92075" tIns="46038" rIns="92075" bIns="46038"/>
          <a:lstStyle/>
          <a:p>
            <a:pPr marL="342900" indent="-342900">
              <a:spcBef>
                <a:spcPct val="20000"/>
              </a:spcBef>
              <a:defRPr/>
            </a:pPr>
            <a:r>
              <a:rPr lang="en-US" sz="2800" b="1" dirty="0" smtClean="0">
                <a:solidFill>
                  <a:schemeClr val="accent1"/>
                </a:solidFill>
                <a:latin typeface="+mn-lt"/>
              </a:rPr>
              <a:t>RESOURCES</a:t>
            </a:r>
            <a:endParaRPr lang="en-US" sz="2800" b="1" dirty="0">
              <a:solidFill>
                <a:schemeClr val="accent1"/>
              </a:solidFill>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BREC/BREP</a:t>
            </a:r>
          </a:p>
          <a:p>
            <a:pPr marL="457200" indent="-457200">
              <a:spcBef>
                <a:spcPct val="20000"/>
              </a:spcBef>
              <a:buClr>
                <a:schemeClr val="accent1"/>
              </a:buClr>
              <a:buFont typeface="Wingdings 3" panose="05040102010807070707" pitchFamily="18" charset="2"/>
              <a:buChar char=""/>
              <a:defRPr/>
            </a:pPr>
            <a:r>
              <a:rPr lang="en-US" sz="2800" dirty="0" smtClean="0">
                <a:latin typeface="+mn-lt"/>
              </a:rPr>
              <a:t>REN</a:t>
            </a:r>
          </a:p>
          <a:p>
            <a:pPr marL="457200" indent="-457200">
              <a:spcBef>
                <a:spcPct val="20000"/>
              </a:spcBef>
              <a:buClr>
                <a:schemeClr val="accent1"/>
              </a:buClr>
              <a:buFont typeface="Wingdings 3" panose="05040102010807070707" pitchFamily="18" charset="2"/>
              <a:buChar char=""/>
              <a:defRPr/>
            </a:pPr>
            <a:r>
              <a:rPr lang="en-US" sz="2800" dirty="0" smtClean="0">
                <a:latin typeface="+mn-lt"/>
              </a:rPr>
              <a:t>Universities</a:t>
            </a:r>
            <a:endParaRPr lang="en-US" sz="2800" dirty="0">
              <a:latin typeface="+mn-lt"/>
            </a:endParaRPr>
          </a:p>
          <a:p>
            <a:pPr marL="457200" indent="-457200">
              <a:spcBef>
                <a:spcPct val="20000"/>
              </a:spcBef>
              <a:buClr>
                <a:schemeClr val="accent1"/>
              </a:buClr>
              <a:buFont typeface="Wingdings 3" panose="05040102010807070707" pitchFamily="18" charset="2"/>
              <a:buChar char=""/>
              <a:defRPr/>
            </a:pPr>
            <a:r>
              <a:rPr lang="en-US" sz="2800" dirty="0" smtClean="0">
                <a:latin typeface="+mn-lt"/>
              </a:rPr>
              <a:t>Utilities</a:t>
            </a:r>
          </a:p>
          <a:p>
            <a:pPr marL="457200" indent="-457200">
              <a:spcBef>
                <a:spcPct val="20000"/>
              </a:spcBef>
              <a:buClr>
                <a:schemeClr val="accent1"/>
              </a:buClr>
              <a:buFont typeface="Wingdings 3" panose="05040102010807070707" pitchFamily="18" charset="2"/>
              <a:buChar char=""/>
              <a:defRPr/>
            </a:pPr>
            <a:r>
              <a:rPr lang="en-US" sz="2800" dirty="0" smtClean="0">
                <a:latin typeface="+mn-lt"/>
              </a:rPr>
              <a:t>Other</a:t>
            </a: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r>
              <a:rPr lang="en-US" dirty="0" smtClean="0"/>
              <a:t>18</a:t>
            </a:r>
            <a:endParaRPr lang="en-US" dirty="0"/>
          </a:p>
        </p:txBody>
      </p:sp>
      <p:sp>
        <p:nvSpPr>
          <p:cNvPr id="22531" name="Rectangle 2"/>
          <p:cNvSpPr>
            <a:spLocks noChangeArrowheads="1"/>
          </p:cNvSpPr>
          <p:nvPr/>
        </p:nvSpPr>
        <p:spPr bwMode="auto">
          <a:xfrm>
            <a:off x="685800" y="762000"/>
            <a:ext cx="7772400" cy="1143000"/>
          </a:xfrm>
          <a:prstGeom prst="rect">
            <a:avLst/>
          </a:prstGeom>
          <a:noFill/>
          <a:ln w="9525">
            <a:noFill/>
            <a:miter lim="800000"/>
            <a:headEnd/>
            <a:tailEnd/>
          </a:ln>
        </p:spPr>
        <p:txBody>
          <a:bodyPr lIns="92075" tIns="46038" rIns="92075" bIns="46038" anchor="ctr"/>
          <a:lstStyle/>
          <a:p>
            <a:r>
              <a:rPr lang="en-US" sz="3200" b="1" dirty="0">
                <a:solidFill>
                  <a:schemeClr val="tx2"/>
                </a:solidFill>
                <a:latin typeface="+mj-lt"/>
              </a:rPr>
              <a:t>Factors Influencing the Degree of </a:t>
            </a:r>
            <a:r>
              <a:rPr lang="en-US" sz="3200" b="1" dirty="0" smtClean="0">
                <a:solidFill>
                  <a:schemeClr val="tx2"/>
                </a:solidFill>
                <a:latin typeface="+mj-lt"/>
              </a:rPr>
              <a:t>Success</a:t>
            </a:r>
            <a:endParaRPr lang="en-US" sz="3200" b="1" dirty="0">
              <a:solidFill>
                <a:schemeClr val="tx2"/>
              </a:solidFill>
              <a:latin typeface="+mj-lt"/>
            </a:endParaRPr>
          </a:p>
        </p:txBody>
      </p:sp>
      <p:sp>
        <p:nvSpPr>
          <p:cNvPr id="41987" name="Rectangle 3"/>
          <p:cNvSpPr>
            <a:spLocks noChangeArrowheads="1"/>
          </p:cNvSpPr>
          <p:nvPr/>
        </p:nvSpPr>
        <p:spPr bwMode="auto">
          <a:xfrm>
            <a:off x="457200" y="2133600"/>
            <a:ext cx="8229600" cy="4114800"/>
          </a:xfrm>
          <a:prstGeom prst="rect">
            <a:avLst/>
          </a:prstGeom>
          <a:noFill/>
          <a:ln w="9525">
            <a:noFill/>
            <a:miter lim="800000"/>
            <a:headEnd/>
            <a:tailEnd/>
          </a:ln>
          <a:effectLst/>
        </p:spPr>
        <p:txBody>
          <a:bodyPr lIns="92075" tIns="46038" rIns="92075" bIns="46038"/>
          <a:lstStyle/>
          <a:p>
            <a:pPr marL="342900" indent="-342900">
              <a:spcBef>
                <a:spcPct val="20000"/>
              </a:spcBef>
              <a:buClr>
                <a:schemeClr val="tx2"/>
              </a:buClr>
              <a:buFontTx/>
              <a:buChar char="•"/>
              <a:defRPr/>
            </a:pPr>
            <a:r>
              <a:rPr lang="en-US" sz="2800" dirty="0"/>
              <a:t>Adoption of strategic planning </a:t>
            </a:r>
            <a:r>
              <a:rPr lang="en-US" sz="2800" dirty="0" smtClean="0"/>
              <a:t>methods/process</a:t>
            </a:r>
            <a:endParaRPr lang="en-US" sz="2800" dirty="0"/>
          </a:p>
          <a:p>
            <a:pPr marL="342900" indent="-342900">
              <a:spcBef>
                <a:spcPct val="20000"/>
              </a:spcBef>
              <a:buClr>
                <a:schemeClr val="tx2"/>
              </a:buClr>
              <a:buFontTx/>
              <a:buChar char="•"/>
              <a:defRPr/>
            </a:pPr>
            <a:r>
              <a:rPr lang="en-US" sz="2800" dirty="0"/>
              <a:t>Listing of the individuals who will take responsibility </a:t>
            </a:r>
          </a:p>
          <a:p>
            <a:pPr marL="342900" indent="-342900">
              <a:spcBef>
                <a:spcPct val="20000"/>
              </a:spcBef>
              <a:buClr>
                <a:schemeClr val="tx2"/>
              </a:buClr>
              <a:buFontTx/>
              <a:buChar char="•"/>
              <a:defRPr/>
            </a:pPr>
            <a:r>
              <a:rPr lang="en-US" sz="2800" dirty="0"/>
              <a:t>Length of time </a:t>
            </a:r>
            <a:r>
              <a:rPr lang="en-US" sz="2800" dirty="0" smtClean="0"/>
              <a:t>between report completion and project implementation/completion</a:t>
            </a:r>
            <a:endParaRPr lang="en-US" sz="2800" dirty="0"/>
          </a:p>
          <a:p>
            <a:pPr marL="342900" indent="-342900">
              <a:spcBef>
                <a:spcPct val="20000"/>
              </a:spcBef>
              <a:buClr>
                <a:schemeClr val="tx2"/>
              </a:buClr>
              <a:buFontTx/>
              <a:buChar char="•"/>
              <a:defRPr/>
            </a:pPr>
            <a:r>
              <a:rPr lang="en-US" sz="2800" dirty="0" smtClean="0"/>
              <a:t>Participation</a:t>
            </a:r>
            <a:endParaRPr lang="en-US" sz="2800" dirty="0"/>
          </a:p>
          <a:p>
            <a:pPr marL="342900" indent="-342900">
              <a:spcBef>
                <a:spcPct val="20000"/>
              </a:spcBef>
              <a:buClr>
                <a:schemeClr val="tx2"/>
              </a:buClr>
              <a:buFontTx/>
              <a:buChar char="•"/>
              <a:defRPr/>
            </a:pPr>
            <a:r>
              <a:rPr lang="en-US" sz="2800" dirty="0" smtClean="0"/>
              <a:t>Having an adequate budget – $2,500+</a:t>
            </a:r>
            <a:endParaRPr lang="en-US" sz="2800" dirty="0"/>
          </a:p>
          <a:p>
            <a:pPr marL="342900" indent="-342900">
              <a:spcBef>
                <a:spcPct val="20000"/>
              </a:spcBef>
              <a:buClr>
                <a:schemeClr val="tx2"/>
              </a:buClr>
              <a:buFontTx/>
              <a:buChar char="•"/>
              <a:defRPr/>
            </a:pPr>
            <a:r>
              <a:rPr lang="en-US" sz="2800" dirty="0" smtClean="0"/>
              <a:t>Presence of full-time </a:t>
            </a:r>
            <a:r>
              <a:rPr lang="en-US" sz="2800" dirty="0"/>
              <a:t>professionals in </a:t>
            </a:r>
            <a:r>
              <a:rPr lang="en-US" sz="2800" dirty="0" smtClean="0"/>
              <a:t>community</a:t>
            </a:r>
            <a:r>
              <a:rPr lang="en-US" sz="2800" dirty="0"/>
              <a:t>		</a:t>
            </a: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21</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48440994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22</a:t>
            </a:fld>
            <a:endParaRPr lang="en-US" dirty="0"/>
          </a:p>
        </p:txBody>
      </p:sp>
    </p:spTree>
    <p:custDataLst>
      <p:tags r:id="rId1"/>
    </p:custData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2266</TotalTime>
  <Words>1898</Words>
  <Application>Microsoft Office PowerPoint</Application>
  <PresentationFormat>On-screen Show (4:3)</PresentationFormat>
  <Paragraphs>313</Paragraphs>
  <Slides>22</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Bookman Old Style</vt:lpstr>
      <vt:lpstr>Calibri</vt:lpstr>
      <vt:lpstr>Gill Sans MT</vt:lpstr>
      <vt:lpstr>Times New Roman</vt:lpstr>
      <vt:lpstr>Wingdings</vt:lpstr>
      <vt:lpstr>Wingdings 3</vt:lpstr>
      <vt:lpstr>1_Origin</vt:lpstr>
      <vt:lpstr>Origin</vt:lpstr>
      <vt:lpstr>Business Retention and Expansion</vt:lpstr>
      <vt:lpstr>PowerPoint Presentation</vt:lpstr>
      <vt:lpstr>BR&amp;E Visitation Program</vt:lpstr>
      <vt:lpstr>PowerPoint Presentation</vt:lpstr>
      <vt:lpstr>PowerPoint Presentation</vt:lpstr>
      <vt:lpstr>Basic Types of BR&amp;E Visitation Programs</vt:lpstr>
      <vt:lpstr>Continuous Process Key Features</vt:lpstr>
      <vt:lpstr>Continuous Process Features</vt:lpstr>
      <vt:lpstr>PowerPoint Presentation</vt:lpstr>
      <vt:lpstr>PowerPoint Presentation</vt:lpstr>
      <vt:lpstr>Objectives of the  BR&amp;E Visitation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104</cp:revision>
  <dcterms:created xsi:type="dcterms:W3CDTF">2009-11-02T02:10:02Z</dcterms:created>
  <dcterms:modified xsi:type="dcterms:W3CDTF">2016-12-18T22:22:35Z</dcterms:modified>
</cp:coreProperties>
</file>