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3" r:id="rId1"/>
    <p:sldMasterId id="2147483757" r:id="rId2"/>
    <p:sldMasterId id="2147483769" r:id="rId3"/>
  </p:sldMasterIdLst>
  <p:notesMasterIdLst>
    <p:notesMasterId r:id="rId31"/>
  </p:notesMasterIdLst>
  <p:handoutMasterIdLst>
    <p:handoutMasterId r:id="rId32"/>
  </p:handoutMasterIdLst>
  <p:sldIdLst>
    <p:sldId id="357" r:id="rId4"/>
    <p:sldId id="331" r:id="rId5"/>
    <p:sldId id="353" r:id="rId6"/>
    <p:sldId id="354" r:id="rId7"/>
    <p:sldId id="332" r:id="rId8"/>
    <p:sldId id="356" r:id="rId9"/>
    <p:sldId id="333" r:id="rId10"/>
    <p:sldId id="328" r:id="rId11"/>
    <p:sldId id="322"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51" r:id="rId26"/>
    <p:sldId id="347" r:id="rId27"/>
    <p:sldId id="348" r:id="rId28"/>
    <p:sldId id="350" r:id="rId29"/>
    <p:sldId id="355" r:id="rId30"/>
  </p:sldIdLst>
  <p:sldSz cx="9144000" cy="6858000" type="letter"/>
  <p:notesSz cx="7315200" cy="96012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Arial" charset="0"/>
        <a:ea typeface="+mn-ea"/>
        <a:cs typeface="+mn-cs"/>
      </a:defRPr>
    </a:lvl1pPr>
    <a:lvl2pPr marL="457200" algn="l" rtl="0" fontAlgn="base">
      <a:spcBef>
        <a:spcPct val="0"/>
      </a:spcBef>
      <a:spcAft>
        <a:spcPct val="0"/>
      </a:spcAft>
      <a:defRPr sz="2400" i="1" kern="1200">
        <a:solidFill>
          <a:schemeClr val="tx1"/>
        </a:solidFill>
        <a:latin typeface="Arial" charset="0"/>
        <a:ea typeface="+mn-ea"/>
        <a:cs typeface="+mn-cs"/>
      </a:defRPr>
    </a:lvl2pPr>
    <a:lvl3pPr marL="914400" algn="l" rtl="0" fontAlgn="base">
      <a:spcBef>
        <a:spcPct val="0"/>
      </a:spcBef>
      <a:spcAft>
        <a:spcPct val="0"/>
      </a:spcAft>
      <a:defRPr sz="2400" i="1" kern="1200">
        <a:solidFill>
          <a:schemeClr val="tx1"/>
        </a:solidFill>
        <a:latin typeface="Arial" charset="0"/>
        <a:ea typeface="+mn-ea"/>
        <a:cs typeface="+mn-cs"/>
      </a:defRPr>
    </a:lvl3pPr>
    <a:lvl4pPr marL="1371600" algn="l" rtl="0" fontAlgn="base">
      <a:spcBef>
        <a:spcPct val="0"/>
      </a:spcBef>
      <a:spcAft>
        <a:spcPct val="0"/>
      </a:spcAft>
      <a:defRPr sz="2400" i="1" kern="1200">
        <a:solidFill>
          <a:schemeClr val="tx1"/>
        </a:solidFill>
        <a:latin typeface="Arial" charset="0"/>
        <a:ea typeface="+mn-ea"/>
        <a:cs typeface="+mn-cs"/>
      </a:defRPr>
    </a:lvl4pPr>
    <a:lvl5pPr marL="1828800" algn="l" rtl="0" fontAlgn="base">
      <a:spcBef>
        <a:spcPct val="0"/>
      </a:spcBef>
      <a:spcAft>
        <a:spcPct val="0"/>
      </a:spcAft>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9C7"/>
    <a:srgbClr val="D8D5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067" autoAdjust="0"/>
  </p:normalViewPr>
  <p:slideViewPr>
    <p:cSldViewPr>
      <p:cViewPr varScale="1">
        <p:scale>
          <a:sx n="60" d="100"/>
          <a:sy n="60" d="100"/>
        </p:scale>
        <p:origin x="2196"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2" d="100"/>
          <a:sy n="62" d="100"/>
        </p:scale>
        <p:origin x="-1980"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143375" y="9120188"/>
            <a:ext cx="3170238" cy="479425"/>
          </a:xfrm>
          <a:prstGeom prst="rect">
            <a:avLst/>
          </a:prstGeom>
        </p:spPr>
        <p:txBody>
          <a:bodyPr vert="horz" lIns="96661" tIns="48331" rIns="96661" bIns="48331" rtlCol="0" anchor="b"/>
          <a:lstStyle>
            <a:lvl1pPr algn="r">
              <a:defRPr sz="1000" i="0"/>
            </a:lvl1pPr>
          </a:lstStyle>
          <a:p>
            <a:pPr>
              <a:defRPr/>
            </a:pPr>
            <a:fld id="{812E64BD-D71A-4C46-A02B-F75965039F18}" type="slidenum">
              <a:rPr lang="en-US"/>
              <a:pPr>
                <a:defRPr/>
              </a:pPr>
              <a:t>‹#›</a:t>
            </a:fld>
            <a:endParaRPr lang="en-US" dirty="0"/>
          </a:p>
        </p:txBody>
      </p:sp>
    </p:spTree>
    <p:extLst>
      <p:ext uri="{BB962C8B-B14F-4D97-AF65-F5344CB8AC3E}">
        <p14:creationId xmlns:p14="http://schemas.microsoft.com/office/powerpoint/2010/main" val="2726349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4725" y="4560888"/>
            <a:ext cx="5365750" cy="4319587"/>
          </a:xfrm>
          <a:prstGeom prst="rect">
            <a:avLst/>
          </a:prstGeom>
          <a:noFill/>
          <a:ln w="12700">
            <a:noFill/>
            <a:miter lim="800000"/>
            <a:headEnd/>
            <a:tailEnd/>
          </a:ln>
          <a:effectLst/>
        </p:spPr>
        <p:txBody>
          <a:bodyPr vert="horz" wrap="square" lIns="95655" tIns="46988" rIns="95655" bIns="4698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483" name="Rectangle 3"/>
          <p:cNvSpPr>
            <a:spLocks noGrp="1" noRot="1" noChangeAspect="1" noChangeArrowheads="1" noTextEdit="1"/>
          </p:cNvSpPr>
          <p:nvPr>
            <p:ph type="sldImg" idx="2"/>
          </p:nvPr>
        </p:nvSpPr>
        <p:spPr bwMode="auto">
          <a:xfrm>
            <a:off x="1258888" y="722313"/>
            <a:ext cx="4797425" cy="3597275"/>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811963" y="9183688"/>
            <a:ext cx="428625" cy="325437"/>
          </a:xfrm>
          <a:prstGeom prst="rect">
            <a:avLst/>
          </a:prstGeom>
          <a:noFill/>
          <a:ln w="12700">
            <a:noFill/>
            <a:miter lim="800000"/>
            <a:headEnd/>
            <a:tailEnd/>
          </a:ln>
          <a:effectLst/>
        </p:spPr>
        <p:txBody>
          <a:bodyPr wrap="none" lIns="95655" tIns="46988" rIns="95655" bIns="46988" anchor="ctr">
            <a:spAutoFit/>
          </a:bodyPr>
          <a:lstStyle/>
          <a:p>
            <a:pPr algn="r" eaLnBrk="0" hangingPunct="0">
              <a:defRPr/>
            </a:pPr>
            <a:fld id="{0C9C6F06-3A79-495C-9E73-74D541B2A9F7}" type="slidenum">
              <a:rPr lang="en-US" sz="1500"/>
              <a:pPr algn="r" eaLnBrk="0" hangingPunct="0">
                <a:defRPr/>
              </a:pPr>
              <a:t>‹#›</a:t>
            </a:fld>
            <a:endParaRPr lang="en-US" sz="1500" dirty="0"/>
          </a:p>
        </p:txBody>
      </p:sp>
    </p:spTree>
    <p:extLst>
      <p:ext uri="{BB962C8B-B14F-4D97-AF65-F5344CB8AC3E}">
        <p14:creationId xmlns:p14="http://schemas.microsoft.com/office/powerpoint/2010/main" val="24053788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4143587" y="9119474"/>
            <a:ext cx="3169920" cy="480060"/>
          </a:xfrm>
          <a:prstGeom prst="rect">
            <a:avLst/>
          </a:prstGeom>
        </p:spPr>
        <p:txBody>
          <a:bodyPr lIns="96661" tIns="48331" rIns="96661" bIns="48331"/>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diagram depicts what we are trying</a:t>
            </a:r>
            <a:r>
              <a:rPr lang="en-US" baseline="0" dirty="0" smtClean="0"/>
              <a:t> to accomplish with the survey analysis and report as well as the entire BRE program.  Analysis of the completed survey instruments will certainly provide data and perhaps even some information, but that information must be turned into knowledge and then innovation for the community to make real progress.  An effective analysis of the survey instruments can begin this further process and assist the community to develop unique niche methods to help its current businesses to remain in operation and expand.</a:t>
            </a:r>
            <a:endParaRPr lang="en-US" dirty="0"/>
          </a:p>
        </p:txBody>
      </p:sp>
    </p:spTree>
    <p:extLst>
      <p:ext uri="{BB962C8B-B14F-4D97-AF65-F5344CB8AC3E}">
        <p14:creationId xmlns:p14="http://schemas.microsoft.com/office/powerpoint/2010/main" val="692285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p:spPr>
      </p:sp>
      <p:sp>
        <p:nvSpPr>
          <p:cNvPr id="206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This is a</a:t>
            </a:r>
            <a:r>
              <a:rPr lang="en-US" baseline="0" dirty="0" smtClean="0"/>
              <a:t> standard outline for an analysis report.  There will be very few times when all of these components are presented to the public, but the inclusion of each is necessary to give the report the credibility that will be needed for action by local, regional and even state agencies and economic development organizations.</a:t>
            </a:r>
            <a:endParaRPr lang="en-US" dirty="0" smtClean="0"/>
          </a:p>
        </p:txBody>
      </p:sp>
      <p:sp>
        <p:nvSpPr>
          <p:cNvPr id="206852"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36B85054-3280-4B3D-BDCB-220304E8BD01}" type="slidenum">
              <a:rPr lang="en-US"/>
              <a:pPr fontAlgn="base">
                <a:spcBef>
                  <a:spcPct val="0"/>
                </a:spcBef>
                <a:spcAft>
                  <a:spcPct val="0"/>
                </a:spcAft>
              </a:pPr>
              <a:t>3</a:t>
            </a:fld>
            <a:endParaRPr lang="en-US"/>
          </a:p>
        </p:txBody>
      </p:sp>
    </p:spTree>
    <p:extLst>
      <p:ext uri="{BB962C8B-B14F-4D97-AF65-F5344CB8AC3E}">
        <p14:creationId xmlns:p14="http://schemas.microsoft.com/office/powerpoint/2010/main" val="1843106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p:spPr>
      </p:sp>
      <p:sp>
        <p:nvSpPr>
          <p:cNvPr id="207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Be sure to recognize the difference between audiences and scopes for the written report versus the verbal report.  The formal written report will likely be very detailed</a:t>
            </a:r>
            <a:r>
              <a:rPr lang="en-US" baseline="0" dirty="0" smtClean="0"/>
              <a:t> and, in effect, should strive to be all things for all people.  However, be aware that there may be several shorter summaries of the report that target different challenges or strategies and are targeted to different audiences.  The same is true with the verbal report(s).  The entire survey process will likely only be presented a very few times (perhaps once or twice), but hopefully there will be a large number of opportunities to tell specific audiences about the program, but each of these presentations will likely be on very narrow, specific topics.  This means that you will probably need to plan on having several versions of your presentation to target these specific audiences.</a:t>
            </a:r>
            <a:endParaRPr lang="en-US" dirty="0" smtClean="0"/>
          </a:p>
        </p:txBody>
      </p:sp>
      <p:sp>
        <p:nvSpPr>
          <p:cNvPr id="207876"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C2268B9B-603B-4784-9CA5-18A2B761BE98}" type="slidenum">
              <a:rPr lang="en-US"/>
              <a:pPr fontAlgn="base">
                <a:spcBef>
                  <a:spcPct val="0"/>
                </a:spcBef>
                <a:spcAft>
                  <a:spcPct val="0"/>
                </a:spcAft>
              </a:pPr>
              <a:t>4</a:t>
            </a:fld>
            <a:endParaRPr lang="en-US"/>
          </a:p>
        </p:txBody>
      </p:sp>
    </p:spTree>
    <p:extLst>
      <p:ext uri="{BB962C8B-B14F-4D97-AF65-F5344CB8AC3E}">
        <p14:creationId xmlns:p14="http://schemas.microsoft.com/office/powerpoint/2010/main" val="1961351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basically</a:t>
            </a:r>
            <a:r>
              <a:rPr lang="en-US" baseline="0" dirty="0" smtClean="0"/>
              <a:t> have two options in developing a survey report – either hire or recruit someone else to do it or do it yourself.  If you can recruit someone else to do the report, make sure that they are know what they are doing.  Likely places to look are local or state colleges and universities, state departments of commerce or economic development, retired persons (particularly retired executives or higher education faculty members) who live in the area, etc.</a:t>
            </a:r>
          </a:p>
          <a:p>
            <a:endParaRPr lang="en-US" baseline="0" dirty="0" smtClean="0"/>
          </a:p>
          <a:p>
            <a:r>
              <a:rPr lang="en-US" baseline="0" dirty="0" smtClean="0"/>
              <a:t>If you decide to write the report yourself, you have to make sure that you know what you are doing (see the theme?).  It is likely that this program will be the highlight of your chamber of commerce or local economic development authority and the program will be only as successful to the extent that the information derived from the report can be used to create knowledge and innovation within the community to expand and retail </a:t>
            </a:r>
            <a:r>
              <a:rPr lang="en-US" baseline="0" dirty="0" err="1" smtClean="0"/>
              <a:t>ist</a:t>
            </a:r>
            <a:r>
              <a:rPr lang="en-US" baseline="0" dirty="0" smtClean="0"/>
              <a:t> current economic factors. </a:t>
            </a:r>
            <a:endParaRPr lang="en-US" dirty="0"/>
          </a:p>
        </p:txBody>
      </p:sp>
    </p:spTree>
    <p:extLst>
      <p:ext uri="{BB962C8B-B14F-4D97-AF65-F5344CB8AC3E}">
        <p14:creationId xmlns:p14="http://schemas.microsoft.com/office/powerpoint/2010/main" val="356716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basically</a:t>
            </a:r>
            <a:r>
              <a:rPr lang="en-US" baseline="0" dirty="0" smtClean="0"/>
              <a:t> have two options in developing a survey report – either hire or recruit someone else to do it or do it yourself.  If you can recruit someone else to do the report, make sure that they are know what they are doing.  Likely places to look are local or state colleges and universities, state departments of commerce or economic development, retired persons (particularly retired executives or higher education faculty members) who live in the area, etc.</a:t>
            </a:r>
          </a:p>
          <a:p>
            <a:endParaRPr lang="en-US" baseline="0" dirty="0" smtClean="0"/>
          </a:p>
          <a:p>
            <a:r>
              <a:rPr lang="en-US" baseline="0" dirty="0" smtClean="0"/>
              <a:t>If you decide to write the report yourself, you have to make sure that you know what you are doing (see the theme?).  It is likely that this program will be the highlight of your chamber of commerce or local economic development authority and the program will be only as successful to the extent that the information derived from the report can be used to create knowledge and innovation within the community to expand and retail </a:t>
            </a:r>
            <a:r>
              <a:rPr lang="en-US" baseline="0" dirty="0" err="1" smtClean="0"/>
              <a:t>ist</a:t>
            </a:r>
            <a:r>
              <a:rPr lang="en-US" baseline="0" dirty="0" smtClean="0"/>
              <a:t> current economic factors. </a:t>
            </a:r>
            <a:endParaRPr lang="en-US" dirty="0"/>
          </a:p>
        </p:txBody>
      </p:sp>
    </p:spTree>
    <p:extLst>
      <p:ext uri="{BB962C8B-B14F-4D97-AF65-F5344CB8AC3E}">
        <p14:creationId xmlns:p14="http://schemas.microsoft.com/office/powerpoint/2010/main" val="2722659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as the entire</a:t>
            </a:r>
            <a:r>
              <a:rPr lang="en-US" baseline="0" dirty="0" smtClean="0"/>
              <a:t> program and, in turn, the survey instrument is designed to effect positive community change with respect to existing businesses, the analysis of the survey responses and the resulting report should do the same.  The questions contained on this slide should help the report writer/researcher to further these goals.</a:t>
            </a:r>
          </a:p>
          <a:p>
            <a:endParaRPr lang="en-US" baseline="0" dirty="0" smtClean="0"/>
          </a:p>
          <a:p>
            <a:r>
              <a:rPr lang="en-US" baseline="0" dirty="0" smtClean="0"/>
              <a:t>The question “How can the researcher assist the task force?” is a very important one.  In effect, the researcher should act as part of the BRE team to guide the team’s actions and processes in a way that addresses the issues arising from the survey process.  It is likely that the researcher will not only be asked to develop the report analyzing the survey responses, but also the written  version of the BER strategic plan.  Be aware that these dual roles will likely require the development of detailed documents for survey response analysis and strategic plan delineation, summary reports of these documents (multiple summary reports may need to be developed to address the needs of different audiences), presentation materials for each activity, etc.</a:t>
            </a:r>
            <a:endParaRPr lang="en-US" dirty="0"/>
          </a:p>
        </p:txBody>
      </p:sp>
    </p:spTree>
    <p:extLst>
      <p:ext uri="{BB962C8B-B14F-4D97-AF65-F5344CB8AC3E}">
        <p14:creationId xmlns:p14="http://schemas.microsoft.com/office/powerpoint/2010/main" val="3031068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w="9525"/>
        </p:spPr>
        <p:txBody>
          <a:bodyPr/>
          <a:lstStyle/>
          <a:p>
            <a:r>
              <a:rPr lang="en-US" dirty="0" smtClean="0"/>
              <a:t>While there is a significant movement against the use of SWOT analysis in defining a specific environment, this type of analysis provides a holistic approach to analyzing the environment that faces your</a:t>
            </a:r>
            <a:r>
              <a:rPr lang="en-US" baseline="0" dirty="0" smtClean="0"/>
              <a:t> community’s existing businesses.  As the analysis team or researcher gleans the information from the survey instruments, particular attention should be paid to the outside influences on the business (opportunities and threats) and the effectiveness that the business’ internal procedures (strengths and weaknesses) can deal with these outside influences.  </a:t>
            </a:r>
            <a:endParaRPr lang="en-US" dirty="0" smtClean="0"/>
          </a:p>
        </p:txBody>
      </p:sp>
    </p:spTree>
    <p:extLst>
      <p:ext uri="{BB962C8B-B14F-4D97-AF65-F5344CB8AC3E}">
        <p14:creationId xmlns:p14="http://schemas.microsoft.com/office/powerpoint/2010/main" val="16481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w="9525"/>
        </p:spPr>
        <p:txBody>
          <a:bodyPr/>
          <a:lstStyle/>
          <a:p>
            <a:r>
              <a:rPr lang="en-US" dirty="0" smtClean="0"/>
              <a:t>Looking at the survey responses from a SWOT analysis standpoint is really asking two</a:t>
            </a:r>
            <a:r>
              <a:rPr lang="en-US" baseline="0" dirty="0" smtClean="0"/>
              <a:t>, but equally important, questions:</a:t>
            </a:r>
          </a:p>
          <a:p>
            <a:pPr>
              <a:buFont typeface="Arial" pitchFamily="34" charset="0"/>
              <a:buChar char="•"/>
            </a:pPr>
            <a:r>
              <a:rPr lang="en-US" baseline="0" dirty="0" smtClean="0"/>
              <a:t>What really jumped out for this community? – What outside forces are acting on the community’s businesses?</a:t>
            </a:r>
          </a:p>
          <a:p>
            <a:pPr>
              <a:buFont typeface="Arial" pitchFamily="34" charset="0"/>
              <a:buChar char="•"/>
            </a:pPr>
            <a:r>
              <a:rPr lang="en-US" baseline="0" dirty="0" smtClean="0"/>
              <a:t>What can the community do to respond to the concerns and opportunities for their local firms?  This is really the ultimate goal of the program.  The focus of all stakeholders should be to determine how the community can best act to foster a more positive environment for existing businesses.  The BRE visitation program is the evidence-based means from which those decisions can be made.</a:t>
            </a:r>
            <a:endParaRPr lang="en-US" dirty="0" smtClean="0"/>
          </a:p>
        </p:txBody>
      </p:sp>
    </p:spTree>
    <p:extLst>
      <p:ext uri="{BB962C8B-B14F-4D97-AF65-F5344CB8AC3E}">
        <p14:creationId xmlns:p14="http://schemas.microsoft.com/office/powerpoint/2010/main" val="3561917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p:spPr>
      </p:sp>
      <p:sp>
        <p:nvSpPr>
          <p:cNvPr id="187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Slides 11-20 are mainly designed for do-it-yourself researchers or to provide the economic development</a:t>
            </a:r>
            <a:r>
              <a:rPr lang="en-US" baseline="0" dirty="0" smtClean="0"/>
              <a:t> professional with a sense of the tasks that are involved in readying a set of survey responses for analysis.</a:t>
            </a:r>
            <a:endParaRPr lang="en-US" dirty="0" smtClean="0"/>
          </a:p>
        </p:txBody>
      </p:sp>
      <p:sp>
        <p:nvSpPr>
          <p:cNvPr id="187396"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F6FE7D32-4511-42EA-9894-DDBC87F67E5A}" type="slidenum">
              <a:rPr lang="en-US"/>
              <a:pPr fontAlgn="base">
                <a:spcBef>
                  <a:spcPct val="0"/>
                </a:spcBef>
                <a:spcAft>
                  <a:spcPct val="0"/>
                </a:spcAft>
              </a:pPr>
              <a:t>10</a:t>
            </a:fld>
            <a:endParaRPr lang="en-US"/>
          </a:p>
        </p:txBody>
      </p:sp>
    </p:spTree>
    <p:extLst>
      <p:ext uri="{BB962C8B-B14F-4D97-AF65-F5344CB8AC3E}">
        <p14:creationId xmlns:p14="http://schemas.microsoft.com/office/powerpoint/2010/main" val="2180802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p:spPr>
      </p:sp>
      <p:sp>
        <p:nvSpPr>
          <p:cNvPr id="188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8420"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EE7AB2DA-ECF0-4646-A8BC-868B93595521}" type="slidenum">
              <a:rPr lang="en-US"/>
              <a:pPr fontAlgn="base">
                <a:spcBef>
                  <a:spcPct val="0"/>
                </a:spcBef>
                <a:spcAft>
                  <a:spcPct val="0"/>
                </a:spcAft>
              </a:pPr>
              <a:t>11</a:t>
            </a:fld>
            <a:endParaRPr lang="en-US"/>
          </a:p>
        </p:txBody>
      </p:sp>
    </p:spTree>
    <p:extLst>
      <p:ext uri="{BB962C8B-B14F-4D97-AF65-F5344CB8AC3E}">
        <p14:creationId xmlns:p14="http://schemas.microsoft.com/office/powerpoint/2010/main" val="3939212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p:spPr>
      </p:sp>
      <p:sp>
        <p:nvSpPr>
          <p:cNvPr id="189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In order to write the report and prepare</a:t>
            </a:r>
            <a:r>
              <a:rPr lang="en-US" baseline="0" dirty="0" smtClean="0"/>
              <a:t> the presentations, you will need two pieces of software.  The first, quite obviously, is a word processing program.  There are many of these types of programs available; perhaps the two most well known are Microsoft Word and Corel WordPerfect.</a:t>
            </a:r>
          </a:p>
          <a:p>
            <a:pPr>
              <a:spcBef>
                <a:spcPct val="0"/>
              </a:spcBef>
            </a:pPr>
            <a:endParaRPr lang="en-US" baseline="0" dirty="0" smtClean="0"/>
          </a:p>
          <a:p>
            <a:pPr>
              <a:spcBef>
                <a:spcPct val="0"/>
              </a:spcBef>
            </a:pPr>
            <a:r>
              <a:rPr lang="en-US" baseline="0" dirty="0" smtClean="0"/>
              <a:t>What might not be as obvious is the need to have presentation software to present the results of the survey analysis to relevant constituent groups.  The most widely used of these is Microsoft PowerPoint.  Other programs include Corel Presentations, Harvard Graphics or the OpenOffice.org suite of products.</a:t>
            </a:r>
            <a:endParaRPr lang="en-US" dirty="0" smtClean="0"/>
          </a:p>
        </p:txBody>
      </p:sp>
      <p:sp>
        <p:nvSpPr>
          <p:cNvPr id="189444"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FEFAA7C1-2CE1-4B3D-979D-90764F7FC980}" type="slidenum">
              <a:rPr lang="en-US"/>
              <a:pPr fontAlgn="base">
                <a:spcBef>
                  <a:spcPct val="0"/>
                </a:spcBef>
                <a:spcAft>
                  <a:spcPct val="0"/>
                </a:spcAft>
              </a:pPr>
              <a:t>12</a:t>
            </a:fld>
            <a:endParaRPr lang="en-US"/>
          </a:p>
        </p:txBody>
      </p:sp>
    </p:spTree>
    <p:extLst>
      <p:ext uri="{BB962C8B-B14F-4D97-AF65-F5344CB8AC3E}">
        <p14:creationId xmlns:p14="http://schemas.microsoft.com/office/powerpoint/2010/main" val="1610376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p:spPr>
      </p:sp>
      <p:sp>
        <p:nvSpPr>
          <p:cNvPr id="190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While most computer users</a:t>
            </a:r>
            <a:r>
              <a:rPr lang="en-US" baseline="0" dirty="0" smtClean="0"/>
              <a:t> are fairly familiar with the available word processing and, to some extent, presentation software packages, software used for analysis of the survey respondents is typically quite a different matter.  Software that can perform the numerical manipulations associated with survey analysis typically falls into three distinct categories:  spreadsheets, databases and statistical analysis packages.  The pros and cons of each are listed on the slide.</a:t>
            </a:r>
            <a:endParaRPr lang="en-US" dirty="0" smtClean="0"/>
          </a:p>
        </p:txBody>
      </p:sp>
      <p:sp>
        <p:nvSpPr>
          <p:cNvPr id="190468"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B1BE13B5-852F-42F7-8D25-67F03D7CD2A7}" type="slidenum">
              <a:rPr lang="en-US"/>
              <a:pPr fontAlgn="base">
                <a:spcBef>
                  <a:spcPct val="0"/>
                </a:spcBef>
                <a:spcAft>
                  <a:spcPct val="0"/>
                </a:spcAft>
              </a:pPr>
              <a:t>13</a:t>
            </a:fld>
            <a:endParaRPr lang="en-US"/>
          </a:p>
        </p:txBody>
      </p:sp>
    </p:spTree>
    <p:extLst>
      <p:ext uri="{BB962C8B-B14F-4D97-AF65-F5344CB8AC3E}">
        <p14:creationId xmlns:p14="http://schemas.microsoft.com/office/powerpoint/2010/main" val="2355438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p:spPr>
      </p:sp>
      <p:sp>
        <p:nvSpPr>
          <p:cNvPr id="191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Slides 15-20 deal with</a:t>
            </a:r>
            <a:r>
              <a:rPr lang="en-US" baseline="0" dirty="0" smtClean="0"/>
              <a:t> readying the survey responses for analysis.  First, someone who is knowledgeable in the area of survey analysis needs to examine the questionnaires to insure that the responses are ready to be entered.  The slide contains three points that should be examined.  While it may seem harsh and arbitrary to “throw out” surveys, it is better to eliminate these types of inaccurate responses than to have the analysis skewed toward fitting someone’s agenda.  One important point:  The entire team (or at least a subset of that team) should agree on the questionnaires or responses that are to be eliminated.</a:t>
            </a:r>
            <a:endParaRPr lang="en-US" dirty="0" smtClean="0"/>
          </a:p>
        </p:txBody>
      </p:sp>
      <p:sp>
        <p:nvSpPr>
          <p:cNvPr id="191492"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7AC5D2AE-5ACF-4FF6-98F0-9020CDAC43A2}" type="slidenum">
              <a:rPr lang="en-US"/>
              <a:pPr fontAlgn="base">
                <a:spcBef>
                  <a:spcPct val="0"/>
                </a:spcBef>
                <a:spcAft>
                  <a:spcPct val="0"/>
                </a:spcAft>
              </a:pPr>
              <a:t>14</a:t>
            </a:fld>
            <a:endParaRPr lang="en-US"/>
          </a:p>
        </p:txBody>
      </p:sp>
    </p:spTree>
    <p:extLst>
      <p:ext uri="{BB962C8B-B14F-4D97-AF65-F5344CB8AC3E}">
        <p14:creationId xmlns:p14="http://schemas.microsoft.com/office/powerpoint/2010/main" val="1324483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p:spPr>
      </p:sp>
      <p:sp>
        <p:nvSpPr>
          <p:cNvPr id="1925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Coding</a:t>
            </a:r>
            <a:r>
              <a:rPr lang="en-US" baseline="0" dirty="0" smtClean="0"/>
              <a:t> the questions for analysis is an essential part of the research effort.  One of the important points covered on this slide is the development of a codebook to document how the questions and responses are entered into a database or spreadsheet.  The codebook should be very detailed so that there is no question of how the analysis was performed in the event of any concerns that may arise once the program is completed.</a:t>
            </a:r>
            <a:endParaRPr lang="en-US" dirty="0" smtClean="0"/>
          </a:p>
        </p:txBody>
      </p:sp>
      <p:sp>
        <p:nvSpPr>
          <p:cNvPr id="192516"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5F1FA971-D96E-4BB0-AC8B-01511B60F50D}" type="slidenum">
              <a:rPr lang="en-US"/>
              <a:pPr fontAlgn="base">
                <a:spcBef>
                  <a:spcPct val="0"/>
                </a:spcBef>
                <a:spcAft>
                  <a:spcPct val="0"/>
                </a:spcAft>
              </a:pPr>
              <a:t>15</a:t>
            </a:fld>
            <a:endParaRPr lang="en-US"/>
          </a:p>
        </p:txBody>
      </p:sp>
    </p:spTree>
    <p:extLst>
      <p:ext uri="{BB962C8B-B14F-4D97-AF65-F5344CB8AC3E}">
        <p14:creationId xmlns:p14="http://schemas.microsoft.com/office/powerpoint/2010/main" val="3964064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p:spPr>
      </p:sp>
      <p:sp>
        <p:nvSpPr>
          <p:cNvPr id="1935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Ordered questions are questions that have responses</a:t>
            </a:r>
            <a:r>
              <a:rPr lang="en-US" baseline="0" dirty="0" smtClean="0"/>
              <a:t> that fall into some type of typical or logical sequence.  An example of this would be set of business age ranges (0-5 years, 6-10 years, etc.).  Placing the ranges in chronological order simplifies the response process.  Unordered questions are those questions whose set of pre-determined responses do not have a “logical” order.  The set of business organization type responses provided on the slide is a good example of this.</a:t>
            </a:r>
          </a:p>
        </p:txBody>
      </p:sp>
      <p:sp>
        <p:nvSpPr>
          <p:cNvPr id="193540"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A049C583-D71B-4663-9FA9-A82696B9E574}" type="slidenum">
              <a:rPr lang="en-US"/>
              <a:pPr fontAlgn="base">
                <a:spcBef>
                  <a:spcPct val="0"/>
                </a:spcBef>
                <a:spcAft>
                  <a:spcPct val="0"/>
                </a:spcAft>
              </a:pPr>
              <a:t>16</a:t>
            </a:fld>
            <a:endParaRPr lang="en-US"/>
          </a:p>
        </p:txBody>
      </p:sp>
    </p:spTree>
    <p:extLst>
      <p:ext uri="{BB962C8B-B14F-4D97-AF65-F5344CB8AC3E}">
        <p14:creationId xmlns:p14="http://schemas.microsoft.com/office/powerpoint/2010/main" val="3936981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p:spPr>
      </p:sp>
      <p:sp>
        <p:nvSpPr>
          <p:cNvPr id="1945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Open-ended questions should generally be avoided, particularly if the analyst</a:t>
            </a:r>
            <a:r>
              <a:rPr lang="en-US" baseline="0" dirty="0" smtClean="0"/>
              <a:t> is relatively inexperienced.  There are, however, times when these types of questions cannot be avoided.  In these cases, the researchers must have a methodology to use in coding the responses.</a:t>
            </a:r>
          </a:p>
          <a:p>
            <a:pPr>
              <a:spcBef>
                <a:spcPct val="0"/>
              </a:spcBef>
            </a:pPr>
            <a:endParaRPr lang="en-US" baseline="0" dirty="0" smtClean="0"/>
          </a:p>
        </p:txBody>
      </p:sp>
      <p:sp>
        <p:nvSpPr>
          <p:cNvPr id="194564"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FC52055F-D54B-4E3B-A34E-602E59148253}" type="slidenum">
              <a:rPr lang="en-US"/>
              <a:pPr fontAlgn="base">
                <a:spcBef>
                  <a:spcPct val="0"/>
                </a:spcBef>
                <a:spcAft>
                  <a:spcPct val="0"/>
                </a:spcAft>
              </a:pPr>
              <a:t>17</a:t>
            </a:fld>
            <a:endParaRPr lang="en-US"/>
          </a:p>
        </p:txBody>
      </p:sp>
    </p:spTree>
    <p:extLst>
      <p:ext uri="{BB962C8B-B14F-4D97-AF65-F5344CB8AC3E}">
        <p14:creationId xmlns:p14="http://schemas.microsoft.com/office/powerpoint/2010/main" val="1799941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p:spPr>
      </p:sp>
      <p:sp>
        <p:nvSpPr>
          <p:cNvPr id="195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aseline="0" dirty="0" smtClean="0"/>
              <a:t>If the question does not call for a self-coded answer such as the number of years that the business has been in existence, etc., then a series of “passes” through the data may be necessary to effectively code the question to achieve the proper analysis.</a:t>
            </a:r>
          </a:p>
          <a:p>
            <a:pPr marL="228600" indent="-228600">
              <a:spcBef>
                <a:spcPct val="0"/>
              </a:spcBef>
              <a:buFont typeface="+mj-lt"/>
              <a:buAutoNum type="arabicPeriod"/>
            </a:pPr>
            <a:r>
              <a:rPr lang="en-US" baseline="0" dirty="0" smtClean="0"/>
              <a:t>The first pass should be a reading of all the responses to the question in order to get a general feeling of the types of responses that were provided.  From this general reading, a preliminary set of categories should be derived.</a:t>
            </a:r>
          </a:p>
          <a:p>
            <a:pPr marL="228600" indent="-228600">
              <a:spcBef>
                <a:spcPct val="0"/>
              </a:spcBef>
              <a:buFont typeface="+mj-lt"/>
              <a:buAutoNum type="arabicPeriod"/>
            </a:pPr>
            <a:r>
              <a:rPr lang="en-US" baseline="0" dirty="0" smtClean="0"/>
              <a:t>The second pass should involve a re-reading of each response and assignation of one of the preliminary categories to each response.  The surveys should be separated in some way into the preliminary categories for further examination.</a:t>
            </a:r>
          </a:p>
          <a:p>
            <a:pPr marL="228600" indent="-228600">
              <a:spcBef>
                <a:spcPct val="0"/>
              </a:spcBef>
              <a:buFont typeface="+mj-lt"/>
              <a:buAutoNum type="arabicPeriod"/>
            </a:pPr>
            <a:r>
              <a:rPr lang="en-US" baseline="0" dirty="0" smtClean="0"/>
              <a:t>In the third pass, the survey responses in each category should be re-examined to determine if additional subcategories should be identified and the responses further delineated.</a:t>
            </a:r>
          </a:p>
          <a:p>
            <a:pPr marL="228600" indent="-228600">
              <a:spcBef>
                <a:spcPct val="0"/>
              </a:spcBef>
              <a:buFont typeface="+mj-lt"/>
              <a:buAutoNum type="arabicPeriod"/>
            </a:pPr>
            <a:r>
              <a:rPr lang="en-US" baseline="0" dirty="0" smtClean="0"/>
              <a:t>More passes may need to be made.  Examination of the data should continue until the researcher feels that the responses are adequately grouped.</a:t>
            </a:r>
            <a:endParaRPr lang="en-US" dirty="0" smtClean="0"/>
          </a:p>
          <a:p>
            <a:pPr>
              <a:spcBef>
                <a:spcPct val="0"/>
              </a:spcBef>
            </a:pPr>
            <a:endParaRPr lang="en-US" dirty="0" smtClean="0"/>
          </a:p>
        </p:txBody>
      </p:sp>
      <p:sp>
        <p:nvSpPr>
          <p:cNvPr id="195588"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8A2C9A89-CF6E-47B7-9E00-3E0E46DC0DFA}" type="slidenum">
              <a:rPr lang="en-US"/>
              <a:pPr fontAlgn="base">
                <a:spcBef>
                  <a:spcPct val="0"/>
                </a:spcBef>
                <a:spcAft>
                  <a:spcPct val="0"/>
                </a:spcAft>
              </a:pPr>
              <a:t>18</a:t>
            </a:fld>
            <a:endParaRPr lang="en-US"/>
          </a:p>
        </p:txBody>
      </p:sp>
    </p:spTree>
    <p:extLst>
      <p:ext uri="{BB962C8B-B14F-4D97-AF65-F5344CB8AC3E}">
        <p14:creationId xmlns:p14="http://schemas.microsoft.com/office/powerpoint/2010/main" val="2947506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p:spPr>
      </p:sp>
      <p:sp>
        <p:nvSpPr>
          <p:cNvPr id="196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 main point of this slide is that coding open-ended questions must be consistent.  Having two (or even</a:t>
            </a:r>
            <a:r>
              <a:rPr lang="en-US" baseline="0" dirty="0" smtClean="0"/>
              <a:t> more) persons reviewing these types of questions and responses to do the coding should help to insure that consistency is maintained throughout the analysis.</a:t>
            </a:r>
            <a:endParaRPr lang="en-US" dirty="0" smtClean="0"/>
          </a:p>
        </p:txBody>
      </p:sp>
      <p:sp>
        <p:nvSpPr>
          <p:cNvPr id="196612"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A78F0940-D537-4E05-84BD-C8305F1F39C6}" type="slidenum">
              <a:rPr lang="en-US"/>
              <a:pPr fontAlgn="base">
                <a:spcBef>
                  <a:spcPct val="0"/>
                </a:spcBef>
                <a:spcAft>
                  <a:spcPct val="0"/>
                </a:spcAft>
              </a:pPr>
              <a:t>19</a:t>
            </a:fld>
            <a:endParaRPr lang="en-US"/>
          </a:p>
        </p:txBody>
      </p:sp>
    </p:spTree>
    <p:extLst>
      <p:ext uri="{BB962C8B-B14F-4D97-AF65-F5344CB8AC3E}">
        <p14:creationId xmlns:p14="http://schemas.microsoft.com/office/powerpoint/2010/main" val="1694554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p:spPr>
      </p:sp>
      <p:sp>
        <p:nvSpPr>
          <p:cNvPr id="1976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7636"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54474534-328A-424C-999F-7714DF02CFF2}" type="slidenum">
              <a:rPr lang="en-US"/>
              <a:pPr fontAlgn="base">
                <a:spcBef>
                  <a:spcPct val="0"/>
                </a:spcBef>
                <a:spcAft>
                  <a:spcPct val="0"/>
                </a:spcAft>
              </a:pPr>
              <a:t>20</a:t>
            </a:fld>
            <a:endParaRPr lang="en-US"/>
          </a:p>
        </p:txBody>
      </p:sp>
    </p:spTree>
    <p:extLst>
      <p:ext uri="{BB962C8B-B14F-4D97-AF65-F5344CB8AC3E}">
        <p14:creationId xmlns:p14="http://schemas.microsoft.com/office/powerpoint/2010/main" val="2304982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p:spPr>
      </p:sp>
      <p:sp>
        <p:nvSpPr>
          <p:cNvPr id="1986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8660"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2E4748FE-E211-4368-93B7-1792C268686C}" type="slidenum">
              <a:rPr lang="en-US"/>
              <a:pPr fontAlgn="base">
                <a:spcBef>
                  <a:spcPct val="0"/>
                </a:spcBef>
                <a:spcAft>
                  <a:spcPct val="0"/>
                </a:spcAft>
              </a:pPr>
              <a:t>21</a:t>
            </a:fld>
            <a:endParaRPr lang="en-US"/>
          </a:p>
        </p:txBody>
      </p:sp>
    </p:spTree>
    <p:extLst>
      <p:ext uri="{BB962C8B-B14F-4D97-AF65-F5344CB8AC3E}">
        <p14:creationId xmlns:p14="http://schemas.microsoft.com/office/powerpoint/2010/main" val="854283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p:spPr>
      </p:sp>
      <p:sp>
        <p:nvSpPr>
          <p:cNvPr id="199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9684"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56C7C514-51B5-4612-9993-ACAB9CD31E0E}" type="slidenum">
              <a:rPr lang="en-US"/>
              <a:pPr fontAlgn="base">
                <a:spcBef>
                  <a:spcPct val="0"/>
                </a:spcBef>
                <a:spcAft>
                  <a:spcPct val="0"/>
                </a:spcAft>
              </a:pPr>
              <a:t>22</a:t>
            </a:fld>
            <a:endParaRPr lang="en-US"/>
          </a:p>
        </p:txBody>
      </p:sp>
    </p:spTree>
    <p:extLst>
      <p:ext uri="{BB962C8B-B14F-4D97-AF65-F5344CB8AC3E}">
        <p14:creationId xmlns:p14="http://schemas.microsoft.com/office/powerpoint/2010/main" val="2971081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There are two sets</a:t>
            </a:r>
            <a:r>
              <a:rPr lang="en-US" baseline="0" dirty="0" smtClean="0"/>
              <a:t> of tools that are used in basic survey response analysis. The first of these are the measures of central tendency, or what we commonly called the “average” of a set of numbers.</a:t>
            </a:r>
          </a:p>
          <a:p>
            <a:pPr>
              <a:spcBef>
                <a:spcPct val="0"/>
              </a:spcBef>
            </a:pPr>
            <a:endParaRPr lang="en-US" baseline="0" dirty="0" smtClean="0"/>
          </a:p>
          <a:p>
            <a:pPr>
              <a:spcBef>
                <a:spcPct val="0"/>
              </a:spcBef>
            </a:pPr>
            <a:r>
              <a:rPr lang="en-US" baseline="0" dirty="0" smtClean="0"/>
              <a:t>In fact, there are three widely used measures of average. These are called the mean, median and mode.  Each one is calculated in a different way and each tells a different story about the data.</a:t>
            </a:r>
          </a:p>
          <a:p>
            <a:pPr>
              <a:spcBef>
                <a:spcPct val="0"/>
              </a:spcBef>
            </a:pPr>
            <a:endParaRPr lang="en-US" baseline="0" dirty="0" smtClean="0"/>
          </a:p>
          <a:p>
            <a:pPr>
              <a:spcBef>
                <a:spcPct val="0"/>
              </a:spcBef>
            </a:pPr>
            <a:r>
              <a:rPr lang="en-US" dirty="0" smtClean="0"/>
              <a:t>The most commonly used measure</a:t>
            </a:r>
            <a:r>
              <a:rPr lang="en-US" baseline="0" dirty="0" smtClean="0"/>
              <a:t> of central tendency or average is the arithmetic mean or simply the mean.  The mean is calculated by summing the values of the observations (responses in a survey) and then dividing this sum by the number of observations.  This measure is best used when the data set does not contain tremendous outliers or a large number of replicated observations in open-ended questions.</a:t>
            </a:r>
          </a:p>
          <a:p>
            <a:pPr>
              <a:spcBef>
                <a:spcPct val="0"/>
              </a:spcBef>
            </a:pPr>
            <a:endParaRPr lang="en-US" baseline="0" dirty="0" smtClean="0"/>
          </a:p>
          <a:p>
            <a:pPr>
              <a:spcBef>
                <a:spcPct val="0"/>
              </a:spcBef>
            </a:pPr>
            <a:r>
              <a:rPr lang="en-US" baseline="0" dirty="0" smtClean="0"/>
              <a:t>If we have a set of observations that include the following:</a:t>
            </a:r>
          </a:p>
          <a:p>
            <a:pPr marL="228600" indent="-228600">
              <a:spcBef>
                <a:spcPct val="0"/>
              </a:spcBef>
              <a:buAutoNum type="arabicPlain" startAt="7"/>
            </a:pPr>
            <a:r>
              <a:rPr lang="en-US" baseline="0" dirty="0" smtClean="0"/>
              <a:t>4  9  4  8  7  7  8  7  9 , then the mean is calculated as (7+4+9+4+8+7+7+8+7+9)/10 = 70/10 = 7</a:t>
            </a:r>
          </a:p>
          <a:p>
            <a:pPr marL="228600" indent="-228600">
              <a:spcBef>
                <a:spcPct val="0"/>
              </a:spcBef>
              <a:buNone/>
            </a:pPr>
            <a:endParaRPr lang="en-US" baseline="0" dirty="0" smtClean="0"/>
          </a:p>
          <a:p>
            <a:pPr marL="228600" indent="-228600">
              <a:spcBef>
                <a:spcPct val="0"/>
              </a:spcBef>
              <a:buNone/>
            </a:pPr>
            <a:r>
              <a:rPr lang="en-US" baseline="0" dirty="0" smtClean="0"/>
              <a:t>The median is simply the midpoint of the set of observations.  In order to identify the median, the observations must be placed in order from lowest to highest (or vice-versa) and the middle value is identified as the mean.  In our example, an ordering of the observations would look like:</a:t>
            </a:r>
          </a:p>
          <a:p>
            <a:pPr marL="228600" indent="-228600">
              <a:spcBef>
                <a:spcPct val="0"/>
              </a:spcBef>
              <a:buAutoNum type="arabicPlain" startAt="4"/>
            </a:pPr>
            <a:r>
              <a:rPr lang="en-US" baseline="0" dirty="0" smtClean="0"/>
              <a:t>4  7  7  7  7  8  8  9  9 </a:t>
            </a:r>
          </a:p>
          <a:p>
            <a:pPr marL="228600" indent="-228600">
              <a:spcBef>
                <a:spcPct val="0"/>
              </a:spcBef>
              <a:buNone/>
            </a:pPr>
            <a:r>
              <a:rPr lang="en-US" baseline="0" dirty="0" smtClean="0"/>
              <a:t>And the median would be 7 (the middle number).</a:t>
            </a:r>
          </a:p>
          <a:p>
            <a:pPr marL="228600" indent="-228600">
              <a:spcBef>
                <a:spcPct val="0"/>
              </a:spcBef>
              <a:buNone/>
            </a:pPr>
            <a:endParaRPr lang="en-US" baseline="0" dirty="0" smtClean="0"/>
          </a:p>
          <a:p>
            <a:pPr marL="228600" indent="-228600">
              <a:spcBef>
                <a:spcPct val="0"/>
              </a:spcBef>
              <a:buNone/>
            </a:pPr>
            <a:r>
              <a:rPr lang="en-US" baseline="0" dirty="0" smtClean="0"/>
              <a:t>There is a difference in identifying the median with an even number of observations versus an odd number.  If there are an odd number of observations, the median is easy to identify because there are an equal number of observations above and below it.  For example, if there are 11 observations, the median is the 6</a:t>
            </a:r>
            <a:r>
              <a:rPr lang="en-US" baseline="30000" dirty="0" smtClean="0"/>
              <a:t>th</a:t>
            </a:r>
            <a:r>
              <a:rPr lang="en-US" baseline="0" dirty="0" smtClean="0"/>
              <a:t> one in the order (there are 5 observations below the 6</a:t>
            </a:r>
            <a:r>
              <a:rPr lang="en-US" baseline="30000" dirty="0" smtClean="0"/>
              <a:t>th</a:t>
            </a:r>
            <a:r>
              <a:rPr lang="en-US" baseline="0" dirty="0" smtClean="0"/>
              <a:t> one and 5 above it).  </a:t>
            </a:r>
          </a:p>
          <a:p>
            <a:pPr marL="228600" indent="-228600">
              <a:spcBef>
                <a:spcPct val="0"/>
              </a:spcBef>
              <a:buNone/>
            </a:pPr>
            <a:endParaRPr lang="en-US" baseline="0" dirty="0" smtClean="0"/>
          </a:p>
          <a:p>
            <a:pPr marL="228600" indent="-228600">
              <a:spcBef>
                <a:spcPct val="0"/>
              </a:spcBef>
              <a:buNone/>
            </a:pPr>
            <a:r>
              <a:rPr lang="en-US" baseline="0" dirty="0" smtClean="0"/>
              <a:t>If there are an even number of observations, then the median is identified as the midpoint between the middle two values.  For example, if we had ten observations and the 5</a:t>
            </a:r>
            <a:r>
              <a:rPr lang="en-US" baseline="30000" dirty="0" smtClean="0"/>
              <a:t>th</a:t>
            </a:r>
            <a:r>
              <a:rPr lang="en-US" baseline="0" dirty="0" smtClean="0"/>
              <a:t> and 6</a:t>
            </a:r>
            <a:r>
              <a:rPr lang="en-US" baseline="30000" dirty="0" smtClean="0"/>
              <a:t>th</a:t>
            </a:r>
            <a:r>
              <a:rPr lang="en-US" baseline="0" dirty="0" smtClean="0"/>
              <a:t> observations (after ordering) were 7 and 12, then the median would be the midpoint between these two observations or (7+12)/2 = 19/2 = 9.5.  The median is most useful when the observations are mainly grouped together, but there are several outliers (very high or very low data points) that would skew the mean and give a false impression of the true picture of the data.  For example, if our ordered data above represented the number of years that businesses had been in existence, then the mean and the median would both tell the same story (both values are 7). However, if we add one additional observation of 60 for a longstanding family business, then the mean would be 11.8.  This suggests that the typical business in the town has been in existence much longer than the data suggests.  In this case, the median would still be 7 and would provide a more accurate picture of the business longevity environment.</a:t>
            </a:r>
          </a:p>
          <a:p>
            <a:pPr marL="228600" indent="-228600">
              <a:spcBef>
                <a:spcPct val="0"/>
              </a:spcBef>
              <a:buNone/>
            </a:pPr>
            <a:endParaRPr lang="en-US" baseline="0" dirty="0" smtClean="0"/>
          </a:p>
          <a:p>
            <a:pPr marL="228600" indent="-228600">
              <a:spcBef>
                <a:spcPct val="0"/>
              </a:spcBef>
              <a:buNone/>
            </a:pPr>
            <a:r>
              <a:rPr lang="en-US" baseline="0" dirty="0" smtClean="0"/>
              <a:t>The mode is defined as the value that occurs most frequently in a set of observations.  In our first example, the value that occurs most frequently is 7.  The mode works “best” when there are a large number of the same observations at either the high or low end of the data set.  In the following example</a:t>
            </a:r>
          </a:p>
          <a:p>
            <a:pPr marL="228600" indent="-228600">
              <a:spcBef>
                <a:spcPct val="0"/>
              </a:spcBef>
              <a:buAutoNum type="arabicPlain"/>
            </a:pPr>
            <a:r>
              <a:rPr lang="en-US" baseline="0" dirty="0" smtClean="0"/>
              <a:t>1  1  1  3  4  6  7  10  12</a:t>
            </a:r>
          </a:p>
          <a:p>
            <a:pPr marL="228600" indent="-228600">
              <a:spcBef>
                <a:spcPct val="0"/>
              </a:spcBef>
              <a:buNone/>
            </a:pPr>
            <a:r>
              <a:rPr lang="en-US" baseline="0" dirty="0" smtClean="0"/>
              <a:t>The mean is 4.6, the median is 4 and the mode is one.  </a:t>
            </a:r>
          </a:p>
          <a:p>
            <a:pPr marL="228600" indent="-228600">
              <a:spcBef>
                <a:spcPct val="0"/>
              </a:spcBef>
              <a:buNone/>
            </a:pPr>
            <a:endParaRPr lang="en-US" baseline="0" dirty="0" smtClean="0"/>
          </a:p>
          <a:p>
            <a:pPr marL="228600" indent="-228600">
              <a:spcBef>
                <a:spcPct val="0"/>
              </a:spcBef>
              <a:buNone/>
            </a:pPr>
            <a:endParaRPr lang="en-US" baseline="0" dirty="0" smtClean="0"/>
          </a:p>
          <a:p>
            <a:pPr marL="228600" indent="-228600">
              <a:spcBef>
                <a:spcPct val="0"/>
              </a:spcBef>
              <a:buNone/>
            </a:pPr>
            <a:r>
              <a:rPr lang="en-US" baseline="0" dirty="0" smtClean="0"/>
              <a:t>The other standard set of tools that are used in survey analysis are variability tools.  While the mean, median and mode provide a measure of the central tendency of the observation set, variability tools provide an indication of the dispersion of the responses.</a:t>
            </a:r>
          </a:p>
          <a:p>
            <a:pPr marL="228600" indent="-228600">
              <a:spcBef>
                <a:spcPct val="0"/>
              </a:spcBef>
              <a:buNone/>
            </a:pPr>
            <a:endParaRPr lang="en-US" baseline="0" dirty="0" smtClean="0"/>
          </a:p>
          <a:p>
            <a:pPr marL="228600" indent="-228600">
              <a:spcBef>
                <a:spcPct val="0"/>
              </a:spcBef>
              <a:buNone/>
            </a:pPr>
            <a:r>
              <a:rPr lang="en-US" baseline="0" dirty="0" smtClean="0"/>
              <a:t>Why is this important?  The central tendency measures provide an “average” response.  In our first example, this average (in all cases) was 7.  however, having an idea of the responses’ variability is also important.  It provides the researcher (and, in turn, the community) an idea of the respondents’ breadth of opinion experience.  The first measure is the range of responses (the distance between the highest and lowest responses).  In our example, the lowest response was 4 and the highest response was 9; therefore the range is 5.  this suggests that, in comparison to the mean of 7, there is a relatively wide range of responses that were provided.</a:t>
            </a:r>
          </a:p>
          <a:p>
            <a:pPr marL="228600" indent="-228600">
              <a:spcBef>
                <a:spcPct val="0"/>
              </a:spcBef>
              <a:buNone/>
            </a:pPr>
            <a:endParaRPr lang="en-US" baseline="0" dirty="0" smtClean="0"/>
          </a:p>
          <a:p>
            <a:pPr marL="228600" indent="-228600">
              <a:spcBef>
                <a:spcPct val="0"/>
              </a:spcBef>
              <a:buNone/>
            </a:pPr>
            <a:r>
              <a:rPr lang="en-US" baseline="0" dirty="0" smtClean="0"/>
              <a:t>The second measure of variability is the standard deviation.  This is considered to be a more accurate measure of variability since it takes into account each observation instead of just the lowest and highest observations. While the calculation of standard deviation is discussed on slide 25, suffice it to say that the standard deviation for our example is 1.764.  while this value should be compared to the standard deviation of other populations to determine if it is large or small (whether the variability of the responses is relative large or small), comparison with the mean suggests that the responses do not contain a great deal of variability (1.764 is relatively small as compared to 7).  </a:t>
            </a:r>
          </a:p>
        </p:txBody>
      </p:sp>
      <p:sp>
        <p:nvSpPr>
          <p:cNvPr id="204804"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83250822-26F0-49DC-A40A-636468CB12A8}" type="slidenum">
              <a:rPr lang="en-US"/>
              <a:pPr fontAlgn="base">
                <a:spcBef>
                  <a:spcPct val="0"/>
                </a:spcBef>
                <a:spcAft>
                  <a:spcPct val="0"/>
                </a:spcAft>
              </a:pPr>
              <a:t>23</a:t>
            </a:fld>
            <a:endParaRPr lang="en-US"/>
          </a:p>
        </p:txBody>
      </p:sp>
    </p:spTree>
    <p:extLst>
      <p:ext uri="{BB962C8B-B14F-4D97-AF65-F5344CB8AC3E}">
        <p14:creationId xmlns:p14="http://schemas.microsoft.com/office/powerpoint/2010/main" val="3242182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p:spPr>
      </p:sp>
      <p:sp>
        <p:nvSpPr>
          <p:cNvPr id="200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0708"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B77B41C8-B1D4-4DB7-B838-8C2CCF869208}" type="slidenum">
              <a:rPr lang="en-US"/>
              <a:pPr fontAlgn="base">
                <a:spcBef>
                  <a:spcPct val="0"/>
                </a:spcBef>
                <a:spcAft>
                  <a:spcPct val="0"/>
                </a:spcAft>
              </a:pPr>
              <a:t>24</a:t>
            </a:fld>
            <a:endParaRPr lang="en-US"/>
          </a:p>
        </p:txBody>
      </p:sp>
    </p:spTree>
    <p:extLst>
      <p:ext uri="{BB962C8B-B14F-4D97-AF65-F5344CB8AC3E}">
        <p14:creationId xmlns:p14="http://schemas.microsoft.com/office/powerpoint/2010/main" val="3818993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1732"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5D40D61A-3DC0-4021-B0C6-096197CE67A2}" type="slidenum">
              <a:rPr lang="en-US"/>
              <a:pPr fontAlgn="base">
                <a:spcBef>
                  <a:spcPct val="0"/>
                </a:spcBef>
                <a:spcAft>
                  <a:spcPct val="0"/>
                </a:spcAft>
              </a:pPr>
              <a:t>25</a:t>
            </a:fld>
            <a:endParaRPr lang="en-US"/>
          </a:p>
        </p:txBody>
      </p:sp>
    </p:spTree>
    <p:extLst>
      <p:ext uri="{BB962C8B-B14F-4D97-AF65-F5344CB8AC3E}">
        <p14:creationId xmlns:p14="http://schemas.microsoft.com/office/powerpoint/2010/main" val="580185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Cross tabulation (or “cross tab” for short)</a:t>
            </a:r>
            <a:r>
              <a:rPr lang="en-US" baseline="0" dirty="0" smtClean="0"/>
              <a:t> is a next level analysis tool that provides insight into specific groups or subsets of the sample.  Cross tabulation is a fancy name for segregating the data and looking at these subpopulations to determine if there are specific tendencies that can be unearthed.  For example, we may want to examine the perception of businesses regarding the “business-friendliness” of local policies and we think that the perceptions of businesses that have been in existence less than 15 years (relatively new businesses) may be different than businesses that have been in existence longer than 15 years (older businesses).  In this case, we would simply segregate our sample into two groups based on the time of existence and then examine and compare each group regarding their perceptions toward local policies.  </a:t>
            </a:r>
          </a:p>
          <a:p>
            <a:pPr>
              <a:spcBef>
                <a:spcPct val="0"/>
              </a:spcBef>
            </a:pPr>
            <a:endParaRPr lang="en-US" baseline="0" dirty="0" smtClean="0"/>
          </a:p>
          <a:p>
            <a:pPr>
              <a:spcBef>
                <a:spcPct val="0"/>
              </a:spcBef>
            </a:pPr>
            <a:r>
              <a:rPr lang="en-US" baseline="0" dirty="0" smtClean="0"/>
              <a:t>This type of analysis, while relatively simple, can be very unwieldy if care is not taken or knowledge of how to deal with data sets is not possessed.  While it can be done quite effectively with a spreadsheet, it is much “easier” to accomplish these analyses with a database or statistical package.  Also, once a researcher has mastered the technique, it becomes tempting to run cross tabs on any and every set of combinations and possibilities that can be imagined.  While it seems counter-intuitive to most of our previous discussions, more data does not necessarily mean more information.  In fact, confusing an abundance of data with an increase in knowledge has doomed many BRE programs.  It’s kind of like going to a </a:t>
            </a:r>
            <a:r>
              <a:rPr lang="en-US" baseline="0" dirty="0" err="1" smtClean="0"/>
              <a:t>smorgasboard</a:t>
            </a:r>
            <a:r>
              <a:rPr lang="en-US" baseline="0" dirty="0" smtClean="0"/>
              <a:t> – “Take all you can eat. But please, don’t take more than </a:t>
            </a:r>
            <a:r>
              <a:rPr lang="en-US" baseline="0" smtClean="0"/>
              <a:t>you can eat.”</a:t>
            </a:r>
            <a:endParaRPr lang="en-US" dirty="0" smtClean="0"/>
          </a:p>
        </p:txBody>
      </p:sp>
      <p:sp>
        <p:nvSpPr>
          <p:cNvPr id="203780" name="Slide Number Placeholder 3"/>
          <p:cNvSpPr>
            <a:spLocks noGrp="1"/>
          </p:cNvSpPr>
          <p:nvPr>
            <p:ph type="sldNum" sz="quarter" idx="5"/>
          </p:nvPr>
        </p:nvSpPr>
        <p:spPr bwMode="auto">
          <a:xfrm>
            <a:off x="4143587" y="9119474"/>
            <a:ext cx="3169920" cy="480060"/>
          </a:xfrm>
          <a:prstGeom prst="rect">
            <a:avLst/>
          </a:prstGeom>
          <a:noFill/>
          <a:ln>
            <a:miter lim="800000"/>
            <a:headEnd/>
            <a:tailEnd/>
          </a:ln>
        </p:spPr>
        <p:txBody>
          <a:bodyPr wrap="square" lIns="96661" tIns="48331" rIns="96661" bIns="48331" numCol="1" anchorCtr="0" compatLnSpc="1">
            <a:prstTxWarp prst="textNoShape">
              <a:avLst/>
            </a:prstTxWarp>
          </a:bodyPr>
          <a:lstStyle/>
          <a:p>
            <a:pPr fontAlgn="base">
              <a:spcBef>
                <a:spcPct val="0"/>
              </a:spcBef>
              <a:spcAft>
                <a:spcPct val="0"/>
              </a:spcAft>
            </a:pPr>
            <a:fld id="{43637005-A86E-432A-B72F-71743DDDE5FC}" type="slidenum">
              <a:rPr lang="en-US"/>
              <a:pPr fontAlgn="base">
                <a:spcBef>
                  <a:spcPct val="0"/>
                </a:spcBef>
                <a:spcAft>
                  <a:spcPct val="0"/>
                </a:spcAft>
              </a:pPr>
              <a:t>26</a:t>
            </a:fld>
            <a:endParaRPr lang="en-US"/>
          </a:p>
        </p:txBody>
      </p:sp>
    </p:spTree>
    <p:extLst>
      <p:ext uri="{BB962C8B-B14F-4D97-AF65-F5344CB8AC3E}">
        <p14:creationId xmlns:p14="http://schemas.microsoft.com/office/powerpoint/2010/main" val="2505067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5200" eaLnBrk="1" hangingPunct="1">
              <a:spcBef>
                <a:spcPct val="0"/>
              </a:spcBef>
            </a:pPr>
            <a:r>
              <a:rPr lang="en-US" smtClean="0">
                <a:latin typeface="Times New Roman" pitchFamily="18" charset="0"/>
              </a:rPr>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pPr defTabSz="965200"/>
            <a:endParaRPr lang="en-US" smtClean="0">
              <a:latin typeface="Times New Roman" pitchFamily="18" charset="0"/>
            </a:endParaRPr>
          </a:p>
        </p:txBody>
      </p:sp>
      <p:sp>
        <p:nvSpPr>
          <p:cNvPr id="26628" name="Slide Number Placeholder 3"/>
          <p:cNvSpPr>
            <a:spLocks noGrp="1"/>
          </p:cNvSpPr>
          <p:nvPr>
            <p:ph type="sldNum" sz="quarter" idx="5"/>
          </p:nvPr>
        </p:nvSpPr>
        <p:spPr>
          <a:xfrm>
            <a:off x="4143375" y="9120188"/>
            <a:ext cx="3170238" cy="4794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93E0C9A-8B39-425F-B74C-D4C18F03BAB7}" type="slidenum">
              <a:rPr lang="en-US" sz="1300">
                <a:solidFill>
                  <a:prstClr val="black"/>
                </a:solidFill>
              </a:rPr>
              <a:pPr/>
              <a:t>27</a:t>
            </a:fld>
            <a:endParaRPr lang="en-US" sz="1300">
              <a:solidFill>
                <a:prstClr val="black"/>
              </a:solidFill>
            </a:endParaRPr>
          </a:p>
        </p:txBody>
      </p:sp>
    </p:spTree>
    <p:extLst>
      <p:ext uri="{BB962C8B-B14F-4D97-AF65-F5344CB8AC3E}">
        <p14:creationId xmlns:p14="http://schemas.microsoft.com/office/powerpoint/2010/main" val="3937373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r>
              <a:rPr lang="en-US"/>
              <a:t>@ Copyright BREI Certification Technical Committee</a:t>
            </a:r>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pPr>
              <a:defRPr/>
            </a:pPr>
            <a:fld id="{F9AFD003-8C6B-46BB-8413-A0E298255AF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a:lvl1pPr>
          </a:lstStyle>
          <a:p>
            <a:pPr>
              <a:defRPr/>
            </a:pPr>
            <a:fld id="{1E26FBD2-58B2-4DA2-8D22-A214A32F4B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r>
              <a:rPr lang="en-US"/>
              <a:t>@ Copyright BREI Certification Technical Committee</a:t>
            </a:r>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pPr>
              <a:defRPr/>
            </a:pPr>
            <a:fld id="{73491178-A071-408B-8A98-A7FEBBFA638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7" name="Slide Number Placeholder 22"/>
          <p:cNvSpPr>
            <a:spLocks noGrp="1"/>
          </p:cNvSpPr>
          <p:nvPr>
            <p:ph type="sldNum" sz="quarter" idx="12"/>
          </p:nvPr>
        </p:nvSpPr>
        <p:spPr/>
        <p:txBody>
          <a:bodyPr/>
          <a:lstStyle>
            <a:lvl1pPr>
              <a:defRPr/>
            </a:lvl1pPr>
          </a:lstStyle>
          <a:p>
            <a:pPr>
              <a:defRPr/>
            </a:pPr>
            <a:fld id="{7F4026AE-C3F9-41B2-BF7C-99C194174B1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9" name="Slide Number Placeholder 22"/>
          <p:cNvSpPr>
            <a:spLocks noGrp="1"/>
          </p:cNvSpPr>
          <p:nvPr>
            <p:ph type="sldNum" sz="quarter" idx="12"/>
          </p:nvPr>
        </p:nvSpPr>
        <p:spPr/>
        <p:txBody>
          <a:bodyPr/>
          <a:lstStyle>
            <a:lvl1pPr>
              <a:defRPr/>
            </a:lvl1pPr>
          </a:lstStyle>
          <a:p>
            <a:pPr>
              <a:defRPr/>
            </a:pPr>
            <a:fld id="{B8665A30-5393-49A1-B9B6-E21CB2F96B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6" name="Slide Number Placeholder 4"/>
          <p:cNvSpPr>
            <a:spLocks noGrp="1"/>
          </p:cNvSpPr>
          <p:nvPr>
            <p:ph type="sldNum" sz="quarter" idx="12"/>
          </p:nvPr>
        </p:nvSpPr>
        <p:spPr/>
        <p:txBody>
          <a:bodyPr/>
          <a:lstStyle>
            <a:lvl1pPr>
              <a:defRPr/>
            </a:lvl1pPr>
          </a:lstStyle>
          <a:p>
            <a:pPr>
              <a:defRPr/>
            </a:pPr>
            <a:fld id="{0FDF0E3E-781B-4559-A71F-B49B7F21007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6" name="Slide Number Placeholder 3"/>
          <p:cNvSpPr>
            <a:spLocks noGrp="1"/>
          </p:cNvSpPr>
          <p:nvPr>
            <p:ph type="sldNum" sz="quarter" idx="12"/>
          </p:nvPr>
        </p:nvSpPr>
        <p:spPr/>
        <p:txBody>
          <a:bodyPr/>
          <a:lstStyle>
            <a:lvl1pPr>
              <a:defRPr/>
            </a:lvl1pPr>
          </a:lstStyle>
          <a:p>
            <a:pPr>
              <a:defRPr/>
            </a:pPr>
            <a:fld id="{7A7369F3-9149-4F80-9A0B-9494660151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6" name="Straight Connector 5"/>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dirty="0"/>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a:lvl1pPr>
          </a:lstStyle>
          <a:p>
            <a:pPr>
              <a:defRPr/>
            </a:pPr>
            <a:fld id="{3B392111-0937-40C0-A70F-40B57A7006C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a:lvl1pPr>
          </a:lstStyle>
          <a:p>
            <a:pPr>
              <a:defRPr/>
            </a:pPr>
            <a:fld id="{131DA0B3-2417-4D0E-8938-1837812982B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a:lvl1pPr>
          </a:lstStyle>
          <a:p>
            <a:pPr>
              <a:defRPr/>
            </a:pPr>
            <a:fld id="{6368A8EC-DAEC-4B98-9268-3DF18903976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5"/>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 Copyright BREI Certification Technical Committee</a:t>
            </a:r>
          </a:p>
        </p:txBody>
      </p:sp>
      <p:sp>
        <p:nvSpPr>
          <p:cNvPr id="9" name="Slide Number Placeholder 5"/>
          <p:cNvSpPr>
            <a:spLocks noGrp="1"/>
          </p:cNvSpPr>
          <p:nvPr>
            <p:ph type="sldNum" sz="quarter" idx="12"/>
          </p:nvPr>
        </p:nvSpPr>
        <p:spPr/>
        <p:txBody>
          <a:bodyPr/>
          <a:lstStyle>
            <a:lvl1pPr>
              <a:defRPr/>
            </a:lvl1pPr>
          </a:lstStyle>
          <a:p>
            <a:pPr>
              <a:defRPr/>
            </a:pPr>
            <a:fld id="{388E44E8-2F8C-41CA-856A-FC8A1FE2646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endParaRPr lang="en-US">
              <a:solidFill>
                <a:srgbClr val="576943"/>
              </a:solidFill>
            </a:endParaRPr>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r>
              <a:rPr lang="en-US">
                <a:solidFill>
                  <a:srgbClr val="576943"/>
                </a:solidFill>
              </a:rPr>
              <a:t>@ Copyright BREI Certification Revised 2010</a:t>
            </a:r>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pPr>
              <a:defRPr/>
            </a:pPr>
            <a:fld id="{9AF28F92-1D6A-4660-9911-415C5CCBF0D6}"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1392773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576943"/>
              </a:solidFill>
            </a:endParaRPr>
          </a:p>
        </p:txBody>
      </p:sp>
      <p:sp>
        <p:nvSpPr>
          <p:cNvPr id="5" name="Footer Placeholder 2"/>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6" name="Slide Number Placeholder 22"/>
          <p:cNvSpPr>
            <a:spLocks noGrp="1"/>
          </p:cNvSpPr>
          <p:nvPr>
            <p:ph type="sldNum" sz="quarter" idx="12"/>
          </p:nvPr>
        </p:nvSpPr>
        <p:spPr/>
        <p:txBody>
          <a:bodyPr/>
          <a:lstStyle>
            <a:lvl1pPr>
              <a:defRPr/>
            </a:lvl1pPr>
          </a:lstStyle>
          <a:p>
            <a:pPr>
              <a:defRPr/>
            </a:pPr>
            <a:fld id="{831F30FA-F773-44C1-B019-110F68EC0392}"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4189330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endParaRPr lang="en-US">
              <a:solidFill>
                <a:srgbClr val="C9C2D1"/>
              </a:solidFill>
            </a:endParaRPr>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r>
              <a:rPr lang="en-US">
                <a:solidFill>
                  <a:srgbClr val="C9C2D1"/>
                </a:solidFill>
              </a:rPr>
              <a:t>@ Copyright BREI Certification Revised 2010</a:t>
            </a:r>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pPr>
              <a:defRPr/>
            </a:pPr>
            <a:fld id="{CE99E99D-CCE8-4CA2-845B-641229BA0208}" type="slidenum">
              <a:rPr lang="en-US">
                <a:solidFill>
                  <a:srgbClr val="C9C2D1"/>
                </a:solidFill>
              </a:rPr>
              <a:pPr>
                <a:defRPr/>
              </a:pPr>
              <a:t>‹#›</a:t>
            </a:fld>
            <a:endParaRPr lang="en-US">
              <a:solidFill>
                <a:srgbClr val="C9C2D1"/>
              </a:solidFill>
            </a:endParaRPr>
          </a:p>
        </p:txBody>
      </p:sp>
    </p:spTree>
    <p:extLst>
      <p:ext uri="{BB962C8B-B14F-4D97-AF65-F5344CB8AC3E}">
        <p14:creationId xmlns:p14="http://schemas.microsoft.com/office/powerpoint/2010/main" val="428802335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576943"/>
              </a:solidFill>
            </a:endParaRPr>
          </a:p>
        </p:txBody>
      </p:sp>
      <p:sp>
        <p:nvSpPr>
          <p:cNvPr id="6" name="Footer Placeholder 2"/>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7" name="Slide Number Placeholder 22"/>
          <p:cNvSpPr>
            <a:spLocks noGrp="1"/>
          </p:cNvSpPr>
          <p:nvPr>
            <p:ph type="sldNum" sz="quarter" idx="12"/>
          </p:nvPr>
        </p:nvSpPr>
        <p:spPr/>
        <p:txBody>
          <a:bodyPr/>
          <a:lstStyle>
            <a:lvl1pPr>
              <a:defRPr/>
            </a:lvl1pPr>
          </a:lstStyle>
          <a:p>
            <a:pPr>
              <a:defRPr/>
            </a:pPr>
            <a:fld id="{A31307E2-91E0-4C6D-AC05-7CD5FFE5D56F}"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358957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solidFill>
                <a:srgbClr val="576943"/>
              </a:solidFill>
            </a:endParaRPr>
          </a:p>
        </p:txBody>
      </p:sp>
      <p:sp>
        <p:nvSpPr>
          <p:cNvPr id="8" name="Footer Placeholder 2"/>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9" name="Slide Number Placeholder 22"/>
          <p:cNvSpPr>
            <a:spLocks noGrp="1"/>
          </p:cNvSpPr>
          <p:nvPr>
            <p:ph type="sldNum" sz="quarter" idx="12"/>
          </p:nvPr>
        </p:nvSpPr>
        <p:spPr/>
        <p:txBody>
          <a:bodyPr/>
          <a:lstStyle>
            <a:lvl1pPr>
              <a:defRPr/>
            </a:lvl1pPr>
          </a:lstStyle>
          <a:p>
            <a:pPr>
              <a:defRPr/>
            </a:pPr>
            <a:fld id="{7C180067-A961-47B5-8FB7-78F03112C4DF}"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1692866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endParaRPr lang="en-US">
              <a:solidFill>
                <a:srgbClr val="576943"/>
              </a:solidFill>
            </a:endParaRPr>
          </a:p>
        </p:txBody>
      </p:sp>
      <p:sp>
        <p:nvSpPr>
          <p:cNvPr id="5" name="Footer Placeholder 3"/>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6" name="Slide Number Placeholder 4"/>
          <p:cNvSpPr>
            <a:spLocks noGrp="1"/>
          </p:cNvSpPr>
          <p:nvPr>
            <p:ph type="sldNum" sz="quarter" idx="12"/>
          </p:nvPr>
        </p:nvSpPr>
        <p:spPr/>
        <p:txBody>
          <a:bodyPr/>
          <a:lstStyle>
            <a:lvl1pPr>
              <a:defRPr/>
            </a:lvl1pPr>
          </a:lstStyle>
          <a:p>
            <a:pPr>
              <a:defRPr/>
            </a:pPr>
            <a:fld id="{92972796-CE12-4526-B4B8-EEF0D40F6EE1}"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289730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4" name="Date Placeholder 1"/>
          <p:cNvSpPr>
            <a:spLocks noGrp="1"/>
          </p:cNvSpPr>
          <p:nvPr>
            <p:ph type="dt" sz="half" idx="10"/>
          </p:nvPr>
        </p:nvSpPr>
        <p:spPr/>
        <p:txBody>
          <a:bodyPr/>
          <a:lstStyle>
            <a:lvl1pPr>
              <a:defRPr/>
            </a:lvl1pPr>
          </a:lstStyle>
          <a:p>
            <a:pPr>
              <a:defRPr/>
            </a:pPr>
            <a:endParaRPr lang="en-US">
              <a:solidFill>
                <a:srgbClr val="576943"/>
              </a:solidFill>
            </a:endParaRPr>
          </a:p>
        </p:txBody>
      </p:sp>
      <p:sp>
        <p:nvSpPr>
          <p:cNvPr id="5" name="Footer Placeholder 2"/>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6" name="Slide Number Placeholder 3"/>
          <p:cNvSpPr>
            <a:spLocks noGrp="1"/>
          </p:cNvSpPr>
          <p:nvPr>
            <p:ph type="sldNum" sz="quarter" idx="12"/>
          </p:nvPr>
        </p:nvSpPr>
        <p:spPr/>
        <p:txBody>
          <a:bodyPr/>
          <a:lstStyle>
            <a:lvl1pPr>
              <a:defRPr/>
            </a:lvl1pPr>
          </a:lstStyle>
          <a:p>
            <a:pPr>
              <a:defRPr/>
            </a:pPr>
            <a:fld id="{EB4E1862-506F-4BBF-A86E-9D8349479443}"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169466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6" name="Straight Connector 5"/>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dirty="0">
              <a:solidFill>
                <a:prstClr val="black"/>
              </a:solidFill>
              <a:latin typeface="Times New Roman" pitchFamily="18" charset="0"/>
            </a:endParaRPr>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endParaRPr lang="en-US">
              <a:solidFill>
                <a:srgbClr val="576943"/>
              </a:solidFill>
            </a:endParaRPr>
          </a:p>
        </p:txBody>
      </p:sp>
      <p:sp>
        <p:nvSpPr>
          <p:cNvPr id="9" name="Footer Placeholder 5"/>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10" name="Slide Number Placeholder 6"/>
          <p:cNvSpPr>
            <a:spLocks noGrp="1"/>
          </p:cNvSpPr>
          <p:nvPr>
            <p:ph type="sldNum" sz="quarter" idx="12"/>
          </p:nvPr>
        </p:nvSpPr>
        <p:spPr/>
        <p:txBody>
          <a:bodyPr/>
          <a:lstStyle>
            <a:lvl1pPr>
              <a:defRPr/>
            </a:lvl1pPr>
          </a:lstStyle>
          <a:p>
            <a:pPr>
              <a:defRPr/>
            </a:pPr>
            <a:fld id="{2A948A97-D931-48B4-927B-047D583E4AF5}"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2688809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white"/>
              </a:solidFill>
              <a:latin typeface="Times New Roman" pitchFamily="18" charset="0"/>
            </a:endParaRPr>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solidFill>
                <a:srgbClr val="C9C2D1"/>
              </a:solidFill>
            </a:endParaRPr>
          </a:p>
        </p:txBody>
      </p:sp>
      <p:sp>
        <p:nvSpPr>
          <p:cNvPr id="9" name="Footer Placeholder 5"/>
          <p:cNvSpPr>
            <a:spLocks noGrp="1"/>
          </p:cNvSpPr>
          <p:nvPr>
            <p:ph type="ftr" sz="quarter" idx="11"/>
          </p:nvPr>
        </p:nvSpPr>
        <p:spPr/>
        <p:txBody>
          <a:bodyPr/>
          <a:lstStyle>
            <a:lvl1pPr>
              <a:defRPr/>
            </a:lvl1pPr>
          </a:lstStyle>
          <a:p>
            <a:pPr>
              <a:defRPr/>
            </a:pPr>
            <a:r>
              <a:rPr lang="en-US">
                <a:solidFill>
                  <a:srgbClr val="C9C2D1"/>
                </a:solidFill>
              </a:rPr>
              <a:t>@ Copyright BREI Certification Revised 2010</a:t>
            </a:r>
          </a:p>
        </p:txBody>
      </p:sp>
      <p:sp>
        <p:nvSpPr>
          <p:cNvPr id="10" name="Slide Number Placeholder 6"/>
          <p:cNvSpPr>
            <a:spLocks noGrp="1"/>
          </p:cNvSpPr>
          <p:nvPr>
            <p:ph type="sldNum" sz="quarter" idx="12"/>
          </p:nvPr>
        </p:nvSpPr>
        <p:spPr/>
        <p:txBody>
          <a:bodyPr/>
          <a:lstStyle>
            <a:lvl1pPr>
              <a:defRPr/>
            </a:lvl1pPr>
          </a:lstStyle>
          <a:p>
            <a:pPr>
              <a:defRPr/>
            </a:pPr>
            <a:fld id="{3A1712D6-F467-4C1D-94C7-1B528C67BA18}" type="slidenum">
              <a:rPr lang="en-US">
                <a:solidFill>
                  <a:srgbClr val="C9C2D1"/>
                </a:solidFill>
              </a:rPr>
              <a:pPr>
                <a:defRPr/>
              </a:pPr>
              <a:t>‹#›</a:t>
            </a:fld>
            <a:endParaRPr lang="en-US">
              <a:solidFill>
                <a:srgbClr val="C9C2D1"/>
              </a:solidFill>
            </a:endParaRPr>
          </a:p>
        </p:txBody>
      </p:sp>
    </p:spTree>
    <p:extLst>
      <p:ext uri="{BB962C8B-B14F-4D97-AF65-F5344CB8AC3E}">
        <p14:creationId xmlns:p14="http://schemas.microsoft.com/office/powerpoint/2010/main" val="419751309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576943"/>
              </a:solidFill>
            </a:endParaRPr>
          </a:p>
        </p:txBody>
      </p:sp>
      <p:sp>
        <p:nvSpPr>
          <p:cNvPr id="5" name="Footer Placeholder 2"/>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6" name="Slide Number Placeholder 22"/>
          <p:cNvSpPr>
            <a:spLocks noGrp="1"/>
          </p:cNvSpPr>
          <p:nvPr>
            <p:ph type="sldNum" sz="quarter" idx="12"/>
          </p:nvPr>
        </p:nvSpPr>
        <p:spPr/>
        <p:txBody>
          <a:bodyPr/>
          <a:lstStyle>
            <a:lvl1pPr>
              <a:defRPr/>
            </a:lvl1pPr>
          </a:lstStyle>
          <a:p>
            <a:pPr>
              <a:defRPr/>
            </a:pPr>
            <a:fld id="{01DB5140-B528-4A92-A283-2E7D357F406C}"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2093030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
        <p:nvSpPr>
          <p:cNvPr id="6" name="Straight Connector 5"/>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srgbClr val="576943"/>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srgbClr val="576943"/>
                </a:solidFill>
              </a:rPr>
              <a:t>@ Copyright BREI Certification Revised 2010</a:t>
            </a:r>
          </a:p>
        </p:txBody>
      </p:sp>
      <p:sp>
        <p:nvSpPr>
          <p:cNvPr id="9" name="Slide Number Placeholder 5"/>
          <p:cNvSpPr>
            <a:spLocks noGrp="1"/>
          </p:cNvSpPr>
          <p:nvPr>
            <p:ph type="sldNum" sz="quarter" idx="12"/>
          </p:nvPr>
        </p:nvSpPr>
        <p:spPr/>
        <p:txBody>
          <a:bodyPr/>
          <a:lstStyle>
            <a:lvl1pPr>
              <a:defRPr/>
            </a:lvl1pPr>
          </a:lstStyle>
          <a:p>
            <a:pPr>
              <a:defRPr/>
            </a:pPr>
            <a:fld id="{4FF07E8C-33EC-49CD-B8F3-9923B6C30D6D}" type="slidenum">
              <a:rPr lang="en-US">
                <a:solidFill>
                  <a:srgbClr val="576943"/>
                </a:solidFill>
              </a:rPr>
              <a:pPr>
                <a:defRPr/>
              </a:pPr>
              <a:t>‹#›</a:t>
            </a:fld>
            <a:endParaRPr lang="en-US">
              <a:solidFill>
                <a:srgbClr val="576943"/>
              </a:solidFill>
            </a:endParaRPr>
          </a:p>
        </p:txBody>
      </p:sp>
    </p:spTree>
    <p:extLst>
      <p:ext uri="{BB962C8B-B14F-4D97-AF65-F5344CB8AC3E}">
        <p14:creationId xmlns:p14="http://schemas.microsoft.com/office/powerpoint/2010/main" val="2772610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6/25/2017</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1100378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6716808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6/25/2017</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417206387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24183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6/25/2017</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209030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6/25/2017</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31043030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6/25/2017</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37345486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043670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6/25/2017</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324856373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37079197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Tree>
    <p:extLst>
      <p:ext uri="{BB962C8B-B14F-4D97-AF65-F5344CB8AC3E}">
        <p14:creationId xmlns:p14="http://schemas.microsoft.com/office/powerpoint/2010/main" val="39607482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7974095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defRPr>
            </a:lvl1pPr>
          </a:lstStyle>
          <a:p>
            <a:pPr>
              <a:defRPr/>
            </a:pPr>
            <a:r>
              <a:rPr lang="en-US"/>
              <a:t>@ Copyright BREI Certification Technical Committee</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a:lstStyle>
            <a:lvl1pPr algn="l" eaLnBrk="1" latinLnBrk="0" hangingPunct="1">
              <a:defRPr kumimoji="0" sz="1400">
                <a:solidFill>
                  <a:schemeClr val="tx2"/>
                </a:solidFill>
              </a:defRPr>
            </a:lvl1pPr>
          </a:lstStyle>
          <a:p>
            <a:pPr>
              <a:defRPr/>
            </a:pPr>
            <a:fld id="{A90C9E5B-5866-40AA-8F0F-57721BC2B99D}" type="slidenum">
              <a:rPr lang="en-US"/>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hangingPunct="0">
              <a:defRPr/>
            </a:pPr>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50" r:id="rId1"/>
    <p:sldLayoutId id="2147483746" r:id="rId2"/>
    <p:sldLayoutId id="2147483751" r:id="rId3"/>
    <p:sldLayoutId id="2147483747" r:id="rId4"/>
    <p:sldLayoutId id="2147483748" r:id="rId5"/>
    <p:sldLayoutId id="2147483752" r:id="rId6"/>
    <p:sldLayoutId id="2147483753" r:id="rId7"/>
    <p:sldLayoutId id="2147483754" r:id="rId8"/>
    <p:sldLayoutId id="2147483755" r:id="rId9"/>
    <p:sldLayoutId id="2147483749" r:id="rId10"/>
    <p:sldLayoutId id="2147483756" r:id="rId11"/>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defRPr>
            </a:lvl1pPr>
          </a:lstStyle>
          <a:p>
            <a:pPr>
              <a:defRPr/>
            </a:pPr>
            <a:endParaRPr lang="en-US" i="0">
              <a:solidFill>
                <a:srgbClr val="576943"/>
              </a:solidFill>
              <a:latin typeface="Times New Roman" pitchFamily="18" charset="0"/>
            </a:endParaRPr>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defRPr>
            </a:lvl1pPr>
          </a:lstStyle>
          <a:p>
            <a:pPr>
              <a:defRPr/>
            </a:pPr>
            <a:r>
              <a:rPr lang="en-US" i="0">
                <a:solidFill>
                  <a:srgbClr val="576943"/>
                </a:solidFill>
                <a:latin typeface="Times New Roman" pitchFamily="18" charset="0"/>
              </a:rPr>
              <a:t>@ Copyright BREI Certification Revised 2010</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a:lstStyle>
            <a:lvl1pPr algn="l" eaLnBrk="1" latinLnBrk="0" hangingPunct="1">
              <a:defRPr kumimoji="0" sz="1400">
                <a:solidFill>
                  <a:schemeClr val="tx2"/>
                </a:solidFill>
              </a:defRPr>
            </a:lvl1pPr>
          </a:lstStyle>
          <a:p>
            <a:pPr>
              <a:defRPr/>
            </a:pPr>
            <a:fld id="{30F5A74B-1ECE-45F2-8645-5529B3CC1C21}" type="slidenum">
              <a:rPr lang="en-US" i="0">
                <a:solidFill>
                  <a:srgbClr val="576943"/>
                </a:solidFill>
                <a:latin typeface="Times New Roman" pitchFamily="18" charset="0"/>
              </a:rPr>
              <a:pPr>
                <a:defRPr/>
              </a:pPr>
              <a:t>‹#›</a:t>
            </a:fld>
            <a:endParaRPr lang="en-US" i="0">
              <a:solidFill>
                <a:srgbClr val="576943"/>
              </a:solidFill>
              <a:latin typeface="Times New Roman" pitchFamily="18" charset="0"/>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lgn="ctr" eaLnBrk="0" hangingPunct="0">
              <a:defRPr/>
            </a:pPr>
            <a:endParaRPr lang="en-US" i="0">
              <a:solidFill>
                <a:prstClr val="black"/>
              </a:solidFill>
              <a:latin typeface="Times New Roman" pitchFamily="18" charset="0"/>
            </a:endParaRPr>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i="0">
              <a:solidFill>
                <a:prstClr val="white"/>
              </a:solidFill>
            </a:endParaRPr>
          </a:p>
        </p:txBody>
      </p:sp>
    </p:spTree>
    <p:extLst>
      <p:ext uri="{BB962C8B-B14F-4D97-AF65-F5344CB8AC3E}">
        <p14:creationId xmlns:p14="http://schemas.microsoft.com/office/powerpoint/2010/main" val="368225706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sldNum="0"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i="0" smtClean="0">
                <a:solidFill>
                  <a:srgbClr val="576943"/>
                </a:solidFill>
                <a:latin typeface="Gill Sans MT"/>
              </a:rPr>
              <a:pPr fontAlgn="auto">
                <a:spcBef>
                  <a:spcPts val="0"/>
                </a:spcBef>
                <a:spcAft>
                  <a:spcPts val="0"/>
                </a:spcAft>
              </a:pPr>
              <a:t>6/25/2017</a:t>
            </a:fld>
            <a:endParaRPr lang="en-US" i="0">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i="0">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i="0" smtClean="0">
                <a:solidFill>
                  <a:srgbClr val="576943"/>
                </a:solidFill>
                <a:latin typeface="Gill Sans MT"/>
              </a:rPr>
              <a:pPr fontAlgn="auto">
                <a:spcBef>
                  <a:spcPts val="0"/>
                </a:spcBef>
                <a:spcAft>
                  <a:spcPts val="0"/>
                </a:spcAft>
              </a:pPr>
              <a:t>‹#›</a:t>
            </a:fld>
            <a:endParaRPr lang="en-US" i="0">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i="0">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sz="1800" i="0">
              <a:solidFill>
                <a:prstClr val="white"/>
              </a:solidFill>
            </a:endParaRPr>
          </a:p>
        </p:txBody>
      </p:sp>
    </p:spTree>
    <p:extLst>
      <p:ext uri="{BB962C8B-B14F-4D97-AF65-F5344CB8AC3E}">
        <p14:creationId xmlns:p14="http://schemas.microsoft.com/office/powerpoint/2010/main" val="375886790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a:r>
              <a:rPr lang="en-US" sz="4000" dirty="0"/>
              <a:t>Business Retention and Expansion</a:t>
            </a:r>
          </a:p>
        </p:txBody>
      </p:sp>
      <p:sp>
        <p:nvSpPr>
          <p:cNvPr id="4" name="Subtitle 3"/>
          <p:cNvSpPr>
            <a:spLocks noGrp="1"/>
          </p:cNvSpPr>
          <p:nvPr>
            <p:ph type="subTitle" idx="1"/>
          </p:nvPr>
        </p:nvSpPr>
        <p:spPr/>
        <p:txBody>
          <a:bodyPr>
            <a:noAutofit/>
          </a:bodyPr>
          <a:lstStyle/>
          <a:p>
            <a:pPr algn="l"/>
            <a:r>
              <a:rPr lang="en-US" sz="2400" dirty="0"/>
              <a:t>Process for Developing the Research Report</a:t>
            </a:r>
          </a:p>
        </p:txBody>
      </p:sp>
    </p:spTree>
    <p:extLst>
      <p:ext uri="{BB962C8B-B14F-4D97-AF65-F5344CB8AC3E}">
        <p14:creationId xmlns:p14="http://schemas.microsoft.com/office/powerpoint/2010/main" val="3240443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should the research report do?</a:t>
            </a:r>
            <a:endParaRPr lang="en-US" b="1" dirty="0"/>
          </a:p>
        </p:txBody>
      </p:sp>
      <p:sp>
        <p:nvSpPr>
          <p:cNvPr id="4" name="Slide Number Placeholder 3"/>
          <p:cNvSpPr>
            <a:spLocks noGrp="1"/>
          </p:cNvSpPr>
          <p:nvPr>
            <p:ph type="sldNum" sz="quarter" idx="12"/>
          </p:nvPr>
        </p:nvSpPr>
        <p:spPr/>
        <p:txBody>
          <a:bodyPr/>
          <a:lstStyle/>
          <a:p>
            <a:pPr>
              <a:defRPr/>
            </a:pPr>
            <a:fld id="{0FDF0E3E-781B-4559-A71F-B49B7F21007D}" type="slidenum">
              <a:rPr lang="en-US" smtClean="0"/>
              <a:pPr>
                <a:defRPr/>
              </a:pPr>
              <a:t>2</a:t>
            </a:fld>
            <a:endParaRPr lang="en-US"/>
          </a:p>
        </p:txBody>
      </p:sp>
      <p:sp>
        <p:nvSpPr>
          <p:cNvPr id="5" name="Isosceles Triangle 4"/>
          <p:cNvSpPr/>
          <p:nvPr/>
        </p:nvSpPr>
        <p:spPr>
          <a:xfrm>
            <a:off x="457200" y="2514600"/>
            <a:ext cx="4595813" cy="3657600"/>
          </a:xfrm>
          <a:prstGeom prst="triangl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5"/>
          <p:cNvCxnSpPr/>
          <p:nvPr/>
        </p:nvCxnSpPr>
        <p:spPr>
          <a:xfrm>
            <a:off x="2209800" y="3429000"/>
            <a:ext cx="6019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1"/>
          </p:cNvCxnSpPr>
          <p:nvPr/>
        </p:nvCxnSpPr>
        <p:spPr>
          <a:xfrm rot="10800000" flipH="1">
            <a:off x="1606550" y="4343400"/>
            <a:ext cx="66230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6800" y="5257800"/>
            <a:ext cx="716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p:cNvCxnSpPr>
          <p:nvPr/>
        </p:nvCxnSpPr>
        <p:spPr>
          <a:xfrm rot="16200000" flipH="1">
            <a:off x="6641307" y="4583906"/>
            <a:ext cx="0" cy="317658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12"/>
          <p:cNvSpPr txBox="1">
            <a:spLocks noChangeArrowheads="1"/>
          </p:cNvSpPr>
          <p:nvPr/>
        </p:nvSpPr>
        <p:spPr bwMode="auto">
          <a:xfrm>
            <a:off x="5480050" y="5715000"/>
            <a:ext cx="965200" cy="523875"/>
          </a:xfrm>
          <a:prstGeom prst="rect">
            <a:avLst/>
          </a:prstGeom>
          <a:noFill/>
          <a:ln w="9525">
            <a:solidFill>
              <a:schemeClr val="accent1"/>
            </a:solidFill>
            <a:miter lim="800000"/>
            <a:headEnd/>
            <a:tailEnd/>
          </a:ln>
        </p:spPr>
        <p:txBody>
          <a:bodyPr wrap="none">
            <a:spAutoFit/>
          </a:bodyPr>
          <a:lstStyle/>
          <a:p>
            <a:r>
              <a:rPr lang="en-US" sz="2800" b="1">
                <a:solidFill>
                  <a:schemeClr val="accent2"/>
                </a:solidFill>
              </a:rPr>
              <a:t>Data</a:t>
            </a:r>
          </a:p>
        </p:txBody>
      </p:sp>
      <p:sp>
        <p:nvSpPr>
          <p:cNvPr id="11" name="TextBox 13"/>
          <p:cNvSpPr txBox="1">
            <a:spLocks noChangeArrowheads="1"/>
          </p:cNvSpPr>
          <p:nvPr/>
        </p:nvSpPr>
        <p:spPr bwMode="auto">
          <a:xfrm>
            <a:off x="5478463" y="4800600"/>
            <a:ext cx="2160587" cy="523875"/>
          </a:xfrm>
          <a:prstGeom prst="rect">
            <a:avLst/>
          </a:prstGeom>
          <a:noFill/>
          <a:ln w="9525">
            <a:solidFill>
              <a:schemeClr val="accent1"/>
            </a:solidFill>
            <a:miter lim="800000"/>
            <a:headEnd/>
            <a:tailEnd/>
          </a:ln>
        </p:spPr>
        <p:txBody>
          <a:bodyPr wrap="none">
            <a:spAutoFit/>
          </a:bodyPr>
          <a:lstStyle/>
          <a:p>
            <a:r>
              <a:rPr lang="en-US" sz="2800" b="1">
                <a:solidFill>
                  <a:schemeClr val="accent2"/>
                </a:solidFill>
              </a:rPr>
              <a:t>Information</a:t>
            </a:r>
          </a:p>
        </p:txBody>
      </p:sp>
      <p:sp>
        <p:nvSpPr>
          <p:cNvPr id="12" name="TextBox 14"/>
          <p:cNvSpPr txBox="1">
            <a:spLocks noChangeArrowheads="1"/>
          </p:cNvSpPr>
          <p:nvPr/>
        </p:nvSpPr>
        <p:spPr bwMode="auto">
          <a:xfrm>
            <a:off x="5478463" y="3886200"/>
            <a:ext cx="2101850" cy="523875"/>
          </a:xfrm>
          <a:prstGeom prst="rect">
            <a:avLst/>
          </a:prstGeom>
          <a:noFill/>
          <a:ln w="9525">
            <a:solidFill>
              <a:schemeClr val="accent1"/>
            </a:solidFill>
            <a:miter lim="800000"/>
            <a:headEnd/>
            <a:tailEnd/>
          </a:ln>
        </p:spPr>
        <p:txBody>
          <a:bodyPr wrap="none">
            <a:spAutoFit/>
          </a:bodyPr>
          <a:lstStyle/>
          <a:p>
            <a:r>
              <a:rPr lang="en-US" sz="2800" b="1">
                <a:solidFill>
                  <a:schemeClr val="accent2"/>
                </a:solidFill>
              </a:rPr>
              <a:t>Knowledge</a:t>
            </a:r>
          </a:p>
        </p:txBody>
      </p:sp>
      <p:sp>
        <p:nvSpPr>
          <p:cNvPr id="13" name="TextBox 15"/>
          <p:cNvSpPr txBox="1">
            <a:spLocks noChangeArrowheads="1"/>
          </p:cNvSpPr>
          <p:nvPr/>
        </p:nvSpPr>
        <p:spPr bwMode="auto">
          <a:xfrm>
            <a:off x="5480050" y="2971800"/>
            <a:ext cx="2001838" cy="523875"/>
          </a:xfrm>
          <a:prstGeom prst="rect">
            <a:avLst/>
          </a:prstGeom>
          <a:noFill/>
          <a:ln w="9525">
            <a:solidFill>
              <a:schemeClr val="accent1"/>
            </a:solidFill>
            <a:miter lim="800000"/>
            <a:headEnd/>
            <a:tailEnd/>
          </a:ln>
        </p:spPr>
        <p:txBody>
          <a:bodyPr wrap="none">
            <a:spAutoFit/>
          </a:bodyPr>
          <a:lstStyle/>
          <a:p>
            <a:r>
              <a:rPr lang="en-US" sz="2800" b="1" dirty="0">
                <a:solidFill>
                  <a:schemeClr val="accent2"/>
                </a:solidFill>
              </a:rPr>
              <a:t>Innovation</a:t>
            </a:r>
          </a:p>
        </p:txBody>
      </p:sp>
      <p:cxnSp>
        <p:nvCxnSpPr>
          <p:cNvPr id="14" name="Straight Arrow Connector 13"/>
          <p:cNvCxnSpPr>
            <a:stCxn id="5" idx="3"/>
          </p:cNvCxnSpPr>
          <p:nvPr/>
        </p:nvCxnSpPr>
        <p:spPr>
          <a:xfrm rot="5400000" flipH="1">
            <a:off x="2292350" y="5708650"/>
            <a:ext cx="914400" cy="12700"/>
          </a:xfrm>
          <a:prstGeom prst="straightConnector1">
            <a:avLst/>
          </a:prstGeom>
          <a:ln w="508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286001" y="4800600"/>
            <a:ext cx="914400" cy="3175"/>
          </a:xfrm>
          <a:prstGeom prst="straightConnector1">
            <a:avLst/>
          </a:prstGeom>
          <a:ln w="508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286001" y="3886200"/>
            <a:ext cx="914400" cy="3175"/>
          </a:xfrm>
          <a:prstGeom prst="straightConnector1">
            <a:avLst/>
          </a:prstGeom>
          <a:ln w="508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rot="5400000" flipH="1" flipV="1">
            <a:off x="2292350" y="2965450"/>
            <a:ext cx="914400" cy="12700"/>
          </a:xfrm>
          <a:prstGeom prst="straightConnector1">
            <a:avLst/>
          </a:prstGeom>
          <a:ln w="508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8" name="Right Brace 17"/>
          <p:cNvSpPr/>
          <p:nvPr/>
        </p:nvSpPr>
        <p:spPr>
          <a:xfrm>
            <a:off x="8229600" y="4343400"/>
            <a:ext cx="304800" cy="1828800"/>
          </a:xfrm>
          <a:prstGeom prst="rightBrace">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9" name="TextBox 27"/>
          <p:cNvSpPr txBox="1">
            <a:spLocks noChangeArrowheads="1"/>
          </p:cNvSpPr>
          <p:nvPr/>
        </p:nvSpPr>
        <p:spPr bwMode="auto">
          <a:xfrm rot="5400000">
            <a:off x="7966075" y="5010151"/>
            <a:ext cx="1552575" cy="584200"/>
          </a:xfrm>
          <a:prstGeom prst="rect">
            <a:avLst/>
          </a:prstGeom>
          <a:noFill/>
          <a:ln w="9525">
            <a:solidFill>
              <a:schemeClr val="accent1"/>
            </a:solidFill>
            <a:miter lim="800000"/>
            <a:headEnd/>
            <a:tailEnd/>
          </a:ln>
        </p:spPr>
        <p:txBody>
          <a:bodyPr wrap="none">
            <a:spAutoFit/>
          </a:bodyPr>
          <a:lstStyle/>
          <a:p>
            <a:r>
              <a:rPr lang="en-US" sz="3200" b="1">
                <a:solidFill>
                  <a:schemeClr val="accent2"/>
                </a:solidFill>
              </a:rPr>
              <a:t>Survey</a:t>
            </a:r>
          </a:p>
        </p:txBody>
      </p:sp>
      <p:sp>
        <p:nvSpPr>
          <p:cNvPr id="20" name="TextBox 28"/>
          <p:cNvSpPr txBox="1">
            <a:spLocks noChangeArrowheads="1"/>
          </p:cNvSpPr>
          <p:nvPr/>
        </p:nvSpPr>
        <p:spPr bwMode="auto">
          <a:xfrm>
            <a:off x="152400" y="1066800"/>
            <a:ext cx="8686800" cy="1384995"/>
          </a:xfrm>
          <a:prstGeom prst="rect">
            <a:avLst/>
          </a:prstGeom>
          <a:noFill/>
          <a:ln w="9525">
            <a:noFill/>
            <a:miter lim="800000"/>
            <a:headEnd/>
            <a:tailEnd/>
          </a:ln>
        </p:spPr>
        <p:txBody>
          <a:bodyPr>
            <a:spAutoFit/>
          </a:bodyPr>
          <a:lstStyle/>
          <a:p>
            <a:pPr algn="ctr"/>
            <a:r>
              <a:rPr lang="en-US" sz="2800" dirty="0" smtClean="0">
                <a:solidFill>
                  <a:schemeClr val="tx2"/>
                </a:solidFill>
              </a:rPr>
              <a:t>The analysis and report should provide the basis to move from data (survey results) to innovative action within the community</a:t>
            </a:r>
            <a:endParaRPr lang="en-US" sz="2800" dirty="0">
              <a:solidFill>
                <a:schemeClr val="tx2"/>
              </a:solidFill>
            </a:endParaRPr>
          </a:p>
        </p:txBody>
      </p:sp>
      <p:sp>
        <p:nvSpPr>
          <p:cNvPr id="21" name="TextBox 24"/>
          <p:cNvSpPr txBox="1">
            <a:spLocks noChangeArrowheads="1"/>
          </p:cNvSpPr>
          <p:nvPr/>
        </p:nvSpPr>
        <p:spPr bwMode="auto">
          <a:xfrm>
            <a:off x="2711450" y="6477000"/>
            <a:ext cx="6356350" cy="307975"/>
          </a:xfrm>
          <a:prstGeom prst="rect">
            <a:avLst/>
          </a:prstGeom>
          <a:noFill/>
          <a:ln w="9525">
            <a:noFill/>
            <a:miter lim="800000"/>
            <a:headEnd/>
            <a:tailEnd/>
          </a:ln>
        </p:spPr>
        <p:txBody>
          <a:bodyPr wrap="none">
            <a:spAutoFit/>
          </a:bodyPr>
          <a:lstStyle/>
          <a:p>
            <a:r>
              <a:rPr lang="en-US" sz="1400" dirty="0"/>
              <a:t>Source:  Steve </a:t>
            </a:r>
            <a:r>
              <a:rPr lang="en-US" sz="1400" dirty="0" err="1"/>
              <a:t>Deller</a:t>
            </a:r>
            <a:r>
              <a:rPr lang="en-US" sz="1400" dirty="0"/>
              <a:t>, University of Wisconsin.  NACDEP presentation, 2010.</a:t>
            </a:r>
          </a:p>
        </p:txBody>
      </p:sp>
      <p:sp>
        <p:nvSpPr>
          <p:cNvPr id="22" name="Right Brace 21"/>
          <p:cNvSpPr/>
          <p:nvPr/>
        </p:nvSpPr>
        <p:spPr>
          <a:xfrm>
            <a:off x="8229600" y="2514600"/>
            <a:ext cx="304800" cy="1828800"/>
          </a:xfrm>
          <a:prstGeom prst="rightBrace">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3" name="TextBox 27"/>
          <p:cNvSpPr txBox="1">
            <a:spLocks noChangeArrowheads="1"/>
          </p:cNvSpPr>
          <p:nvPr/>
        </p:nvSpPr>
        <p:spPr bwMode="auto">
          <a:xfrm rot="5400000">
            <a:off x="7997531" y="3150901"/>
            <a:ext cx="1505540" cy="584775"/>
          </a:xfrm>
          <a:prstGeom prst="rect">
            <a:avLst/>
          </a:prstGeom>
          <a:noFill/>
          <a:ln w="9525">
            <a:solidFill>
              <a:schemeClr val="accent1"/>
            </a:solidFill>
            <a:miter lim="800000"/>
            <a:headEnd/>
            <a:tailEnd/>
          </a:ln>
        </p:spPr>
        <p:txBody>
          <a:bodyPr wrap="none">
            <a:spAutoFit/>
          </a:bodyPr>
          <a:lstStyle/>
          <a:p>
            <a:r>
              <a:rPr lang="en-US" sz="3200" b="1" dirty="0" smtClean="0">
                <a:solidFill>
                  <a:schemeClr val="accent2"/>
                </a:solidFill>
              </a:rPr>
              <a:t>Report</a:t>
            </a:r>
            <a:endParaRPr lang="en-US" sz="3200" b="1" dirty="0">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0" y="228600"/>
            <a:ext cx="9144000" cy="914400"/>
          </a:xfrm>
        </p:spPr>
        <p:txBody>
          <a:bodyPr/>
          <a:lstStyle/>
          <a:p>
            <a:r>
              <a:rPr lang="en-US" smtClean="0"/>
              <a:t>Components of a Written Report</a:t>
            </a:r>
          </a:p>
        </p:txBody>
      </p:sp>
      <p:sp>
        <p:nvSpPr>
          <p:cNvPr id="103427" name="Content Placeholder 2"/>
          <p:cNvSpPr>
            <a:spLocks noGrp="1"/>
          </p:cNvSpPr>
          <p:nvPr>
            <p:ph sz="quarter" idx="1"/>
          </p:nvPr>
        </p:nvSpPr>
        <p:spPr>
          <a:xfrm>
            <a:off x="457200" y="1219200"/>
            <a:ext cx="8458200" cy="4937125"/>
          </a:xfrm>
        </p:spPr>
        <p:txBody>
          <a:bodyPr/>
          <a:lstStyle/>
          <a:p>
            <a:r>
              <a:rPr lang="en-US" dirty="0" smtClean="0"/>
              <a:t>Abstract or executive summary</a:t>
            </a:r>
          </a:p>
          <a:p>
            <a:r>
              <a:rPr lang="en-US" dirty="0" smtClean="0"/>
              <a:t>Problem statement including background information (community profile)</a:t>
            </a:r>
          </a:p>
          <a:p>
            <a:r>
              <a:rPr lang="en-US" dirty="0" smtClean="0"/>
              <a:t>Methods and procedures</a:t>
            </a:r>
          </a:p>
          <a:p>
            <a:r>
              <a:rPr lang="en-US" dirty="0" smtClean="0"/>
              <a:t>Describe difficulties (including errors)</a:t>
            </a:r>
          </a:p>
          <a:p>
            <a:r>
              <a:rPr lang="en-US" dirty="0" smtClean="0"/>
              <a:t>Findings of the survey</a:t>
            </a:r>
          </a:p>
          <a:p>
            <a:r>
              <a:rPr lang="en-US" dirty="0" smtClean="0"/>
              <a:t>Implications – What does all this mean?</a:t>
            </a:r>
          </a:p>
          <a:p>
            <a:r>
              <a:rPr lang="en-US" dirty="0" smtClean="0"/>
              <a:t>Appendices – supplementary materials</a:t>
            </a:r>
          </a:p>
          <a:p>
            <a:r>
              <a:rPr lang="en-US" dirty="0" smtClean="0"/>
              <a:t>What kind of verbal report would this make?</a:t>
            </a:r>
          </a:p>
        </p:txBody>
      </p:sp>
      <p:sp>
        <p:nvSpPr>
          <p:cNvPr id="103428" name="Slide Number Placeholder 3"/>
          <p:cNvSpPr>
            <a:spLocks noGrp="1"/>
          </p:cNvSpPr>
          <p:nvPr>
            <p:ph type="sldNum" sz="quarter" idx="12"/>
          </p:nvPr>
        </p:nvSpPr>
        <p:spPr>
          <a:noFill/>
        </p:spPr>
        <p:txBody>
          <a:bodyPr/>
          <a:lstStyle/>
          <a:p>
            <a:pPr fontAlgn="base">
              <a:spcBef>
                <a:spcPct val="0"/>
              </a:spcBef>
              <a:spcAft>
                <a:spcPct val="0"/>
              </a:spcAft>
            </a:pPr>
            <a:fld id="{0C313BCA-B6F8-4BB0-93A5-2C3B0A311D40}" type="slidenum">
              <a:rPr lang="en-US"/>
              <a:pPr fontAlgn="base">
                <a:spcBef>
                  <a:spcPct val="0"/>
                </a:spcBef>
                <a:spcAft>
                  <a:spcPct val="0"/>
                </a:spcAft>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261938" y="228600"/>
            <a:ext cx="8610600" cy="914400"/>
          </a:xfrm>
        </p:spPr>
        <p:txBody>
          <a:bodyPr/>
          <a:lstStyle/>
          <a:p>
            <a:r>
              <a:rPr lang="en-US" smtClean="0"/>
              <a:t>Components of a Verbal Report</a:t>
            </a:r>
          </a:p>
        </p:txBody>
      </p:sp>
      <p:sp>
        <p:nvSpPr>
          <p:cNvPr id="104451" name="Content Placeholder 2"/>
          <p:cNvSpPr>
            <a:spLocks noGrp="1"/>
          </p:cNvSpPr>
          <p:nvPr>
            <p:ph sz="quarter" idx="1"/>
          </p:nvPr>
        </p:nvSpPr>
        <p:spPr>
          <a:xfrm>
            <a:off x="457200" y="1219200"/>
            <a:ext cx="8686800" cy="4937125"/>
          </a:xfrm>
        </p:spPr>
        <p:txBody>
          <a:bodyPr/>
          <a:lstStyle/>
          <a:p>
            <a:r>
              <a:rPr lang="en-US" sz="2800" dirty="0" smtClean="0"/>
              <a:t>Title slide showing study sponsors</a:t>
            </a:r>
          </a:p>
          <a:p>
            <a:r>
              <a:rPr lang="en-US" sz="2800" dirty="0" smtClean="0"/>
              <a:t>Presentation objectives</a:t>
            </a:r>
          </a:p>
          <a:p>
            <a:r>
              <a:rPr lang="en-US" sz="2800" dirty="0" smtClean="0"/>
              <a:t>Relevant key survey findings</a:t>
            </a:r>
          </a:p>
          <a:p>
            <a:r>
              <a:rPr lang="en-US" sz="2800" dirty="0" smtClean="0"/>
              <a:t>Difficulties (including errors)</a:t>
            </a:r>
          </a:p>
          <a:p>
            <a:r>
              <a:rPr lang="en-US" sz="2800" dirty="0" smtClean="0"/>
              <a:t>Exact wording and format of questionnaire questions to be analyzed (don’t attempt to analyze all questions)</a:t>
            </a:r>
          </a:p>
          <a:p>
            <a:r>
              <a:rPr lang="en-US" sz="2800" dirty="0" smtClean="0"/>
              <a:t>Utilize simple graphics</a:t>
            </a:r>
          </a:p>
          <a:p>
            <a:r>
              <a:rPr lang="en-US" sz="2800" dirty="0" smtClean="0"/>
              <a:t>Final slides should summarize main findings, suggest implications and encourage discussion</a:t>
            </a:r>
          </a:p>
          <a:p>
            <a:endParaRPr lang="en-US" sz="2800" dirty="0" smtClean="0"/>
          </a:p>
        </p:txBody>
      </p:sp>
      <p:sp>
        <p:nvSpPr>
          <p:cNvPr id="104452" name="Slide Number Placeholder 3"/>
          <p:cNvSpPr>
            <a:spLocks noGrp="1"/>
          </p:cNvSpPr>
          <p:nvPr>
            <p:ph type="sldNum" sz="quarter" idx="12"/>
          </p:nvPr>
        </p:nvSpPr>
        <p:spPr>
          <a:noFill/>
        </p:spPr>
        <p:txBody>
          <a:bodyPr/>
          <a:lstStyle/>
          <a:p>
            <a:pPr fontAlgn="base">
              <a:spcBef>
                <a:spcPct val="0"/>
              </a:spcBef>
              <a:spcAft>
                <a:spcPct val="0"/>
              </a:spcAft>
            </a:pPr>
            <a:fld id="{5B71EF45-17AF-46A4-9AAF-8791042E4702}" type="slidenum">
              <a:rPr lang="en-US"/>
              <a:pPr fontAlgn="base">
                <a:spcBef>
                  <a:spcPct val="0"/>
                </a:spcBef>
                <a:spcAft>
                  <a:spcPct val="0"/>
                </a:spcAft>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Survey Analysis Options</a:t>
            </a:r>
            <a:endParaRPr lang="en-US" dirty="0"/>
          </a:p>
        </p:txBody>
      </p:sp>
      <p:sp>
        <p:nvSpPr>
          <p:cNvPr id="3" name="Content Placeholder 2"/>
          <p:cNvSpPr>
            <a:spLocks noGrp="1"/>
          </p:cNvSpPr>
          <p:nvPr>
            <p:ph sz="quarter" idx="1"/>
          </p:nvPr>
        </p:nvSpPr>
        <p:spPr>
          <a:xfrm>
            <a:off x="457200" y="1066800"/>
            <a:ext cx="8229600" cy="4937760"/>
          </a:xfrm>
        </p:spPr>
        <p:txBody>
          <a:bodyPr/>
          <a:lstStyle/>
          <a:p>
            <a:r>
              <a:rPr lang="en-US" dirty="0" smtClean="0"/>
              <a:t>Option I:  Hire/recruit someone else to do it</a:t>
            </a:r>
          </a:p>
          <a:p>
            <a:pPr lvl="1"/>
            <a:r>
              <a:rPr lang="en-US" dirty="0" smtClean="0"/>
              <a:t>Above all, get references</a:t>
            </a:r>
          </a:p>
          <a:p>
            <a:pPr lvl="1"/>
            <a:r>
              <a:rPr lang="en-US" dirty="0" smtClean="0"/>
              <a:t>Ask for sample reports</a:t>
            </a:r>
          </a:p>
          <a:p>
            <a:pPr lvl="1"/>
            <a:r>
              <a:rPr lang="en-US" dirty="0" smtClean="0"/>
              <a:t>Ascertain whether the consultant did the </a:t>
            </a:r>
            <a:r>
              <a:rPr lang="en-US" b="1" dirty="0" smtClean="0"/>
              <a:t>“proper”</a:t>
            </a:r>
            <a:r>
              <a:rPr lang="en-US" dirty="0" smtClean="0"/>
              <a:t> job</a:t>
            </a:r>
          </a:p>
          <a:p>
            <a:pPr lvl="1"/>
            <a:r>
              <a:rPr lang="en-US" dirty="0" smtClean="0"/>
              <a:t>Did the researcher perform the analysis in a timely manner?</a:t>
            </a:r>
          </a:p>
          <a:p>
            <a:pPr lvl="1"/>
            <a:r>
              <a:rPr lang="en-US" dirty="0" smtClean="0"/>
              <a:t>You have to have a solid idea of what you need</a:t>
            </a:r>
          </a:p>
          <a:p>
            <a:r>
              <a:rPr lang="en-US" dirty="0" smtClean="0"/>
              <a:t>Option 2:  Do it yourself</a:t>
            </a:r>
          </a:p>
          <a:p>
            <a:pPr lvl="1"/>
            <a:r>
              <a:rPr lang="en-US" dirty="0" smtClean="0"/>
              <a:t>Do you know what you’re doing?</a:t>
            </a:r>
          </a:p>
          <a:p>
            <a:pPr lvl="1"/>
            <a:r>
              <a:rPr lang="en-US" dirty="0" smtClean="0"/>
              <a:t>Do you have the time and resources to perform an effective, timely analysis?</a:t>
            </a:r>
          </a:p>
          <a:p>
            <a:pPr lvl="1"/>
            <a:r>
              <a:rPr lang="en-US" dirty="0" smtClean="0"/>
              <a:t>Get examples; have an idea of what you need/desire</a:t>
            </a:r>
          </a:p>
          <a:p>
            <a:pPr>
              <a:spcBef>
                <a:spcPts val="0"/>
              </a:spcBef>
            </a:pPr>
            <a:r>
              <a:rPr lang="en-US" dirty="0" smtClean="0"/>
              <a:t>Remember:  You need a written </a:t>
            </a:r>
            <a:r>
              <a:rPr lang="en-US" b="1" dirty="0" smtClean="0"/>
              <a:t>and</a:t>
            </a:r>
            <a:r>
              <a:rPr lang="en-US" dirty="0" smtClean="0"/>
              <a:t> probably multiple verbal reports targeted to specific audiences</a:t>
            </a:r>
            <a:endParaRPr lang="en-US" dirty="0"/>
          </a:p>
        </p:txBody>
      </p:sp>
      <p:sp>
        <p:nvSpPr>
          <p:cNvPr id="5" name="Slide Number Placeholder 4"/>
          <p:cNvSpPr>
            <a:spLocks noGrp="1"/>
          </p:cNvSpPr>
          <p:nvPr>
            <p:ph type="sldNum" sz="quarter" idx="12"/>
          </p:nvPr>
        </p:nvSpPr>
        <p:spPr/>
        <p:txBody>
          <a:bodyPr/>
          <a:lstStyle/>
          <a:p>
            <a:pPr>
              <a:defRPr/>
            </a:pPr>
            <a:fld id="{1E26FBD2-58B2-4DA2-8D22-A214A32F4BAE}" type="slidenum">
              <a:rPr lang="en-US"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BR&amp;E Visitation </a:t>
            </a:r>
            <a:br>
              <a:rPr lang="en-US" dirty="0" smtClean="0"/>
            </a:br>
            <a:r>
              <a:rPr lang="en-US" dirty="0" smtClean="0"/>
              <a:t>Research Report Writers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What is included in the report?</a:t>
            </a:r>
          </a:p>
          <a:p>
            <a:endParaRPr lang="en-US" dirty="0"/>
          </a:p>
          <a:p>
            <a:r>
              <a:rPr lang="en-US" dirty="0" smtClean="0"/>
              <a:t>Is assistance provided in reaching a local consensus?</a:t>
            </a:r>
          </a:p>
          <a:p>
            <a:endParaRPr lang="en-US" dirty="0"/>
          </a:p>
          <a:p>
            <a:r>
              <a:rPr lang="en-US" dirty="0" smtClean="0"/>
              <a:t>What outputs are generated (executive summaries, presentation materials, etc.)?</a:t>
            </a:r>
          </a:p>
          <a:p>
            <a:endParaRPr lang="en-US" dirty="0"/>
          </a:p>
          <a:p>
            <a:r>
              <a:rPr lang="en-US" dirty="0" smtClean="0"/>
              <a:t>Can you provide references on your previous report writing efforts?</a:t>
            </a:r>
          </a:p>
        </p:txBody>
      </p:sp>
      <p:sp>
        <p:nvSpPr>
          <p:cNvPr id="5" name="Slide Number Placeholder 4"/>
          <p:cNvSpPr>
            <a:spLocks noGrp="1"/>
          </p:cNvSpPr>
          <p:nvPr>
            <p:ph type="sldNum" sz="quarter" idx="12"/>
          </p:nvPr>
        </p:nvSpPr>
        <p:spPr/>
        <p:txBody>
          <a:bodyPr/>
          <a:lstStyle/>
          <a:p>
            <a:pPr>
              <a:defRPr/>
            </a:pPr>
            <a:fld id="{1E26FBD2-58B2-4DA2-8D22-A214A32F4BAE}" type="slidenum">
              <a:rPr lang="en-US" smtClean="0"/>
              <a:pPr>
                <a:defRPr/>
              </a:pPr>
              <a:t>6</a:t>
            </a:fld>
            <a:endParaRPr lang="en-US"/>
          </a:p>
        </p:txBody>
      </p:sp>
      <p:sp>
        <p:nvSpPr>
          <p:cNvPr id="4" name="TextBox 3"/>
          <p:cNvSpPr txBox="1"/>
          <p:nvPr/>
        </p:nvSpPr>
        <p:spPr>
          <a:xfrm>
            <a:off x="2895600" y="6477000"/>
            <a:ext cx="6213048" cy="338554"/>
          </a:xfrm>
          <a:prstGeom prst="rect">
            <a:avLst/>
          </a:prstGeom>
          <a:noFill/>
        </p:spPr>
        <p:txBody>
          <a:bodyPr wrap="none" rtlCol="0">
            <a:spAutoFit/>
          </a:bodyPr>
          <a:lstStyle/>
          <a:p>
            <a:r>
              <a:rPr lang="en-US" sz="1600" dirty="0"/>
              <a:t>Questions for BR&amp;E Visitation Research Report Writers </a:t>
            </a:r>
            <a:r>
              <a:rPr lang="en-US" sz="1600" dirty="0" smtClean="0"/>
              <a:t>worksheet</a:t>
            </a:r>
            <a:endParaRPr lang="en-US" sz="1600" dirty="0"/>
          </a:p>
        </p:txBody>
      </p:sp>
    </p:spTree>
    <p:extLst>
      <p:ext uri="{BB962C8B-B14F-4D97-AF65-F5344CB8AC3E}">
        <p14:creationId xmlns:p14="http://schemas.microsoft.com/office/powerpoint/2010/main" val="383753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Analysis Questions</a:t>
            </a:r>
            <a:endParaRPr lang="en-US" dirty="0"/>
          </a:p>
        </p:txBody>
      </p:sp>
      <p:sp>
        <p:nvSpPr>
          <p:cNvPr id="3" name="Content Placeholder 2"/>
          <p:cNvSpPr>
            <a:spLocks noGrp="1"/>
          </p:cNvSpPr>
          <p:nvPr>
            <p:ph sz="quarter" idx="1"/>
          </p:nvPr>
        </p:nvSpPr>
        <p:spPr>
          <a:xfrm>
            <a:off x="457200" y="1066800"/>
            <a:ext cx="8229600" cy="4937760"/>
          </a:xfrm>
        </p:spPr>
        <p:txBody>
          <a:bodyPr/>
          <a:lstStyle/>
          <a:p>
            <a:r>
              <a:rPr lang="en-US" dirty="0" smtClean="0"/>
              <a:t>What should be contained in the report?</a:t>
            </a:r>
          </a:p>
          <a:p>
            <a:pPr lvl="1">
              <a:spcBef>
                <a:spcPts val="0"/>
              </a:spcBef>
            </a:pPr>
            <a:r>
              <a:rPr lang="en-US" dirty="0" smtClean="0"/>
              <a:t>Outline of information</a:t>
            </a:r>
          </a:p>
          <a:p>
            <a:pPr lvl="1">
              <a:spcBef>
                <a:spcPts val="0"/>
              </a:spcBef>
            </a:pPr>
            <a:r>
              <a:rPr lang="en-US" dirty="0" smtClean="0"/>
              <a:t>Report should be conducive to community strategic planning</a:t>
            </a:r>
          </a:p>
          <a:p>
            <a:pPr lvl="1">
              <a:spcBef>
                <a:spcPts val="0"/>
              </a:spcBef>
            </a:pPr>
            <a:r>
              <a:rPr lang="en-US" dirty="0" smtClean="0"/>
              <a:t>Are suggested action plans inherent in the report?</a:t>
            </a:r>
          </a:p>
          <a:p>
            <a:r>
              <a:rPr lang="en-US" dirty="0" smtClean="0"/>
              <a:t>What roles will be played and by whom?</a:t>
            </a:r>
          </a:p>
          <a:p>
            <a:pPr lvl="1">
              <a:spcBef>
                <a:spcPts val="0"/>
              </a:spcBef>
            </a:pPr>
            <a:r>
              <a:rPr lang="en-US" dirty="0" smtClean="0"/>
              <a:t>Who will present the report to the community?</a:t>
            </a:r>
          </a:p>
          <a:p>
            <a:pPr lvl="2">
              <a:spcBef>
                <a:spcPts val="0"/>
              </a:spcBef>
            </a:pPr>
            <a:r>
              <a:rPr lang="en-US" dirty="0" smtClean="0"/>
              <a:t>Can this person present information to increase knowledge and stimulate innovation instead of just presenting data?</a:t>
            </a:r>
          </a:p>
          <a:p>
            <a:pPr lvl="1">
              <a:spcBef>
                <a:spcPts val="0"/>
              </a:spcBef>
            </a:pPr>
            <a:r>
              <a:rPr lang="en-US" dirty="0" smtClean="0"/>
              <a:t>How can the researcher assist the task force?</a:t>
            </a:r>
          </a:p>
          <a:p>
            <a:r>
              <a:rPr lang="en-US" dirty="0" smtClean="0"/>
              <a:t>What are the </a:t>
            </a:r>
            <a:r>
              <a:rPr lang="en-US" b="1" dirty="0" smtClean="0"/>
              <a:t>needed/desired</a:t>
            </a:r>
            <a:r>
              <a:rPr lang="en-US" dirty="0" smtClean="0"/>
              <a:t> outputs?</a:t>
            </a:r>
          </a:p>
          <a:p>
            <a:pPr lvl="1">
              <a:spcBef>
                <a:spcPts val="0"/>
              </a:spcBef>
            </a:pPr>
            <a:r>
              <a:rPr lang="en-US" dirty="0" smtClean="0"/>
              <a:t>Strategic plan summary</a:t>
            </a:r>
          </a:p>
          <a:p>
            <a:pPr lvl="1">
              <a:spcBef>
                <a:spcPts val="0"/>
              </a:spcBef>
            </a:pPr>
            <a:r>
              <a:rPr lang="en-US" dirty="0" smtClean="0"/>
              <a:t>Presentation materials</a:t>
            </a:r>
          </a:p>
          <a:p>
            <a:pPr lvl="1">
              <a:spcBef>
                <a:spcPts val="0"/>
              </a:spcBef>
            </a:pPr>
            <a:r>
              <a:rPr lang="en-US" dirty="0" smtClean="0"/>
              <a:t>Survey response summary</a:t>
            </a:r>
            <a:endParaRPr lang="en-US" dirty="0"/>
          </a:p>
        </p:txBody>
      </p:sp>
      <p:sp>
        <p:nvSpPr>
          <p:cNvPr id="5" name="Slide Number Placeholder 4"/>
          <p:cNvSpPr>
            <a:spLocks noGrp="1"/>
          </p:cNvSpPr>
          <p:nvPr>
            <p:ph type="sldNum" sz="quarter" idx="12"/>
          </p:nvPr>
        </p:nvSpPr>
        <p:spPr/>
        <p:txBody>
          <a:bodyPr/>
          <a:lstStyle/>
          <a:p>
            <a:pPr>
              <a:defRPr/>
            </a:pPr>
            <a:fld id="{1E26FBD2-58B2-4DA2-8D22-A214A32F4BAE}"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Analysis Guide – SWOT Worksheet</a:t>
            </a:r>
          </a:p>
        </p:txBody>
      </p:sp>
      <p:sp>
        <p:nvSpPr>
          <p:cNvPr id="12292" name="Slide Number Placeholder 5"/>
          <p:cNvSpPr>
            <a:spLocks noGrp="1"/>
          </p:cNvSpPr>
          <p:nvPr>
            <p:ph type="sldNum" sz="quarter" idx="12"/>
          </p:nvPr>
        </p:nvSpPr>
        <p:spPr bwMode="auto">
          <a:noFill/>
          <a:ln>
            <a:miter lim="800000"/>
            <a:headEnd/>
            <a:tailEnd/>
          </a:ln>
        </p:spPr>
        <p:txBody>
          <a:bodyPr wrap="square" lIns="91440" tIns="45720" rIns="91440" bIns="45720" numCol="1" anchor="t" anchorCtr="0" compatLnSpc="1">
            <a:prstTxWarp prst="textNoShape">
              <a:avLst/>
            </a:prstTxWarp>
          </a:bodyPr>
          <a:lstStyle/>
          <a:p>
            <a:fld id="{658383FB-3B71-46D0-8CA9-C38E01A594A9}" type="slidenum">
              <a:rPr lang="en-US" smtClean="0"/>
              <a:pPr/>
              <a:t>8</a:t>
            </a:fld>
            <a:endParaRPr lang="en-US" smtClean="0"/>
          </a:p>
        </p:txBody>
      </p:sp>
      <p:sp>
        <p:nvSpPr>
          <p:cNvPr id="12293" name="Rectangle 3"/>
          <p:cNvSpPr>
            <a:spLocks noGrp="1" noChangeArrowheads="1"/>
          </p:cNvSpPr>
          <p:nvPr>
            <p:ph sz="quarter" idx="1"/>
          </p:nvPr>
        </p:nvSpPr>
        <p:spPr>
          <a:xfrm>
            <a:off x="457200" y="1219200"/>
            <a:ext cx="8229600" cy="4937125"/>
          </a:xfrm>
        </p:spPr>
        <p:txBody>
          <a:bodyPr/>
          <a:lstStyle/>
          <a:p>
            <a:pPr eaLnBrk="1" hangingPunct="1"/>
            <a:r>
              <a:rPr lang="en-US" dirty="0" smtClean="0"/>
              <a:t>What appear to be the primary opportunities and/or threats to these businesses ?  </a:t>
            </a:r>
            <a:r>
              <a:rPr lang="en-US" sz="2400" dirty="0" smtClean="0"/>
              <a:t>(Note question # also) </a:t>
            </a:r>
          </a:p>
          <a:p>
            <a:pPr lvl="3" eaLnBrk="1" hangingPunct="1"/>
            <a:endParaRPr lang="en-US" sz="1600" dirty="0" smtClean="0"/>
          </a:p>
          <a:p>
            <a:pPr eaLnBrk="1" hangingPunct="1"/>
            <a:r>
              <a:rPr lang="en-US" dirty="0" smtClean="0"/>
              <a:t>What appear to be the firms’ or the community’s primary strengths and/or weaknesses in dealing with these opportunities or threats? (</a:t>
            </a:r>
            <a:r>
              <a:rPr lang="en-US" sz="2400" dirty="0" smtClean="0"/>
              <a:t>Note question # also) </a:t>
            </a:r>
          </a:p>
          <a:p>
            <a:pPr lvl="3" eaLnBrk="1" hangingPunct="1"/>
            <a:endParaRPr lang="en-US" dirty="0" smtClean="0"/>
          </a:p>
          <a:p>
            <a:pPr eaLnBrk="1" hangingPunct="1"/>
            <a:r>
              <a:rPr lang="en-US" dirty="0" smtClean="0"/>
              <a:t>How can potential projects be identified from using the SWOT approach?</a:t>
            </a:r>
          </a:p>
          <a:p>
            <a:pPr lvl="3" eaLnBrk="1" hangingPunct="1"/>
            <a:endParaRPr lang="en-US" dirty="0" smtClean="0"/>
          </a:p>
          <a:p>
            <a:pPr eaLnBrk="1" hangingPunct="1"/>
            <a:r>
              <a:rPr lang="en-US" dirty="0" smtClean="0"/>
              <a:t>Should another approach such as PESTLE (Political, Economic, Social, Technological, Legal, Environmental) analysis be used?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SWOT Analysis</a:t>
            </a:r>
          </a:p>
        </p:txBody>
      </p:sp>
      <p:sp>
        <p:nvSpPr>
          <p:cNvPr id="13316" name="Slide Number Placeholder 5"/>
          <p:cNvSpPr>
            <a:spLocks noGrp="1"/>
          </p:cNvSpPr>
          <p:nvPr>
            <p:ph type="sldNum" sz="quarter" idx="12"/>
          </p:nvPr>
        </p:nvSpPr>
        <p:spPr bwMode="auto">
          <a:noFill/>
          <a:ln>
            <a:miter lim="800000"/>
            <a:headEnd/>
            <a:tailEnd/>
          </a:ln>
        </p:spPr>
        <p:txBody>
          <a:bodyPr wrap="square" lIns="91440" tIns="45720" rIns="91440" bIns="45720" numCol="1" anchor="t" anchorCtr="0" compatLnSpc="1">
            <a:prstTxWarp prst="textNoShape">
              <a:avLst/>
            </a:prstTxWarp>
          </a:bodyPr>
          <a:lstStyle/>
          <a:p>
            <a:fld id="{5B6BCD77-D39E-4527-9E4E-C8B6DFCFEB78}" type="slidenum">
              <a:rPr lang="en-US" smtClean="0"/>
              <a:pPr/>
              <a:t>9</a:t>
            </a:fld>
            <a:endParaRPr lang="en-US" smtClean="0"/>
          </a:p>
        </p:txBody>
      </p:sp>
      <p:sp>
        <p:nvSpPr>
          <p:cNvPr id="13317" name="Rectangle 3"/>
          <p:cNvSpPr>
            <a:spLocks noGrp="1" noChangeArrowheads="1"/>
          </p:cNvSpPr>
          <p:nvPr>
            <p:ph sz="quarter" idx="1"/>
          </p:nvPr>
        </p:nvSpPr>
        <p:spPr>
          <a:xfrm>
            <a:off x="457200" y="1219200"/>
            <a:ext cx="8229600" cy="4937125"/>
          </a:xfrm>
        </p:spPr>
        <p:txBody>
          <a:bodyPr/>
          <a:lstStyle/>
          <a:p>
            <a:pPr eaLnBrk="1" hangingPunct="1"/>
            <a:r>
              <a:rPr lang="en-US" dirty="0" smtClean="0"/>
              <a:t>First question analysis</a:t>
            </a:r>
          </a:p>
          <a:p>
            <a:pPr lvl="1" eaLnBrk="1" hangingPunct="1"/>
            <a:r>
              <a:rPr lang="en-US" dirty="0" smtClean="0"/>
              <a:t>What issues really “jumped out” for this community? </a:t>
            </a:r>
          </a:p>
          <a:p>
            <a:pPr eaLnBrk="1" hangingPunct="1"/>
            <a:endParaRPr lang="en-US" dirty="0" smtClean="0"/>
          </a:p>
          <a:p>
            <a:pPr eaLnBrk="1" hangingPunct="1"/>
            <a:r>
              <a:rPr lang="en-US" dirty="0" smtClean="0"/>
              <a:t>Second question analysis</a:t>
            </a:r>
          </a:p>
          <a:p>
            <a:pPr lvl="1" eaLnBrk="1" hangingPunct="1"/>
            <a:r>
              <a:rPr lang="en-US" dirty="0" smtClean="0"/>
              <a:t>What can the community do to respond to the concerns and opportunities for local firms?</a:t>
            </a:r>
          </a:p>
          <a:p>
            <a:pPr eaLnBrk="1" hangingPunct="1"/>
            <a:endParaRPr lang="en-US" dirty="0" smtClean="0"/>
          </a:p>
          <a:p>
            <a:pPr eaLnBrk="1" hangingPunct="1"/>
            <a:r>
              <a:rPr lang="en-US" dirty="0" smtClean="0"/>
              <a:t>What are the pros and cons of using this approach to develop the research report?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smtClean="0"/>
              <a:t>Analysis and Report Writing</a:t>
            </a:r>
          </a:p>
        </p:txBody>
      </p:sp>
      <p:sp>
        <p:nvSpPr>
          <p:cNvPr id="83971" name="Content Placeholder 2"/>
          <p:cNvSpPr>
            <a:spLocks noGrp="1"/>
          </p:cNvSpPr>
          <p:nvPr>
            <p:ph idx="1"/>
          </p:nvPr>
        </p:nvSpPr>
        <p:spPr/>
        <p:txBody>
          <a:bodyPr/>
          <a:lstStyle/>
          <a:p>
            <a:r>
              <a:rPr lang="en-US" dirty="0" smtClean="0"/>
              <a:t>All work is for naught without analysis and the resulting information being effectively shared with stakeholders</a:t>
            </a:r>
          </a:p>
          <a:p>
            <a:endParaRPr lang="en-US" dirty="0" smtClean="0"/>
          </a:p>
          <a:p>
            <a:r>
              <a:rPr lang="en-US" dirty="0" smtClean="0"/>
              <a:t>Three steps involved:</a:t>
            </a:r>
          </a:p>
          <a:p>
            <a:pPr lvl="1"/>
            <a:r>
              <a:rPr lang="en-US" dirty="0" smtClean="0"/>
              <a:t>Moving from paper instrument to computer</a:t>
            </a:r>
          </a:p>
          <a:p>
            <a:pPr lvl="1"/>
            <a:r>
              <a:rPr lang="en-US" dirty="0" smtClean="0"/>
              <a:t>Analysis of the data</a:t>
            </a:r>
          </a:p>
          <a:p>
            <a:pPr lvl="1"/>
            <a:r>
              <a:rPr lang="en-US" dirty="0" smtClean="0"/>
              <a:t>Presentation in a report</a:t>
            </a:r>
          </a:p>
          <a:p>
            <a:endParaRPr lang="en-US" dirty="0" smtClean="0"/>
          </a:p>
        </p:txBody>
      </p:sp>
      <p:sp>
        <p:nvSpPr>
          <p:cNvPr id="83972" name="Slide Number Placeholder 3"/>
          <p:cNvSpPr>
            <a:spLocks noGrp="1"/>
          </p:cNvSpPr>
          <p:nvPr>
            <p:ph type="sldNum" sz="quarter" idx="12"/>
          </p:nvPr>
        </p:nvSpPr>
        <p:spPr>
          <a:noFill/>
        </p:spPr>
        <p:txBody>
          <a:bodyPr/>
          <a:lstStyle/>
          <a:p>
            <a:pPr fontAlgn="base">
              <a:spcBef>
                <a:spcPct val="0"/>
              </a:spcBef>
              <a:spcAft>
                <a:spcPct val="0"/>
              </a:spcAft>
            </a:pPr>
            <a:fld id="{196951E6-1C31-4BC7-8B66-3B0970B9D234}" type="slidenum">
              <a:rPr lang="en-US"/>
              <a:pPr fontAlgn="base">
                <a:spcBef>
                  <a:spcPct val="0"/>
                </a:spcBef>
                <a:spcAft>
                  <a:spcPct val="0"/>
                </a:spcAft>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smtClean="0"/>
              <a:t>Two Questions</a:t>
            </a:r>
          </a:p>
        </p:txBody>
      </p:sp>
      <p:sp>
        <p:nvSpPr>
          <p:cNvPr id="84995" name="Content Placeholder 2"/>
          <p:cNvSpPr>
            <a:spLocks noGrp="1"/>
          </p:cNvSpPr>
          <p:nvPr>
            <p:ph idx="1"/>
          </p:nvPr>
        </p:nvSpPr>
        <p:spPr>
          <a:xfrm>
            <a:off x="533400" y="1295400"/>
            <a:ext cx="8610600" cy="5105400"/>
          </a:xfrm>
        </p:spPr>
        <p:txBody>
          <a:bodyPr/>
          <a:lstStyle/>
          <a:p>
            <a:pPr marL="0" indent="0">
              <a:buNone/>
            </a:pPr>
            <a:r>
              <a:rPr lang="en-US" dirty="0" smtClean="0"/>
              <a:t>If you do the analysis and write the </a:t>
            </a:r>
            <a:r>
              <a:rPr lang="en-US" smtClean="0"/>
              <a:t>report yourself:</a:t>
            </a:r>
          </a:p>
          <a:p>
            <a:pPr marL="0" indent="0">
              <a:buNone/>
            </a:pPr>
            <a:endParaRPr lang="en-US" smtClean="0"/>
          </a:p>
          <a:p>
            <a:r>
              <a:rPr lang="en-US" dirty="0" smtClean="0"/>
              <a:t>Question 1:  Will you use a computer?</a:t>
            </a:r>
          </a:p>
          <a:p>
            <a:r>
              <a:rPr lang="en-US" dirty="0" smtClean="0"/>
              <a:t>Answer:  YES</a:t>
            </a:r>
          </a:p>
          <a:p>
            <a:endParaRPr lang="en-US" dirty="0" smtClean="0"/>
          </a:p>
          <a:p>
            <a:r>
              <a:rPr lang="en-US" dirty="0" smtClean="0"/>
              <a:t>Question 2: What software should you use?</a:t>
            </a:r>
          </a:p>
          <a:p>
            <a:r>
              <a:rPr lang="en-US" dirty="0" smtClean="0"/>
              <a:t>Answer:  It depends</a:t>
            </a:r>
          </a:p>
          <a:p>
            <a:endParaRPr lang="en-US" dirty="0" smtClean="0"/>
          </a:p>
          <a:p>
            <a:r>
              <a:rPr lang="en-US" dirty="0" smtClean="0"/>
              <a:t>Question 3:  Depends on what?</a:t>
            </a:r>
          </a:p>
          <a:p>
            <a:r>
              <a:rPr lang="en-US" dirty="0" smtClean="0"/>
              <a:t>Answer: YOU</a:t>
            </a:r>
          </a:p>
        </p:txBody>
      </p:sp>
      <p:sp>
        <p:nvSpPr>
          <p:cNvPr id="84996" name="Slide Number Placeholder 3"/>
          <p:cNvSpPr>
            <a:spLocks noGrp="1"/>
          </p:cNvSpPr>
          <p:nvPr>
            <p:ph type="sldNum" sz="quarter" idx="12"/>
          </p:nvPr>
        </p:nvSpPr>
        <p:spPr>
          <a:noFill/>
        </p:spPr>
        <p:txBody>
          <a:bodyPr/>
          <a:lstStyle/>
          <a:p>
            <a:pPr fontAlgn="base">
              <a:spcBef>
                <a:spcPct val="0"/>
              </a:spcBef>
              <a:spcAft>
                <a:spcPct val="0"/>
              </a:spcAft>
            </a:pPr>
            <a:fld id="{E5A3BB6E-0A71-4618-9410-65369F24A596}" type="slidenum">
              <a:rPr lang="en-US"/>
              <a:pPr fontAlgn="base">
                <a:spcBef>
                  <a:spcPct val="0"/>
                </a:spcBef>
                <a:spcAft>
                  <a:spcPct val="0"/>
                </a:spcAft>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smtClean="0"/>
              <a:t>Starting at the End</a:t>
            </a:r>
          </a:p>
        </p:txBody>
      </p:sp>
      <p:sp>
        <p:nvSpPr>
          <p:cNvPr id="86019" name="Content Placeholder 2"/>
          <p:cNvSpPr>
            <a:spLocks noGrp="1"/>
          </p:cNvSpPr>
          <p:nvPr>
            <p:ph idx="1"/>
          </p:nvPr>
        </p:nvSpPr>
        <p:spPr/>
        <p:txBody>
          <a:bodyPr/>
          <a:lstStyle/>
          <a:p>
            <a:endParaRPr lang="en-US" dirty="0" smtClean="0"/>
          </a:p>
          <a:p>
            <a:r>
              <a:rPr lang="en-US" dirty="0" smtClean="0"/>
              <a:t>Presentation/Report Software</a:t>
            </a:r>
          </a:p>
          <a:p>
            <a:endParaRPr lang="en-US" dirty="0" smtClean="0"/>
          </a:p>
          <a:p>
            <a:r>
              <a:rPr lang="en-US" dirty="0" smtClean="0"/>
              <a:t>Microsoft Word</a:t>
            </a:r>
          </a:p>
          <a:p>
            <a:r>
              <a:rPr lang="en-US" dirty="0" smtClean="0"/>
              <a:t>PowerPoint</a:t>
            </a:r>
          </a:p>
          <a:p>
            <a:endParaRPr lang="en-US" dirty="0" smtClean="0"/>
          </a:p>
          <a:p>
            <a:r>
              <a:rPr lang="en-US" dirty="0" smtClean="0"/>
              <a:t>Corel WordPerfect</a:t>
            </a:r>
          </a:p>
          <a:p>
            <a:r>
              <a:rPr lang="en-US" dirty="0" smtClean="0"/>
              <a:t>Presentations</a:t>
            </a:r>
          </a:p>
        </p:txBody>
      </p:sp>
      <p:sp>
        <p:nvSpPr>
          <p:cNvPr id="86020" name="Slide Number Placeholder 3"/>
          <p:cNvSpPr>
            <a:spLocks noGrp="1"/>
          </p:cNvSpPr>
          <p:nvPr>
            <p:ph type="sldNum" sz="quarter" idx="12"/>
          </p:nvPr>
        </p:nvSpPr>
        <p:spPr>
          <a:noFill/>
        </p:spPr>
        <p:txBody>
          <a:bodyPr/>
          <a:lstStyle/>
          <a:p>
            <a:pPr fontAlgn="base">
              <a:spcBef>
                <a:spcPct val="0"/>
              </a:spcBef>
              <a:spcAft>
                <a:spcPct val="0"/>
              </a:spcAft>
            </a:pPr>
            <a:fld id="{1CBFD559-37FA-4D8C-8FD3-D064D7E992E1}" type="slidenum">
              <a:rPr lang="en-US"/>
              <a:pPr fontAlgn="base">
                <a:spcBef>
                  <a:spcPct val="0"/>
                </a:spcBef>
                <a:spcAft>
                  <a:spcPct val="0"/>
                </a:spcAft>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smtClean="0"/>
              <a:t>Analysis Software</a:t>
            </a:r>
          </a:p>
        </p:txBody>
      </p:sp>
      <p:sp>
        <p:nvSpPr>
          <p:cNvPr id="87043" name="Content Placeholder 2"/>
          <p:cNvSpPr>
            <a:spLocks noGrp="1"/>
          </p:cNvSpPr>
          <p:nvPr>
            <p:ph sz="half" idx="1"/>
          </p:nvPr>
        </p:nvSpPr>
        <p:spPr>
          <a:xfrm>
            <a:off x="457200" y="1219200"/>
            <a:ext cx="4041648" cy="4937760"/>
          </a:xfrm>
        </p:spPr>
        <p:txBody>
          <a:bodyPr/>
          <a:lstStyle/>
          <a:p>
            <a:r>
              <a:rPr lang="en-US" dirty="0" smtClean="0"/>
              <a:t>Spreadsheets</a:t>
            </a:r>
          </a:p>
          <a:p>
            <a:pPr lvl="1"/>
            <a:r>
              <a:rPr lang="en-US" dirty="0" smtClean="0"/>
              <a:t>Excel</a:t>
            </a:r>
          </a:p>
          <a:p>
            <a:pPr lvl="1"/>
            <a:r>
              <a:rPr lang="en-US" dirty="0" smtClean="0"/>
              <a:t>Quattro Pro</a:t>
            </a:r>
          </a:p>
          <a:p>
            <a:pPr lvl="1"/>
            <a:r>
              <a:rPr lang="en-US" dirty="0" smtClean="0"/>
              <a:t>Lotus</a:t>
            </a:r>
          </a:p>
          <a:p>
            <a:r>
              <a:rPr lang="en-US" dirty="0" smtClean="0"/>
              <a:t>Databases</a:t>
            </a:r>
          </a:p>
          <a:p>
            <a:pPr lvl="1"/>
            <a:r>
              <a:rPr lang="en-US" dirty="0" smtClean="0"/>
              <a:t>Access</a:t>
            </a:r>
          </a:p>
          <a:p>
            <a:pPr lvl="1"/>
            <a:endParaRPr lang="en-US" dirty="0" smtClean="0"/>
          </a:p>
          <a:p>
            <a:r>
              <a:rPr lang="en-US" dirty="0" smtClean="0"/>
              <a:t>Statistical Analysis</a:t>
            </a:r>
          </a:p>
          <a:p>
            <a:pPr lvl="1"/>
            <a:r>
              <a:rPr lang="en-US" dirty="0" smtClean="0"/>
              <a:t>SPSS</a:t>
            </a:r>
          </a:p>
          <a:p>
            <a:pPr lvl="1"/>
            <a:r>
              <a:rPr lang="en-US" dirty="0" smtClean="0"/>
              <a:t>SAS</a:t>
            </a:r>
          </a:p>
          <a:p>
            <a:pPr lvl="1"/>
            <a:r>
              <a:rPr lang="en-US" dirty="0" smtClean="0"/>
              <a:t>SHAZAM</a:t>
            </a:r>
          </a:p>
        </p:txBody>
      </p:sp>
      <p:sp>
        <p:nvSpPr>
          <p:cNvPr id="87044" name="Content Placeholder 3"/>
          <p:cNvSpPr>
            <a:spLocks noGrp="1"/>
          </p:cNvSpPr>
          <p:nvPr>
            <p:ph sz="half" idx="2"/>
          </p:nvPr>
        </p:nvSpPr>
        <p:spPr>
          <a:xfrm>
            <a:off x="4686300" y="1219200"/>
            <a:ext cx="4457700" cy="5105400"/>
          </a:xfrm>
        </p:spPr>
        <p:txBody>
          <a:bodyPr/>
          <a:lstStyle/>
          <a:p>
            <a:r>
              <a:rPr lang="en-US" smtClean="0"/>
              <a:t>Spreadsheets</a:t>
            </a:r>
          </a:p>
          <a:p>
            <a:pPr lvl="1"/>
            <a:r>
              <a:rPr lang="en-US" smtClean="0"/>
              <a:t>Easy to enter data</a:t>
            </a:r>
          </a:p>
          <a:p>
            <a:pPr lvl="1"/>
            <a:r>
              <a:rPr lang="en-US" smtClean="0"/>
              <a:t>Cumbersome to analyze</a:t>
            </a:r>
          </a:p>
          <a:p>
            <a:pPr lvl="1"/>
            <a:r>
              <a:rPr lang="en-US" smtClean="0"/>
              <a:t>Limited analysis</a:t>
            </a:r>
          </a:p>
          <a:p>
            <a:r>
              <a:rPr lang="en-US" smtClean="0"/>
              <a:t>Databases</a:t>
            </a:r>
          </a:p>
          <a:p>
            <a:pPr lvl="1"/>
            <a:r>
              <a:rPr lang="en-US" smtClean="0"/>
              <a:t>Hard to set up</a:t>
            </a:r>
          </a:p>
          <a:p>
            <a:pPr lvl="1"/>
            <a:r>
              <a:rPr lang="en-US" smtClean="0"/>
              <a:t>Steep learning curve</a:t>
            </a:r>
          </a:p>
          <a:p>
            <a:r>
              <a:rPr lang="en-US" smtClean="0"/>
              <a:t>Statistical Analysis</a:t>
            </a:r>
          </a:p>
          <a:p>
            <a:pPr lvl="1"/>
            <a:r>
              <a:rPr lang="en-US" smtClean="0"/>
              <a:t>Expensive</a:t>
            </a:r>
          </a:p>
          <a:p>
            <a:pPr lvl="1"/>
            <a:r>
              <a:rPr lang="en-US" smtClean="0"/>
              <a:t>Steep learning curve</a:t>
            </a:r>
          </a:p>
          <a:p>
            <a:pPr lvl="1"/>
            <a:r>
              <a:rPr lang="en-US" smtClean="0"/>
              <a:t>Great for analysis</a:t>
            </a:r>
          </a:p>
        </p:txBody>
      </p:sp>
      <p:sp>
        <p:nvSpPr>
          <p:cNvPr id="87045" name="Slide Number Placeholder 4"/>
          <p:cNvSpPr>
            <a:spLocks noGrp="1"/>
          </p:cNvSpPr>
          <p:nvPr>
            <p:ph type="sldNum" sz="quarter" idx="12"/>
          </p:nvPr>
        </p:nvSpPr>
        <p:spPr>
          <a:noFill/>
        </p:spPr>
        <p:txBody>
          <a:bodyPr/>
          <a:lstStyle/>
          <a:p>
            <a:pPr fontAlgn="base">
              <a:spcBef>
                <a:spcPct val="0"/>
              </a:spcBef>
              <a:spcAft>
                <a:spcPct val="0"/>
              </a:spcAft>
            </a:pPr>
            <a:fld id="{4D51FEEF-C3DA-44E4-B169-B3F4585A5CE7}" type="slidenum">
              <a:rPr lang="en-US"/>
              <a:pPr fontAlgn="base">
                <a:spcBef>
                  <a:spcPct val="0"/>
                </a:spcBef>
                <a:spcAft>
                  <a:spcPct val="0"/>
                </a:spcAft>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4"/>
          <p:cNvSpPr>
            <a:spLocks noGrp="1"/>
          </p:cNvSpPr>
          <p:nvPr>
            <p:ph type="title"/>
          </p:nvPr>
        </p:nvSpPr>
        <p:spPr/>
        <p:txBody>
          <a:bodyPr/>
          <a:lstStyle/>
          <a:p>
            <a:r>
              <a:rPr lang="en-US" smtClean="0"/>
              <a:t>Response Coding</a:t>
            </a:r>
          </a:p>
        </p:txBody>
      </p:sp>
      <p:sp>
        <p:nvSpPr>
          <p:cNvPr id="88067" name="Content Placeholder 5"/>
          <p:cNvSpPr>
            <a:spLocks noGrp="1"/>
          </p:cNvSpPr>
          <p:nvPr>
            <p:ph idx="1"/>
          </p:nvPr>
        </p:nvSpPr>
        <p:spPr/>
        <p:txBody>
          <a:bodyPr/>
          <a:lstStyle/>
          <a:p>
            <a:r>
              <a:rPr lang="en-US" dirty="0" smtClean="0"/>
              <a:t>Begins with cleaning the questionnaires</a:t>
            </a:r>
          </a:p>
          <a:p>
            <a:pPr lvl="1"/>
            <a:r>
              <a:rPr lang="en-US" dirty="0" smtClean="0"/>
              <a:t>Make sure that the data entry person knows what are answers and what are notes on the questionnaires</a:t>
            </a:r>
          </a:p>
          <a:p>
            <a:pPr lvl="1"/>
            <a:r>
              <a:rPr lang="en-US" dirty="0" smtClean="0"/>
              <a:t>Get rid of the obviously erroneous responses</a:t>
            </a:r>
          </a:p>
          <a:p>
            <a:pPr lvl="1"/>
            <a:r>
              <a:rPr lang="en-US" dirty="0" smtClean="0"/>
              <a:t>Check consistency – are skip patterns correctly followed, are particular responses logical as compared to other responses, etc.</a:t>
            </a:r>
          </a:p>
          <a:p>
            <a:pPr lvl="1"/>
            <a:endParaRPr lang="en-US" dirty="0" smtClean="0"/>
          </a:p>
        </p:txBody>
      </p:sp>
      <p:sp>
        <p:nvSpPr>
          <p:cNvPr id="88068" name="Slide Number Placeholder 3"/>
          <p:cNvSpPr>
            <a:spLocks noGrp="1"/>
          </p:cNvSpPr>
          <p:nvPr>
            <p:ph type="sldNum" sz="quarter" idx="12"/>
          </p:nvPr>
        </p:nvSpPr>
        <p:spPr>
          <a:noFill/>
        </p:spPr>
        <p:txBody>
          <a:bodyPr/>
          <a:lstStyle/>
          <a:p>
            <a:pPr fontAlgn="base">
              <a:spcBef>
                <a:spcPct val="0"/>
              </a:spcBef>
              <a:spcAft>
                <a:spcPct val="0"/>
              </a:spcAft>
            </a:pPr>
            <a:fld id="{8E673E38-E1BC-45D1-88A2-16EB18379A2C}" type="slidenum">
              <a:rPr lang="en-US"/>
              <a:pPr fontAlgn="base">
                <a:spcBef>
                  <a:spcPct val="0"/>
                </a:spcBef>
                <a:spcAft>
                  <a:spcPct val="0"/>
                </a:spcAft>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smtClean="0"/>
              <a:t>Coding the Questions</a:t>
            </a:r>
          </a:p>
        </p:txBody>
      </p:sp>
      <p:sp>
        <p:nvSpPr>
          <p:cNvPr id="89091" name="Content Placeholder 2"/>
          <p:cNvSpPr>
            <a:spLocks noGrp="1"/>
          </p:cNvSpPr>
          <p:nvPr>
            <p:ph idx="1"/>
          </p:nvPr>
        </p:nvSpPr>
        <p:spPr/>
        <p:txBody>
          <a:bodyPr/>
          <a:lstStyle/>
          <a:p>
            <a:r>
              <a:rPr lang="en-US" smtClean="0"/>
              <a:t>Coding questions </a:t>
            </a:r>
            <a:r>
              <a:rPr lang="en-US" b="1" i="1" u="sng" smtClean="0"/>
              <a:t>will</a:t>
            </a:r>
            <a:r>
              <a:rPr lang="en-US" smtClean="0"/>
              <a:t> either make or break your survey effort</a:t>
            </a:r>
          </a:p>
          <a:p>
            <a:r>
              <a:rPr lang="en-US" smtClean="0"/>
              <a:t>It is relatively easy to analyze numbers; it is very difficult to analyze words.</a:t>
            </a:r>
          </a:p>
          <a:p>
            <a:pPr lvl="1"/>
            <a:r>
              <a:rPr lang="en-US" smtClean="0"/>
              <a:t>Numbers can be added, averaged and have calculations performed on them to determine relationships</a:t>
            </a:r>
          </a:p>
          <a:p>
            <a:pPr lvl="1"/>
            <a:r>
              <a:rPr lang="en-US" smtClean="0"/>
              <a:t>Words can’t</a:t>
            </a:r>
          </a:p>
          <a:p>
            <a:r>
              <a:rPr lang="en-US" smtClean="0"/>
              <a:t>Develop a codebook for future ease and for consistency</a:t>
            </a:r>
          </a:p>
        </p:txBody>
      </p:sp>
      <p:sp>
        <p:nvSpPr>
          <p:cNvPr id="89092" name="Slide Number Placeholder 3"/>
          <p:cNvSpPr>
            <a:spLocks noGrp="1"/>
          </p:cNvSpPr>
          <p:nvPr>
            <p:ph type="sldNum" sz="quarter" idx="12"/>
          </p:nvPr>
        </p:nvSpPr>
        <p:spPr>
          <a:noFill/>
        </p:spPr>
        <p:txBody>
          <a:bodyPr/>
          <a:lstStyle/>
          <a:p>
            <a:pPr fontAlgn="base">
              <a:spcBef>
                <a:spcPct val="0"/>
              </a:spcBef>
              <a:spcAft>
                <a:spcPct val="0"/>
              </a:spcAft>
            </a:pPr>
            <a:fld id="{A3652A7C-B5B9-4A6B-A7F3-CAAD8EC315E4}" type="slidenum">
              <a:rPr lang="en-US"/>
              <a:pPr fontAlgn="base">
                <a:spcBef>
                  <a:spcPct val="0"/>
                </a:spcBef>
                <a:spcAft>
                  <a:spcPct val="0"/>
                </a:spcAft>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t>Coding the Questions</a:t>
            </a:r>
          </a:p>
        </p:txBody>
      </p:sp>
      <p:sp>
        <p:nvSpPr>
          <p:cNvPr id="90115" name="Content Placeholder 2"/>
          <p:cNvSpPr>
            <a:spLocks noGrp="1"/>
          </p:cNvSpPr>
          <p:nvPr>
            <p:ph idx="1"/>
          </p:nvPr>
        </p:nvSpPr>
        <p:spPr/>
        <p:txBody>
          <a:bodyPr/>
          <a:lstStyle/>
          <a:p>
            <a:r>
              <a:rPr lang="en-US" dirty="0" smtClean="0"/>
              <a:t>Close-ended questions (either ordered or unordered) can usually be writing in such a way as to be </a:t>
            </a:r>
            <a:r>
              <a:rPr lang="en-US" b="1" dirty="0" smtClean="0"/>
              <a:t>self-coded</a:t>
            </a:r>
            <a:endParaRPr lang="en-US" dirty="0" smtClean="0"/>
          </a:p>
          <a:p>
            <a:endParaRPr lang="en-US" dirty="0" smtClean="0"/>
          </a:p>
          <a:p>
            <a:r>
              <a:rPr lang="en-US" dirty="0" smtClean="0"/>
              <a:t>How is your business organized?</a:t>
            </a:r>
          </a:p>
          <a:p>
            <a:pPr marL="971550" lvl="1" indent="-514350">
              <a:buFontTx/>
              <a:buAutoNum type="arabicPeriod"/>
            </a:pPr>
            <a:r>
              <a:rPr lang="en-US" dirty="0" smtClean="0"/>
              <a:t>Sole Proprietorship</a:t>
            </a:r>
          </a:p>
          <a:p>
            <a:pPr marL="971550" lvl="1" indent="-514350">
              <a:buFontTx/>
              <a:buAutoNum type="arabicPeriod"/>
            </a:pPr>
            <a:r>
              <a:rPr lang="en-US" dirty="0" smtClean="0"/>
              <a:t>Partnership</a:t>
            </a:r>
          </a:p>
          <a:p>
            <a:pPr marL="971550" lvl="1" indent="-514350">
              <a:buFontTx/>
              <a:buAutoNum type="arabicPeriod"/>
            </a:pPr>
            <a:r>
              <a:rPr lang="en-US" dirty="0" smtClean="0"/>
              <a:t>Limited Liability</a:t>
            </a:r>
          </a:p>
          <a:p>
            <a:pPr marL="971550" lvl="1" indent="-514350">
              <a:buFontTx/>
              <a:buAutoNum type="arabicPeriod"/>
            </a:pPr>
            <a:r>
              <a:rPr lang="en-US" dirty="0" smtClean="0"/>
              <a:t>Corporation </a:t>
            </a:r>
          </a:p>
          <a:p>
            <a:pPr marL="971550" lvl="1" indent="-514350">
              <a:buFontTx/>
              <a:buAutoNum type="arabicPeriod"/>
            </a:pPr>
            <a:endParaRPr lang="en-US" dirty="0" smtClean="0"/>
          </a:p>
        </p:txBody>
      </p:sp>
      <p:sp>
        <p:nvSpPr>
          <p:cNvPr id="5" name="Right Brace 4"/>
          <p:cNvSpPr/>
          <p:nvPr/>
        </p:nvSpPr>
        <p:spPr>
          <a:xfrm>
            <a:off x="3962400" y="3124200"/>
            <a:ext cx="457200" cy="15240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0117" name="TextBox 5"/>
          <p:cNvSpPr txBox="1">
            <a:spLocks noChangeArrowheads="1"/>
          </p:cNvSpPr>
          <p:nvPr/>
        </p:nvSpPr>
        <p:spPr bwMode="auto">
          <a:xfrm>
            <a:off x="4495800" y="3200400"/>
            <a:ext cx="3962400" cy="1384995"/>
          </a:xfrm>
          <a:prstGeom prst="rect">
            <a:avLst/>
          </a:prstGeom>
          <a:noFill/>
          <a:ln w="9525">
            <a:noFill/>
            <a:miter lim="800000"/>
            <a:headEnd/>
            <a:tailEnd/>
          </a:ln>
        </p:spPr>
        <p:txBody>
          <a:bodyPr wrap="square">
            <a:spAutoFit/>
          </a:bodyPr>
          <a:lstStyle/>
          <a:p>
            <a:r>
              <a:rPr lang="en-US" sz="2800" dirty="0"/>
              <a:t>The numbers 1,2,3 and 4 would be used as codes in the database</a:t>
            </a:r>
          </a:p>
        </p:txBody>
      </p:sp>
      <p:sp>
        <p:nvSpPr>
          <p:cNvPr id="90118" name="Slide Number Placeholder 6"/>
          <p:cNvSpPr>
            <a:spLocks noGrp="1"/>
          </p:cNvSpPr>
          <p:nvPr>
            <p:ph type="sldNum" sz="quarter" idx="12"/>
          </p:nvPr>
        </p:nvSpPr>
        <p:spPr>
          <a:noFill/>
        </p:spPr>
        <p:txBody>
          <a:bodyPr/>
          <a:lstStyle/>
          <a:p>
            <a:pPr fontAlgn="base">
              <a:spcBef>
                <a:spcPct val="0"/>
              </a:spcBef>
              <a:spcAft>
                <a:spcPct val="0"/>
              </a:spcAft>
            </a:pPr>
            <a:fld id="{410CF116-E578-4585-B707-7BFB90C09A53}" type="slidenum">
              <a:rPr lang="en-US"/>
              <a:pPr fontAlgn="base">
                <a:spcBef>
                  <a:spcPct val="0"/>
                </a:spcBef>
                <a:spcAft>
                  <a:spcPct val="0"/>
                </a:spcAft>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smtClean="0"/>
              <a:t>Coding the Questions</a:t>
            </a:r>
          </a:p>
        </p:txBody>
      </p:sp>
      <p:sp>
        <p:nvSpPr>
          <p:cNvPr id="91139" name="Content Placeholder 2"/>
          <p:cNvSpPr>
            <a:spLocks noGrp="1"/>
          </p:cNvSpPr>
          <p:nvPr>
            <p:ph idx="1"/>
          </p:nvPr>
        </p:nvSpPr>
        <p:spPr/>
        <p:txBody>
          <a:bodyPr/>
          <a:lstStyle/>
          <a:p>
            <a:r>
              <a:rPr lang="en-US" dirty="0" smtClean="0"/>
              <a:t>Open-ended questions can be more difficult</a:t>
            </a:r>
          </a:p>
          <a:p>
            <a:endParaRPr lang="en-US" dirty="0" smtClean="0"/>
          </a:p>
          <a:p>
            <a:r>
              <a:rPr lang="en-US" dirty="0" smtClean="0"/>
              <a:t>The analyst must develop a set of codes for the responses</a:t>
            </a:r>
          </a:p>
          <a:p>
            <a:endParaRPr lang="en-US" dirty="0" smtClean="0"/>
          </a:p>
          <a:p>
            <a:r>
              <a:rPr lang="en-US" dirty="0" smtClean="0"/>
              <a:t>Some questions are self-coded</a:t>
            </a:r>
          </a:p>
          <a:p>
            <a:pPr lvl="1"/>
            <a:r>
              <a:rPr lang="en-US" dirty="0" smtClean="0"/>
              <a:t>How many years has this business been in existence?  </a:t>
            </a:r>
          </a:p>
          <a:p>
            <a:endParaRPr lang="en-US" dirty="0" smtClean="0"/>
          </a:p>
          <a:p>
            <a:r>
              <a:rPr lang="en-US" dirty="0" smtClean="0"/>
              <a:t>Some questions can have standard codes</a:t>
            </a:r>
          </a:p>
          <a:p>
            <a:pPr lvl="1"/>
            <a:r>
              <a:rPr lang="en-US" dirty="0" smtClean="0"/>
              <a:t>Business type, occupation type, salary vs. hourly, etc.</a:t>
            </a:r>
          </a:p>
        </p:txBody>
      </p:sp>
      <p:sp>
        <p:nvSpPr>
          <p:cNvPr id="91140" name="Slide Number Placeholder 3"/>
          <p:cNvSpPr>
            <a:spLocks noGrp="1"/>
          </p:cNvSpPr>
          <p:nvPr>
            <p:ph type="sldNum" sz="quarter" idx="12"/>
          </p:nvPr>
        </p:nvSpPr>
        <p:spPr>
          <a:noFill/>
        </p:spPr>
        <p:txBody>
          <a:bodyPr/>
          <a:lstStyle/>
          <a:p>
            <a:pPr fontAlgn="base">
              <a:spcBef>
                <a:spcPct val="0"/>
              </a:spcBef>
              <a:spcAft>
                <a:spcPct val="0"/>
              </a:spcAft>
            </a:pPr>
            <a:fld id="{26B36853-B7AD-43CE-830B-9405B22F4A1E}" type="slidenum">
              <a:rPr lang="en-US"/>
              <a:pPr fontAlgn="base">
                <a:spcBef>
                  <a:spcPct val="0"/>
                </a:spcBef>
                <a:spcAft>
                  <a:spcPct val="0"/>
                </a:spcAft>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smtClean="0"/>
              <a:t>Coding the Questions</a:t>
            </a:r>
          </a:p>
        </p:txBody>
      </p:sp>
      <p:sp>
        <p:nvSpPr>
          <p:cNvPr id="92163" name="Content Placeholder 2"/>
          <p:cNvSpPr>
            <a:spLocks noGrp="1"/>
          </p:cNvSpPr>
          <p:nvPr>
            <p:ph idx="1"/>
          </p:nvPr>
        </p:nvSpPr>
        <p:spPr>
          <a:xfrm>
            <a:off x="533400" y="1143000"/>
            <a:ext cx="8610600" cy="5105400"/>
          </a:xfrm>
        </p:spPr>
        <p:txBody>
          <a:bodyPr/>
          <a:lstStyle/>
          <a:p>
            <a:r>
              <a:rPr lang="en-US" b="1" dirty="0" smtClean="0"/>
              <a:t>What is the single most important reason you went into business for yourself?</a:t>
            </a:r>
          </a:p>
          <a:p>
            <a:endParaRPr lang="en-US" dirty="0" smtClean="0"/>
          </a:p>
          <a:p>
            <a:pPr>
              <a:spcAft>
                <a:spcPts val="600"/>
              </a:spcAft>
            </a:pPr>
            <a:r>
              <a:rPr lang="en-US" dirty="0" smtClean="0"/>
              <a:t>Questions of this type will have a variety of answers</a:t>
            </a:r>
          </a:p>
          <a:p>
            <a:pPr>
              <a:spcAft>
                <a:spcPts val="600"/>
              </a:spcAft>
            </a:pPr>
            <a:r>
              <a:rPr lang="en-US" dirty="0" smtClean="0"/>
              <a:t>All responses must be read to get a sense of their variety and diversity</a:t>
            </a:r>
          </a:p>
          <a:p>
            <a:pPr>
              <a:spcAft>
                <a:spcPts val="600"/>
              </a:spcAft>
            </a:pPr>
            <a:r>
              <a:rPr lang="en-US" dirty="0" smtClean="0"/>
              <a:t>A set of codes must be developed to capture and categorize the responses</a:t>
            </a:r>
          </a:p>
          <a:p>
            <a:pPr>
              <a:spcAft>
                <a:spcPts val="600"/>
              </a:spcAft>
            </a:pPr>
            <a:r>
              <a:rPr lang="en-US" dirty="0" smtClean="0"/>
              <a:t>This may require 2-5 passes through the completed instruments</a:t>
            </a:r>
          </a:p>
        </p:txBody>
      </p:sp>
      <p:sp>
        <p:nvSpPr>
          <p:cNvPr id="92164" name="Slide Number Placeholder 3"/>
          <p:cNvSpPr>
            <a:spLocks noGrp="1"/>
          </p:cNvSpPr>
          <p:nvPr>
            <p:ph type="sldNum" sz="quarter" idx="12"/>
          </p:nvPr>
        </p:nvSpPr>
        <p:spPr>
          <a:noFill/>
        </p:spPr>
        <p:txBody>
          <a:bodyPr/>
          <a:lstStyle/>
          <a:p>
            <a:pPr fontAlgn="base">
              <a:spcBef>
                <a:spcPct val="0"/>
              </a:spcBef>
              <a:spcAft>
                <a:spcPct val="0"/>
              </a:spcAft>
            </a:pPr>
            <a:fld id="{44D1B1E0-E6BE-4CA0-AB2A-EBCFAD9A1F38}" type="slidenum">
              <a:rPr lang="en-US"/>
              <a:pPr fontAlgn="base">
                <a:spcBef>
                  <a:spcPct val="0"/>
                </a:spcBef>
                <a:spcAft>
                  <a:spcPct val="0"/>
                </a:spcAft>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smtClean="0"/>
              <a:t>Coding the Questions</a:t>
            </a:r>
          </a:p>
        </p:txBody>
      </p:sp>
      <p:sp>
        <p:nvSpPr>
          <p:cNvPr id="93187" name="Content Placeholder 2"/>
          <p:cNvSpPr>
            <a:spLocks noGrp="1"/>
          </p:cNvSpPr>
          <p:nvPr>
            <p:ph idx="1"/>
          </p:nvPr>
        </p:nvSpPr>
        <p:spPr/>
        <p:txBody>
          <a:bodyPr/>
          <a:lstStyle/>
          <a:p>
            <a:r>
              <a:rPr lang="en-US" dirty="0" smtClean="0"/>
              <a:t>For these types of questions, it’s important to write the question so that 2 or more answers aren’t given for one question</a:t>
            </a:r>
          </a:p>
          <a:p>
            <a:endParaRPr lang="en-US" dirty="0" smtClean="0"/>
          </a:p>
          <a:p>
            <a:r>
              <a:rPr lang="en-US" dirty="0" smtClean="0"/>
              <a:t>It’s usually best to have 2 people working on this type of coding issue for consistency and error checking</a:t>
            </a:r>
          </a:p>
          <a:p>
            <a:pPr lvl="1"/>
            <a:r>
              <a:rPr lang="en-US" dirty="0" smtClean="0"/>
              <a:t>Both persons must have some knowledge of the issue being analyzed</a:t>
            </a:r>
          </a:p>
          <a:p>
            <a:pPr lvl="1"/>
            <a:r>
              <a:rPr lang="en-US" dirty="0" smtClean="0"/>
              <a:t>A common strategy must be agreed upon before the work is initiated</a:t>
            </a:r>
          </a:p>
        </p:txBody>
      </p:sp>
      <p:sp>
        <p:nvSpPr>
          <p:cNvPr id="93188" name="Slide Number Placeholder 3"/>
          <p:cNvSpPr>
            <a:spLocks noGrp="1"/>
          </p:cNvSpPr>
          <p:nvPr>
            <p:ph type="sldNum" sz="quarter" idx="12"/>
          </p:nvPr>
        </p:nvSpPr>
        <p:spPr>
          <a:noFill/>
        </p:spPr>
        <p:txBody>
          <a:bodyPr/>
          <a:lstStyle/>
          <a:p>
            <a:pPr fontAlgn="base">
              <a:spcBef>
                <a:spcPct val="0"/>
              </a:spcBef>
              <a:spcAft>
                <a:spcPct val="0"/>
              </a:spcAft>
            </a:pPr>
            <a:fld id="{67730C72-8D46-43B0-B7A8-80D46AD963A7}" type="slidenum">
              <a:rPr lang="en-US"/>
              <a:pPr fontAlgn="base">
                <a:spcBef>
                  <a:spcPct val="0"/>
                </a:spcBef>
                <a:spcAft>
                  <a:spcPct val="0"/>
                </a:spcAft>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smtClean="0"/>
              <a:t>Basic Analysis Questions</a:t>
            </a:r>
          </a:p>
        </p:txBody>
      </p:sp>
      <p:sp>
        <p:nvSpPr>
          <p:cNvPr id="94211" name="Content Placeholder 2"/>
          <p:cNvSpPr>
            <a:spLocks noGrp="1"/>
          </p:cNvSpPr>
          <p:nvPr>
            <p:ph sz="quarter" idx="1"/>
          </p:nvPr>
        </p:nvSpPr>
        <p:spPr>
          <a:xfrm>
            <a:off x="457200" y="1219200"/>
            <a:ext cx="8229600" cy="4937125"/>
          </a:xfrm>
        </p:spPr>
        <p:txBody>
          <a:bodyPr/>
          <a:lstStyle/>
          <a:p>
            <a:r>
              <a:rPr lang="en-US" smtClean="0"/>
              <a:t>What should be contained in the report</a:t>
            </a:r>
          </a:p>
          <a:p>
            <a:pPr lvl="1"/>
            <a:r>
              <a:rPr lang="en-US" smtClean="0"/>
              <a:t>Outline of information</a:t>
            </a:r>
          </a:p>
          <a:p>
            <a:pPr lvl="1"/>
            <a:r>
              <a:rPr lang="en-US" smtClean="0"/>
              <a:t>Is the analysis conducive to community strategic planning</a:t>
            </a:r>
          </a:p>
          <a:p>
            <a:pPr lvl="1"/>
            <a:r>
              <a:rPr lang="en-US" smtClean="0"/>
              <a:t>Are suggested action plans inherent in the report?</a:t>
            </a:r>
          </a:p>
        </p:txBody>
      </p:sp>
      <p:sp>
        <p:nvSpPr>
          <p:cNvPr id="94212" name="Slide Number Placeholder 3"/>
          <p:cNvSpPr>
            <a:spLocks noGrp="1"/>
          </p:cNvSpPr>
          <p:nvPr>
            <p:ph type="sldNum" sz="quarter" idx="12"/>
          </p:nvPr>
        </p:nvSpPr>
        <p:spPr>
          <a:noFill/>
        </p:spPr>
        <p:txBody>
          <a:bodyPr/>
          <a:lstStyle/>
          <a:p>
            <a:pPr fontAlgn="base">
              <a:spcBef>
                <a:spcPct val="0"/>
              </a:spcBef>
              <a:spcAft>
                <a:spcPct val="0"/>
              </a:spcAft>
            </a:pPr>
            <a:fld id="{3D32D0F0-FDB7-4305-8E1F-7336A7F77A5A}" type="slidenum">
              <a:rPr lang="en-US"/>
              <a:pPr fontAlgn="base">
                <a:spcBef>
                  <a:spcPct val="0"/>
                </a:spcBef>
                <a:spcAft>
                  <a:spcPct val="0"/>
                </a:spcAft>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smtClean="0"/>
              <a:t>Basic Analysis Questions</a:t>
            </a:r>
          </a:p>
        </p:txBody>
      </p:sp>
      <p:sp>
        <p:nvSpPr>
          <p:cNvPr id="95235" name="Content Placeholder 2"/>
          <p:cNvSpPr>
            <a:spLocks noGrp="1"/>
          </p:cNvSpPr>
          <p:nvPr>
            <p:ph idx="1"/>
          </p:nvPr>
        </p:nvSpPr>
        <p:spPr/>
        <p:txBody>
          <a:bodyPr/>
          <a:lstStyle/>
          <a:p>
            <a:r>
              <a:rPr lang="en-US" smtClean="0"/>
              <a:t>What roles will be played and by who?</a:t>
            </a:r>
          </a:p>
          <a:p>
            <a:pPr lvl="1"/>
            <a:r>
              <a:rPr lang="en-US" smtClean="0"/>
              <a:t>Who presents the report to the community?</a:t>
            </a:r>
          </a:p>
          <a:p>
            <a:pPr lvl="2"/>
            <a:r>
              <a:rPr lang="en-US" smtClean="0"/>
              <a:t>Can this person present information, not just data?</a:t>
            </a:r>
          </a:p>
          <a:p>
            <a:pPr lvl="1"/>
            <a:r>
              <a:rPr lang="en-US" smtClean="0"/>
              <a:t>How can the researcher assist the Task Force?</a:t>
            </a:r>
          </a:p>
          <a:p>
            <a:r>
              <a:rPr lang="en-US" smtClean="0"/>
              <a:t>What are the outputs?</a:t>
            </a:r>
          </a:p>
          <a:p>
            <a:pPr lvl="1"/>
            <a:r>
              <a:rPr lang="en-US" smtClean="0"/>
              <a:t>Strategic plan summary?</a:t>
            </a:r>
          </a:p>
          <a:p>
            <a:pPr lvl="1"/>
            <a:r>
              <a:rPr lang="en-US" smtClean="0"/>
              <a:t>Presentation materials</a:t>
            </a:r>
          </a:p>
          <a:p>
            <a:pPr lvl="1"/>
            <a:r>
              <a:rPr lang="en-US" smtClean="0"/>
              <a:t>Survey response summary</a:t>
            </a:r>
          </a:p>
        </p:txBody>
      </p:sp>
      <p:sp>
        <p:nvSpPr>
          <p:cNvPr id="95236" name="Slide Number Placeholder 3"/>
          <p:cNvSpPr>
            <a:spLocks noGrp="1"/>
          </p:cNvSpPr>
          <p:nvPr>
            <p:ph type="sldNum" sz="quarter" idx="12"/>
          </p:nvPr>
        </p:nvSpPr>
        <p:spPr>
          <a:noFill/>
        </p:spPr>
        <p:txBody>
          <a:bodyPr/>
          <a:lstStyle/>
          <a:p>
            <a:pPr fontAlgn="base">
              <a:spcBef>
                <a:spcPct val="0"/>
              </a:spcBef>
              <a:spcAft>
                <a:spcPct val="0"/>
              </a:spcAft>
            </a:pPr>
            <a:fld id="{F255EC21-7948-43F3-BCF2-AC4B1AB8447F}" type="slidenum">
              <a:rPr lang="en-US"/>
              <a:pPr fontAlgn="base">
                <a:spcBef>
                  <a:spcPct val="0"/>
                </a:spcBef>
                <a:spcAft>
                  <a:spcPct val="0"/>
                </a:spcAft>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r>
              <a:rPr lang="en-US" smtClean="0"/>
              <a:t>Analysis Steps</a:t>
            </a:r>
          </a:p>
        </p:txBody>
      </p:sp>
      <p:sp>
        <p:nvSpPr>
          <p:cNvPr id="96259" name="Content Placeholder 2"/>
          <p:cNvSpPr>
            <a:spLocks noGrp="1"/>
          </p:cNvSpPr>
          <p:nvPr>
            <p:ph idx="1"/>
          </p:nvPr>
        </p:nvSpPr>
        <p:spPr/>
        <p:txBody>
          <a:bodyPr/>
          <a:lstStyle/>
          <a:p>
            <a:r>
              <a:rPr lang="en-US" dirty="0" smtClean="0"/>
              <a:t>First of all, recognize what measures are useful for what questions – mean, percentage, etc.</a:t>
            </a:r>
          </a:p>
          <a:p>
            <a:endParaRPr lang="en-US" dirty="0" smtClean="0"/>
          </a:p>
          <a:p>
            <a:r>
              <a:rPr lang="en-US" dirty="0" smtClean="0"/>
              <a:t>Then look at each question separately (one at a time) to see what stories the basic data analysis can tell</a:t>
            </a:r>
          </a:p>
        </p:txBody>
      </p:sp>
      <p:sp>
        <p:nvSpPr>
          <p:cNvPr id="96260" name="Slide Number Placeholder 3"/>
          <p:cNvSpPr>
            <a:spLocks noGrp="1"/>
          </p:cNvSpPr>
          <p:nvPr>
            <p:ph type="sldNum" sz="quarter" idx="12"/>
          </p:nvPr>
        </p:nvSpPr>
        <p:spPr>
          <a:noFill/>
        </p:spPr>
        <p:txBody>
          <a:bodyPr/>
          <a:lstStyle/>
          <a:p>
            <a:pPr fontAlgn="base">
              <a:spcBef>
                <a:spcPct val="0"/>
              </a:spcBef>
              <a:spcAft>
                <a:spcPct val="0"/>
              </a:spcAft>
            </a:pPr>
            <a:fld id="{A9718961-0789-4857-9B53-2DBF3152D800}" type="slidenum">
              <a:rPr lang="en-US"/>
              <a:pPr fontAlgn="base">
                <a:spcBef>
                  <a:spcPct val="0"/>
                </a:spcBef>
                <a:spcAft>
                  <a:spcPct val="0"/>
                </a:spcAft>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smtClean="0"/>
              <a:t>Analysis Tools</a:t>
            </a:r>
          </a:p>
        </p:txBody>
      </p:sp>
      <p:sp>
        <p:nvSpPr>
          <p:cNvPr id="101379" name="Content Placeholder 2"/>
          <p:cNvSpPr>
            <a:spLocks noGrp="1"/>
          </p:cNvSpPr>
          <p:nvPr>
            <p:ph sz="quarter" idx="1"/>
          </p:nvPr>
        </p:nvSpPr>
        <p:spPr>
          <a:xfrm>
            <a:off x="457200" y="1219200"/>
            <a:ext cx="8229600" cy="4937125"/>
          </a:xfrm>
        </p:spPr>
        <p:txBody>
          <a:bodyPr/>
          <a:lstStyle/>
          <a:p>
            <a:r>
              <a:rPr lang="en-US" dirty="0" smtClean="0"/>
              <a:t>Measures of central tendency</a:t>
            </a:r>
          </a:p>
          <a:p>
            <a:pPr lvl="1"/>
            <a:r>
              <a:rPr lang="en-US" dirty="0" smtClean="0"/>
              <a:t>Mean – most commonly referred to as the average</a:t>
            </a:r>
          </a:p>
          <a:p>
            <a:pPr lvl="1"/>
            <a:r>
              <a:rPr lang="en-US" dirty="0" smtClean="0"/>
              <a:t>Median – the middle value</a:t>
            </a:r>
          </a:p>
          <a:p>
            <a:pPr lvl="1"/>
            <a:r>
              <a:rPr lang="en-US" dirty="0" smtClean="0"/>
              <a:t>Mode – the most (the observations with the most repetitions. </a:t>
            </a:r>
          </a:p>
          <a:p>
            <a:endParaRPr lang="en-US" dirty="0" smtClean="0"/>
          </a:p>
          <a:p>
            <a:r>
              <a:rPr lang="en-US" dirty="0" smtClean="0"/>
              <a:t>Measure of variability</a:t>
            </a:r>
          </a:p>
          <a:p>
            <a:pPr lvl="1"/>
            <a:r>
              <a:rPr lang="en-US" dirty="0" smtClean="0"/>
              <a:t>Range – “distance” between the highest and lowest responses</a:t>
            </a:r>
          </a:p>
          <a:p>
            <a:pPr lvl="1"/>
            <a:r>
              <a:rPr lang="en-US" dirty="0" smtClean="0"/>
              <a:t>Standard deviation – calculates dispersion among the responses</a:t>
            </a:r>
          </a:p>
        </p:txBody>
      </p:sp>
      <p:sp>
        <p:nvSpPr>
          <p:cNvPr id="101380" name="Slide Number Placeholder 3"/>
          <p:cNvSpPr>
            <a:spLocks noGrp="1"/>
          </p:cNvSpPr>
          <p:nvPr>
            <p:ph type="sldNum" sz="quarter" idx="12"/>
          </p:nvPr>
        </p:nvSpPr>
        <p:spPr>
          <a:noFill/>
        </p:spPr>
        <p:txBody>
          <a:bodyPr/>
          <a:lstStyle/>
          <a:p>
            <a:pPr fontAlgn="base">
              <a:spcBef>
                <a:spcPct val="0"/>
              </a:spcBef>
              <a:spcAft>
                <a:spcPct val="0"/>
              </a:spcAft>
            </a:pPr>
            <a:fld id="{1126B982-4E24-4FDE-9EDF-AF66B2FD6954}" type="slidenum">
              <a:rPr lang="en-US"/>
              <a:pPr fontAlgn="base">
                <a:spcBef>
                  <a:spcPct val="0"/>
                </a:spcBef>
                <a:spcAft>
                  <a:spcPct val="0"/>
                </a:spcAft>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smtClean="0"/>
              <a:t>Analysis Example</a:t>
            </a:r>
          </a:p>
        </p:txBody>
      </p:sp>
      <p:sp>
        <p:nvSpPr>
          <p:cNvPr id="97283" name="Content Placeholder 2"/>
          <p:cNvSpPr>
            <a:spLocks noGrp="1"/>
          </p:cNvSpPr>
          <p:nvPr>
            <p:ph idx="1"/>
          </p:nvPr>
        </p:nvSpPr>
        <p:spPr>
          <a:xfrm>
            <a:off x="533400" y="1219200"/>
            <a:ext cx="8153400" cy="2667000"/>
          </a:xfrm>
        </p:spPr>
        <p:txBody>
          <a:bodyPr/>
          <a:lstStyle/>
          <a:p>
            <a:r>
              <a:rPr lang="en-US" sz="2800" smtClean="0"/>
              <a:t>How is your business organized for tax and legal purposes?</a:t>
            </a:r>
          </a:p>
          <a:p>
            <a:pPr marL="971550" lvl="1" indent="-514350">
              <a:buFontTx/>
              <a:buAutoNum type="arabicPeriod"/>
            </a:pPr>
            <a:r>
              <a:rPr lang="en-US" sz="2400" smtClean="0"/>
              <a:t>Sole Proprietorship</a:t>
            </a:r>
          </a:p>
          <a:p>
            <a:pPr marL="971550" lvl="1" indent="-514350">
              <a:buFontTx/>
              <a:buAutoNum type="arabicPeriod"/>
            </a:pPr>
            <a:r>
              <a:rPr lang="en-US" sz="2400" smtClean="0"/>
              <a:t>Partnership</a:t>
            </a:r>
          </a:p>
          <a:p>
            <a:pPr marL="971550" lvl="1" indent="-514350">
              <a:buFontTx/>
              <a:buAutoNum type="arabicPeriod"/>
            </a:pPr>
            <a:r>
              <a:rPr lang="en-US" sz="2400" smtClean="0"/>
              <a:t>Limited Liability</a:t>
            </a:r>
          </a:p>
          <a:p>
            <a:pPr marL="971550" lvl="1" indent="-514350">
              <a:buFontTx/>
              <a:buAutoNum type="arabicPeriod"/>
            </a:pPr>
            <a:r>
              <a:rPr lang="en-US" sz="2400" smtClean="0"/>
              <a:t>Corporation</a:t>
            </a:r>
          </a:p>
        </p:txBody>
      </p:sp>
      <p:graphicFrame>
        <p:nvGraphicFramePr>
          <p:cNvPr id="4" name="Table 3"/>
          <p:cNvGraphicFramePr>
            <a:graphicFrameLocks noGrp="1"/>
          </p:cNvGraphicFramePr>
          <p:nvPr>
            <p:extLst>
              <p:ext uri="{D42A27DB-BD31-4B8C-83A1-F6EECF244321}">
                <p14:modId xmlns:p14="http://schemas.microsoft.com/office/powerpoint/2010/main" val="2075476067"/>
              </p:ext>
            </p:extLst>
          </p:nvPr>
        </p:nvGraphicFramePr>
        <p:xfrm>
          <a:off x="1143000" y="3906838"/>
          <a:ext cx="6858000" cy="2494280"/>
        </p:xfrm>
        <a:graphic>
          <a:graphicData uri="http://schemas.openxmlformats.org/drawingml/2006/table">
            <a:tbl>
              <a:tblPr firstRow="1" bandRow="1">
                <a:tableStyleId>{5C22544A-7EE6-4342-B048-85BDC9FD1C3A}</a:tableStyleId>
              </a:tblPr>
              <a:tblGrid>
                <a:gridCol w="2286000"/>
                <a:gridCol w="2286000"/>
                <a:gridCol w="2286000"/>
              </a:tblGrid>
              <a:tr h="370840">
                <a:tc>
                  <a:txBody>
                    <a:bodyPr/>
                    <a:lstStyle/>
                    <a:p>
                      <a:endParaRPr lang="en-US" dirty="0" smtClean="0">
                        <a:solidFill>
                          <a:schemeClr val="tx1"/>
                        </a:solidFill>
                      </a:endParaRPr>
                    </a:p>
                    <a:p>
                      <a:r>
                        <a:rPr lang="en-US" dirty="0" smtClean="0">
                          <a:solidFill>
                            <a:schemeClr val="tx1"/>
                          </a:solidFill>
                        </a:rPr>
                        <a:t>Response</a:t>
                      </a:r>
                      <a:endParaRPr lang="en-US" dirty="0">
                        <a:solidFill>
                          <a:schemeClr val="tx1"/>
                        </a:solidFill>
                      </a:endParaRPr>
                    </a:p>
                  </a:txBody>
                  <a:tcPr>
                    <a:solidFill>
                      <a:srgbClr val="DFD9C7"/>
                    </a:solidFill>
                  </a:tcPr>
                </a:tc>
                <a:tc>
                  <a:txBody>
                    <a:bodyPr/>
                    <a:lstStyle/>
                    <a:p>
                      <a:pPr algn="ctr"/>
                      <a:r>
                        <a:rPr lang="en-US" dirty="0" smtClean="0">
                          <a:solidFill>
                            <a:schemeClr val="tx1"/>
                          </a:solidFill>
                        </a:rPr>
                        <a:t>Number of Respondents</a:t>
                      </a:r>
                      <a:endParaRPr lang="en-US" dirty="0">
                        <a:solidFill>
                          <a:schemeClr val="tx1"/>
                        </a:solidFill>
                      </a:endParaRPr>
                    </a:p>
                  </a:txBody>
                  <a:tcPr>
                    <a:solidFill>
                      <a:srgbClr val="DFD9C7"/>
                    </a:solidFill>
                  </a:tcPr>
                </a:tc>
                <a:tc>
                  <a:txBody>
                    <a:bodyPr/>
                    <a:lstStyle/>
                    <a:p>
                      <a:pPr algn="ctr"/>
                      <a:r>
                        <a:rPr lang="en-US" dirty="0" smtClean="0">
                          <a:solidFill>
                            <a:schemeClr val="tx1"/>
                          </a:solidFill>
                        </a:rPr>
                        <a:t>Percentage</a:t>
                      </a:r>
                      <a:r>
                        <a:rPr lang="en-US" baseline="0" dirty="0" smtClean="0">
                          <a:solidFill>
                            <a:schemeClr val="tx1"/>
                          </a:solidFill>
                        </a:rPr>
                        <a:t> of Respondents</a:t>
                      </a:r>
                      <a:endParaRPr lang="en-US" dirty="0">
                        <a:solidFill>
                          <a:schemeClr val="tx1"/>
                        </a:solidFill>
                      </a:endParaRPr>
                    </a:p>
                  </a:txBody>
                  <a:tcPr>
                    <a:solidFill>
                      <a:srgbClr val="DFD9C7"/>
                    </a:solidFill>
                  </a:tcPr>
                </a:tc>
              </a:tr>
              <a:tr h="370840">
                <a:tc>
                  <a:txBody>
                    <a:bodyPr/>
                    <a:lstStyle/>
                    <a:p>
                      <a:r>
                        <a:rPr lang="en-US" dirty="0" smtClean="0"/>
                        <a:t>Sole Proprietorship</a:t>
                      </a:r>
                      <a:endParaRPr lang="en-US" dirty="0"/>
                    </a:p>
                  </a:txBody>
                  <a:tcPr/>
                </a:tc>
                <a:tc>
                  <a:txBody>
                    <a:bodyPr/>
                    <a:lstStyle/>
                    <a:p>
                      <a:pPr algn="ctr"/>
                      <a:r>
                        <a:rPr lang="en-US" dirty="0" smtClean="0"/>
                        <a:t>110</a:t>
                      </a:r>
                      <a:endParaRPr lang="en-US" dirty="0"/>
                    </a:p>
                  </a:txBody>
                  <a:tcPr>
                    <a:solidFill>
                      <a:srgbClr val="D8D5CD"/>
                    </a:solidFill>
                  </a:tcPr>
                </a:tc>
                <a:tc>
                  <a:txBody>
                    <a:bodyPr/>
                    <a:lstStyle/>
                    <a:p>
                      <a:pPr algn="ctr"/>
                      <a:r>
                        <a:rPr lang="en-US" dirty="0" smtClean="0"/>
                        <a:t>44</a:t>
                      </a:r>
                      <a:endParaRPr lang="en-US" dirty="0"/>
                    </a:p>
                  </a:txBody>
                  <a:tcPr/>
                </a:tc>
              </a:tr>
              <a:tr h="370840">
                <a:tc>
                  <a:txBody>
                    <a:bodyPr/>
                    <a:lstStyle/>
                    <a:p>
                      <a:r>
                        <a:rPr lang="en-US" dirty="0" smtClean="0"/>
                        <a:t>Partnership</a:t>
                      </a:r>
                    </a:p>
                  </a:txBody>
                  <a:tcPr/>
                </a:tc>
                <a:tc>
                  <a:txBody>
                    <a:bodyPr/>
                    <a:lstStyle/>
                    <a:p>
                      <a:pPr algn="ctr"/>
                      <a:r>
                        <a:rPr lang="en-US" dirty="0" smtClean="0"/>
                        <a:t>96</a:t>
                      </a:r>
                      <a:endParaRPr lang="en-US" dirty="0"/>
                    </a:p>
                  </a:txBody>
                  <a:tcPr/>
                </a:tc>
                <a:tc>
                  <a:txBody>
                    <a:bodyPr/>
                    <a:lstStyle/>
                    <a:p>
                      <a:pPr algn="ctr"/>
                      <a:r>
                        <a:rPr lang="en-US" dirty="0" smtClean="0"/>
                        <a:t>39</a:t>
                      </a:r>
                      <a:endParaRPr lang="en-US" dirty="0"/>
                    </a:p>
                  </a:txBody>
                  <a:tcPr/>
                </a:tc>
              </a:tr>
              <a:tr h="370840">
                <a:tc>
                  <a:txBody>
                    <a:bodyPr/>
                    <a:lstStyle/>
                    <a:p>
                      <a:r>
                        <a:rPr lang="en-US" dirty="0" smtClean="0"/>
                        <a:t>Limited Liability</a:t>
                      </a:r>
                      <a:endParaRPr lang="en-US" dirty="0"/>
                    </a:p>
                  </a:txBody>
                  <a:tcPr/>
                </a:tc>
                <a:tc>
                  <a:txBody>
                    <a:bodyPr/>
                    <a:lstStyle/>
                    <a:p>
                      <a:pPr algn="ctr"/>
                      <a:r>
                        <a:rPr lang="en-US" dirty="0" smtClean="0"/>
                        <a:t>18</a:t>
                      </a:r>
                      <a:endParaRPr lang="en-US" dirty="0"/>
                    </a:p>
                  </a:txBody>
                  <a:tcPr/>
                </a:tc>
                <a:tc>
                  <a:txBody>
                    <a:bodyPr/>
                    <a:lstStyle/>
                    <a:p>
                      <a:pPr algn="ctr"/>
                      <a:r>
                        <a:rPr lang="en-US" dirty="0" smtClean="0"/>
                        <a:t>7</a:t>
                      </a:r>
                      <a:endParaRPr lang="en-US" dirty="0"/>
                    </a:p>
                  </a:txBody>
                  <a:tcPr/>
                </a:tc>
              </a:tr>
              <a:tr h="370840">
                <a:tc>
                  <a:txBody>
                    <a:bodyPr/>
                    <a:lstStyle/>
                    <a:p>
                      <a:r>
                        <a:rPr lang="en-US" dirty="0" smtClean="0"/>
                        <a:t>Corporation</a:t>
                      </a:r>
                      <a:endParaRPr lang="en-US" dirty="0"/>
                    </a:p>
                  </a:txBody>
                  <a:tcPr/>
                </a:tc>
                <a:tc>
                  <a:txBody>
                    <a:bodyPr/>
                    <a:lstStyle/>
                    <a:p>
                      <a:pPr algn="ctr"/>
                      <a:r>
                        <a:rPr lang="en-US" dirty="0" smtClean="0"/>
                        <a:t>26</a:t>
                      </a:r>
                      <a:endParaRPr lang="en-US" dirty="0"/>
                    </a:p>
                  </a:txBody>
                  <a:tcPr/>
                </a:tc>
                <a:tc>
                  <a:txBody>
                    <a:bodyPr/>
                    <a:lstStyle/>
                    <a:p>
                      <a:pPr algn="ctr"/>
                      <a:r>
                        <a:rPr lang="en-US" dirty="0" smtClean="0"/>
                        <a:t>10</a:t>
                      </a:r>
                      <a:endParaRPr lang="en-US" dirty="0"/>
                    </a:p>
                  </a:txBody>
                  <a:tcPr/>
                </a:tc>
              </a:tr>
              <a:tr h="370840">
                <a:tc>
                  <a:txBody>
                    <a:bodyPr/>
                    <a:lstStyle/>
                    <a:p>
                      <a:r>
                        <a:rPr lang="en-US" b="1" dirty="0" smtClean="0"/>
                        <a:t>      Total</a:t>
                      </a:r>
                      <a:endParaRPr lang="en-US" b="1" dirty="0"/>
                    </a:p>
                  </a:txBody>
                  <a:tcPr/>
                </a:tc>
                <a:tc>
                  <a:txBody>
                    <a:bodyPr/>
                    <a:lstStyle/>
                    <a:p>
                      <a:pPr algn="ctr"/>
                      <a:r>
                        <a:rPr lang="en-US" b="1" dirty="0" smtClean="0"/>
                        <a:t>250</a:t>
                      </a:r>
                      <a:endParaRPr lang="en-US" b="1" dirty="0"/>
                    </a:p>
                  </a:txBody>
                  <a:tcPr/>
                </a:tc>
                <a:tc>
                  <a:txBody>
                    <a:bodyPr/>
                    <a:lstStyle/>
                    <a:p>
                      <a:pPr algn="ctr"/>
                      <a:r>
                        <a:rPr lang="en-US" b="1" dirty="0" smtClean="0"/>
                        <a:t>100</a:t>
                      </a:r>
                      <a:endParaRPr lang="en-US" b="1" dirty="0"/>
                    </a:p>
                  </a:txBody>
                  <a:tcPr/>
                </a:tc>
              </a:tr>
            </a:tbl>
          </a:graphicData>
        </a:graphic>
      </p:graphicFrame>
      <p:sp>
        <p:nvSpPr>
          <p:cNvPr id="97314" name="Slide Number Placeholder 4"/>
          <p:cNvSpPr>
            <a:spLocks noGrp="1"/>
          </p:cNvSpPr>
          <p:nvPr>
            <p:ph type="sldNum" sz="quarter" idx="12"/>
          </p:nvPr>
        </p:nvSpPr>
        <p:spPr>
          <a:noFill/>
        </p:spPr>
        <p:txBody>
          <a:bodyPr/>
          <a:lstStyle/>
          <a:p>
            <a:pPr fontAlgn="base">
              <a:spcBef>
                <a:spcPct val="0"/>
              </a:spcBef>
              <a:spcAft>
                <a:spcPct val="0"/>
              </a:spcAft>
            </a:pPr>
            <a:fld id="{A9D302F9-2396-42B0-8D5A-D673017A54C3}" type="slidenum">
              <a:rPr lang="en-US"/>
              <a:pPr fontAlgn="base">
                <a:spcBef>
                  <a:spcPct val="0"/>
                </a:spcBef>
                <a:spcAft>
                  <a:spcPct val="0"/>
                </a:spcAft>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smtClean="0"/>
              <a:t>Analysis Example</a:t>
            </a:r>
          </a:p>
        </p:txBody>
      </p:sp>
      <p:sp>
        <p:nvSpPr>
          <p:cNvPr id="98307" name="Content Placeholder 2"/>
          <p:cNvSpPr>
            <a:spLocks noGrp="1"/>
          </p:cNvSpPr>
          <p:nvPr>
            <p:ph idx="1"/>
          </p:nvPr>
        </p:nvSpPr>
        <p:spPr/>
        <p:txBody>
          <a:bodyPr/>
          <a:lstStyle/>
          <a:p>
            <a:r>
              <a:rPr lang="en-US" smtClean="0"/>
              <a:t>How many years ago did you buy, start or inherit your business?  ____________</a:t>
            </a:r>
          </a:p>
          <a:p>
            <a:pPr lvl="1"/>
            <a:r>
              <a:rPr lang="en-US" smtClean="0"/>
              <a:t>Mean = 7.7 years</a:t>
            </a:r>
          </a:p>
          <a:p>
            <a:pPr lvl="1"/>
            <a:r>
              <a:rPr lang="en-US" smtClean="0"/>
              <a:t>Mode = 3 (2 responses)</a:t>
            </a:r>
          </a:p>
          <a:p>
            <a:pPr lvl="1"/>
            <a:r>
              <a:rPr lang="en-US" smtClean="0"/>
              <a:t>Median = 6.5 years</a:t>
            </a:r>
          </a:p>
        </p:txBody>
      </p:sp>
      <p:graphicFrame>
        <p:nvGraphicFramePr>
          <p:cNvPr id="4" name="Table 3"/>
          <p:cNvGraphicFramePr>
            <a:graphicFrameLocks noGrp="1"/>
          </p:cNvGraphicFramePr>
          <p:nvPr>
            <p:extLst>
              <p:ext uri="{D42A27DB-BD31-4B8C-83A1-F6EECF244321}">
                <p14:modId xmlns:p14="http://schemas.microsoft.com/office/powerpoint/2010/main" val="1305488051"/>
              </p:ext>
            </p:extLst>
          </p:nvPr>
        </p:nvGraphicFramePr>
        <p:xfrm>
          <a:off x="1143000" y="3906838"/>
          <a:ext cx="6858000" cy="2494280"/>
        </p:xfrm>
        <a:graphic>
          <a:graphicData uri="http://schemas.openxmlformats.org/drawingml/2006/table">
            <a:tbl>
              <a:tblPr firstRow="1" bandRow="1">
                <a:tableStyleId>{5C22544A-7EE6-4342-B048-85BDC9FD1C3A}</a:tableStyleId>
              </a:tblPr>
              <a:tblGrid>
                <a:gridCol w="2286000"/>
                <a:gridCol w="2286000"/>
                <a:gridCol w="2286000"/>
              </a:tblGrid>
              <a:tr h="370840">
                <a:tc>
                  <a:txBody>
                    <a:bodyPr/>
                    <a:lstStyle/>
                    <a:p>
                      <a:endParaRPr lang="en-US" dirty="0" smtClean="0">
                        <a:solidFill>
                          <a:schemeClr val="tx1"/>
                        </a:solidFill>
                      </a:endParaRPr>
                    </a:p>
                    <a:p>
                      <a:r>
                        <a:rPr lang="en-US" dirty="0" smtClean="0">
                          <a:solidFill>
                            <a:schemeClr val="tx1"/>
                          </a:solidFill>
                        </a:rPr>
                        <a:t>Response</a:t>
                      </a:r>
                      <a:endParaRPr lang="en-US" dirty="0">
                        <a:solidFill>
                          <a:schemeClr val="tx1"/>
                        </a:solidFill>
                      </a:endParaRPr>
                    </a:p>
                  </a:txBody>
                  <a:tcPr>
                    <a:solidFill>
                      <a:srgbClr val="DFD9C7"/>
                    </a:solidFill>
                  </a:tcPr>
                </a:tc>
                <a:tc>
                  <a:txBody>
                    <a:bodyPr/>
                    <a:lstStyle/>
                    <a:p>
                      <a:pPr algn="ctr"/>
                      <a:r>
                        <a:rPr lang="en-US" dirty="0" smtClean="0">
                          <a:solidFill>
                            <a:schemeClr val="tx1"/>
                          </a:solidFill>
                        </a:rPr>
                        <a:t>Number of Respondents</a:t>
                      </a:r>
                      <a:endParaRPr lang="en-US" dirty="0">
                        <a:solidFill>
                          <a:schemeClr val="tx1"/>
                        </a:solidFill>
                      </a:endParaRPr>
                    </a:p>
                  </a:txBody>
                  <a:tcPr>
                    <a:solidFill>
                      <a:srgbClr val="DFD9C7"/>
                    </a:solidFill>
                  </a:tcPr>
                </a:tc>
                <a:tc>
                  <a:txBody>
                    <a:bodyPr/>
                    <a:lstStyle/>
                    <a:p>
                      <a:pPr algn="ctr"/>
                      <a:r>
                        <a:rPr lang="en-US" dirty="0" smtClean="0">
                          <a:solidFill>
                            <a:schemeClr val="tx1"/>
                          </a:solidFill>
                        </a:rPr>
                        <a:t>Percentage</a:t>
                      </a:r>
                      <a:r>
                        <a:rPr lang="en-US" baseline="0" dirty="0" smtClean="0">
                          <a:solidFill>
                            <a:schemeClr val="tx1"/>
                          </a:solidFill>
                        </a:rPr>
                        <a:t> of Respondents</a:t>
                      </a:r>
                      <a:endParaRPr lang="en-US" dirty="0">
                        <a:solidFill>
                          <a:schemeClr val="tx1"/>
                        </a:solidFill>
                      </a:endParaRPr>
                    </a:p>
                  </a:txBody>
                  <a:tcPr>
                    <a:solidFill>
                      <a:srgbClr val="DFD9C7"/>
                    </a:solidFill>
                  </a:tcPr>
                </a:tc>
              </a:tr>
              <a:tr h="370840">
                <a:tc>
                  <a:txBody>
                    <a:bodyPr/>
                    <a:lstStyle/>
                    <a:p>
                      <a:r>
                        <a:rPr lang="en-US" dirty="0" smtClean="0"/>
                        <a:t>1-5 Years</a:t>
                      </a:r>
                      <a:endParaRPr lang="en-US" dirty="0"/>
                    </a:p>
                  </a:txBody>
                  <a:tcPr/>
                </a:tc>
                <a:tc>
                  <a:txBody>
                    <a:bodyPr/>
                    <a:lstStyle/>
                    <a:p>
                      <a:pPr algn="ctr"/>
                      <a:r>
                        <a:rPr lang="en-US" dirty="0" smtClean="0"/>
                        <a:t>4</a:t>
                      </a:r>
                      <a:endParaRPr lang="en-US" dirty="0"/>
                    </a:p>
                  </a:txBody>
                  <a:tcPr/>
                </a:tc>
                <a:tc>
                  <a:txBody>
                    <a:bodyPr/>
                    <a:lstStyle/>
                    <a:p>
                      <a:pPr algn="ctr"/>
                      <a:r>
                        <a:rPr lang="en-US" dirty="0" smtClean="0"/>
                        <a:t>40</a:t>
                      </a:r>
                      <a:endParaRPr lang="en-US" dirty="0"/>
                    </a:p>
                  </a:txBody>
                  <a:tcPr/>
                </a:tc>
              </a:tr>
              <a:tr h="370840">
                <a:tc>
                  <a:txBody>
                    <a:bodyPr/>
                    <a:lstStyle/>
                    <a:p>
                      <a:r>
                        <a:rPr lang="en-US" dirty="0" smtClean="0"/>
                        <a:t>6-10 Years</a:t>
                      </a:r>
                    </a:p>
                  </a:txBody>
                  <a:tcPr/>
                </a:tc>
                <a:tc>
                  <a:txBody>
                    <a:bodyPr/>
                    <a:lstStyle/>
                    <a:p>
                      <a:pPr algn="ctr"/>
                      <a:r>
                        <a:rPr lang="en-US" dirty="0" smtClean="0"/>
                        <a:t>3</a:t>
                      </a:r>
                      <a:endParaRPr lang="en-US" dirty="0"/>
                    </a:p>
                  </a:txBody>
                  <a:tcPr/>
                </a:tc>
                <a:tc>
                  <a:txBody>
                    <a:bodyPr/>
                    <a:lstStyle/>
                    <a:p>
                      <a:pPr algn="ctr"/>
                      <a:r>
                        <a:rPr lang="en-US" dirty="0" smtClean="0"/>
                        <a:t>30</a:t>
                      </a:r>
                      <a:endParaRPr lang="en-US" dirty="0"/>
                    </a:p>
                  </a:txBody>
                  <a:tcPr/>
                </a:tc>
              </a:tr>
              <a:tr h="370840">
                <a:tc>
                  <a:txBody>
                    <a:bodyPr/>
                    <a:lstStyle/>
                    <a:p>
                      <a:r>
                        <a:rPr lang="en-US" dirty="0" smtClean="0"/>
                        <a:t>11-15 Years</a:t>
                      </a:r>
                      <a:endParaRPr lang="en-US" dirty="0"/>
                    </a:p>
                  </a:txBody>
                  <a:tcPr/>
                </a:tc>
                <a:tc>
                  <a:txBody>
                    <a:bodyPr/>
                    <a:lstStyle/>
                    <a:p>
                      <a:pPr algn="ctr"/>
                      <a:r>
                        <a:rPr lang="en-US" dirty="0" smtClean="0"/>
                        <a:t>2</a:t>
                      </a:r>
                      <a:endParaRPr lang="en-US" dirty="0"/>
                    </a:p>
                  </a:txBody>
                  <a:tcPr/>
                </a:tc>
                <a:tc>
                  <a:txBody>
                    <a:bodyPr/>
                    <a:lstStyle/>
                    <a:p>
                      <a:pPr algn="ctr"/>
                      <a:r>
                        <a:rPr lang="en-US" dirty="0" smtClean="0"/>
                        <a:t>20</a:t>
                      </a:r>
                      <a:endParaRPr lang="en-US" dirty="0"/>
                    </a:p>
                  </a:txBody>
                  <a:tcPr/>
                </a:tc>
              </a:tr>
              <a:tr h="370840">
                <a:tc>
                  <a:txBody>
                    <a:bodyPr/>
                    <a:lstStyle/>
                    <a:p>
                      <a:r>
                        <a:rPr lang="en-US" dirty="0" smtClean="0"/>
                        <a:t>More than 15 Years</a:t>
                      </a:r>
                      <a:endParaRPr lang="en-US" dirty="0"/>
                    </a:p>
                  </a:txBody>
                  <a:tcPr/>
                </a:tc>
                <a:tc>
                  <a:txBody>
                    <a:bodyPr/>
                    <a:lstStyle/>
                    <a:p>
                      <a:pPr algn="ctr"/>
                      <a:r>
                        <a:rPr lang="en-US" dirty="0" smtClean="0"/>
                        <a:t>1</a:t>
                      </a:r>
                      <a:endParaRPr lang="en-US" dirty="0"/>
                    </a:p>
                  </a:txBody>
                  <a:tcPr/>
                </a:tc>
                <a:tc>
                  <a:txBody>
                    <a:bodyPr/>
                    <a:lstStyle/>
                    <a:p>
                      <a:pPr algn="ctr"/>
                      <a:r>
                        <a:rPr lang="en-US" dirty="0" smtClean="0"/>
                        <a:t>10</a:t>
                      </a:r>
                      <a:endParaRPr lang="en-US" dirty="0"/>
                    </a:p>
                  </a:txBody>
                  <a:tcPr/>
                </a:tc>
              </a:tr>
              <a:tr h="370840">
                <a:tc>
                  <a:txBody>
                    <a:bodyPr/>
                    <a:lstStyle/>
                    <a:p>
                      <a:r>
                        <a:rPr lang="en-US" b="1" dirty="0" smtClean="0"/>
                        <a:t>      Total</a:t>
                      </a:r>
                      <a:endParaRPr lang="en-US" b="1" dirty="0"/>
                    </a:p>
                  </a:txBody>
                  <a:tcPr/>
                </a:tc>
                <a:tc>
                  <a:txBody>
                    <a:bodyPr/>
                    <a:lstStyle/>
                    <a:p>
                      <a:pPr algn="ctr"/>
                      <a:r>
                        <a:rPr lang="en-US" b="1" dirty="0" smtClean="0"/>
                        <a:t>10</a:t>
                      </a:r>
                      <a:endParaRPr lang="en-US" b="1" dirty="0"/>
                    </a:p>
                  </a:txBody>
                  <a:tcPr/>
                </a:tc>
                <a:tc>
                  <a:txBody>
                    <a:bodyPr/>
                    <a:lstStyle/>
                    <a:p>
                      <a:pPr algn="ctr"/>
                      <a:r>
                        <a:rPr lang="en-US" b="1" dirty="0" smtClean="0"/>
                        <a:t>100</a:t>
                      </a:r>
                      <a:endParaRPr lang="en-US" b="1" dirty="0"/>
                    </a:p>
                  </a:txBody>
                  <a:tcPr/>
                </a:tc>
              </a:tr>
            </a:tbl>
          </a:graphicData>
        </a:graphic>
      </p:graphicFrame>
      <p:sp>
        <p:nvSpPr>
          <p:cNvPr id="98338" name="Slide Number Placeholder 4"/>
          <p:cNvSpPr>
            <a:spLocks noGrp="1"/>
          </p:cNvSpPr>
          <p:nvPr>
            <p:ph type="sldNum" sz="quarter" idx="12"/>
          </p:nvPr>
        </p:nvSpPr>
        <p:spPr>
          <a:noFill/>
        </p:spPr>
        <p:txBody>
          <a:bodyPr/>
          <a:lstStyle/>
          <a:p>
            <a:pPr fontAlgn="base">
              <a:spcBef>
                <a:spcPct val="0"/>
              </a:spcBef>
              <a:spcAft>
                <a:spcPct val="0"/>
              </a:spcAft>
            </a:pPr>
            <a:fld id="{E6E4A5C1-2DBC-40CF-B50F-4D0018CBE03F}" type="slidenum">
              <a:rPr lang="en-US"/>
              <a:pPr fontAlgn="base">
                <a:spcBef>
                  <a:spcPct val="0"/>
                </a:spcBef>
                <a:spcAft>
                  <a:spcPct val="0"/>
                </a:spcAft>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smtClean="0"/>
              <a:t>Additional Analysis Tips</a:t>
            </a:r>
          </a:p>
        </p:txBody>
      </p:sp>
      <p:sp>
        <p:nvSpPr>
          <p:cNvPr id="100355" name="Content Placeholder 2"/>
          <p:cNvSpPr>
            <a:spLocks noGrp="1"/>
          </p:cNvSpPr>
          <p:nvPr>
            <p:ph idx="1"/>
          </p:nvPr>
        </p:nvSpPr>
        <p:spPr>
          <a:xfrm>
            <a:off x="533400" y="1295400"/>
            <a:ext cx="8610600" cy="5105400"/>
          </a:xfrm>
        </p:spPr>
        <p:txBody>
          <a:bodyPr/>
          <a:lstStyle/>
          <a:p>
            <a:pPr>
              <a:spcAft>
                <a:spcPts val="600"/>
              </a:spcAft>
            </a:pPr>
            <a:r>
              <a:rPr lang="en-US" dirty="0" smtClean="0"/>
              <a:t>Looking at one question at a time is critical, but only gives you part of the story</a:t>
            </a:r>
          </a:p>
          <a:p>
            <a:pPr>
              <a:spcAft>
                <a:spcPts val="600"/>
              </a:spcAft>
            </a:pPr>
            <a:r>
              <a:rPr lang="en-US" dirty="0" smtClean="0"/>
              <a:t>Looking at more than one question at a time requires </a:t>
            </a:r>
            <a:r>
              <a:rPr lang="en-US" b="1" i="1" dirty="0" smtClean="0"/>
              <a:t>cross-tabulations</a:t>
            </a:r>
          </a:p>
          <a:p>
            <a:pPr lvl="1">
              <a:spcAft>
                <a:spcPts val="600"/>
              </a:spcAft>
            </a:pPr>
            <a:r>
              <a:rPr lang="en-US" i="1" dirty="0" smtClean="0"/>
              <a:t>Example:  How many businesses that have been in operation for more than 10 years are sole proprietorships?</a:t>
            </a:r>
            <a:endParaRPr lang="en-US" dirty="0" smtClean="0"/>
          </a:p>
          <a:p>
            <a:pPr>
              <a:spcAft>
                <a:spcPts val="600"/>
              </a:spcAft>
            </a:pPr>
            <a:r>
              <a:rPr lang="en-US" dirty="0" smtClean="0"/>
              <a:t>This type of analysis basically compares features of subgroups within the samples</a:t>
            </a:r>
          </a:p>
          <a:p>
            <a:pPr>
              <a:spcAft>
                <a:spcPts val="600"/>
              </a:spcAft>
            </a:pPr>
            <a:r>
              <a:rPr lang="en-US" dirty="0" smtClean="0"/>
              <a:t>Can be unwieldy if care is not taken</a:t>
            </a:r>
          </a:p>
          <a:p>
            <a:pPr>
              <a:spcAft>
                <a:spcPts val="600"/>
              </a:spcAft>
            </a:pPr>
            <a:r>
              <a:rPr lang="en-US" dirty="0" smtClean="0"/>
              <a:t>Too much data doesn’t mean more information</a:t>
            </a:r>
          </a:p>
        </p:txBody>
      </p:sp>
      <p:sp>
        <p:nvSpPr>
          <p:cNvPr id="100356" name="Slide Number Placeholder 3"/>
          <p:cNvSpPr>
            <a:spLocks noGrp="1"/>
          </p:cNvSpPr>
          <p:nvPr>
            <p:ph type="sldNum" sz="quarter" idx="12"/>
          </p:nvPr>
        </p:nvSpPr>
        <p:spPr>
          <a:noFill/>
        </p:spPr>
        <p:txBody>
          <a:bodyPr/>
          <a:lstStyle/>
          <a:p>
            <a:pPr fontAlgn="base">
              <a:spcBef>
                <a:spcPct val="0"/>
              </a:spcBef>
              <a:spcAft>
                <a:spcPct val="0"/>
              </a:spcAft>
            </a:pPr>
            <a:fld id="{6EF146D8-A128-4018-B7A4-7AECBAD4183B}" type="slidenum">
              <a:rPr lang="en-US"/>
              <a:pPr fontAlgn="base">
                <a:spcBef>
                  <a:spcPct val="0"/>
                </a:spcBef>
                <a:spcAft>
                  <a:spcPct val="0"/>
                </a:spcAft>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16387" name="Text Placeholder 2"/>
          <p:cNvSpPr>
            <a:spLocks noGrp="1"/>
          </p:cNvSpPr>
          <p:nvPr>
            <p:ph sz="quarter" idx="1"/>
          </p:nvPr>
        </p:nvSpPr>
        <p:spPr>
          <a:xfrm>
            <a:off x="457200" y="1219200"/>
            <a:ext cx="8229600" cy="4937125"/>
          </a:xfrm>
        </p:spPr>
        <p:txBody>
          <a:bodyPr/>
          <a:lstStyle/>
          <a:p>
            <a:r>
              <a:rPr lang="en-US" smtClean="0"/>
              <a:t>This work carries an attribution non-commercial share alike license.</a:t>
            </a:r>
          </a:p>
          <a:p>
            <a:r>
              <a:rPr lang="en-US" smtClean="0">
                <a:hlinkClick r:id="rId4"/>
              </a:rPr>
              <a:t>http://creativecommons.org/licenses/by-nc-sa/3.0/</a:t>
            </a:r>
            <a:endParaRPr lang="en-US" smtClean="0"/>
          </a:p>
          <a:p>
            <a:pPr>
              <a:buFont typeface="Wingdings 3" pitchFamily="18" charset="2"/>
              <a:buNone/>
            </a:pPr>
            <a:endParaRPr lang="en-US" smtClean="0"/>
          </a:p>
        </p:txBody>
      </p:sp>
      <p:pic>
        <p:nvPicPr>
          <p:cNvPr id="16388" name="Picture 4" descr="cc_logo.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550C8B-59F9-429C-BBF6-68EE206D4335}" type="slidenum">
              <a:rPr lang="en-US" sz="1400" smtClean="0">
                <a:solidFill>
                  <a:srgbClr val="576943"/>
                </a:solidFill>
              </a:rPr>
              <a:pPr eaLnBrk="1" hangingPunct="1"/>
              <a:t>27</a:t>
            </a:fld>
            <a:endParaRPr lang="en-US" sz="1400" smtClean="0">
              <a:solidFill>
                <a:srgbClr val="576943"/>
              </a:solidFill>
            </a:endParaRPr>
          </a:p>
        </p:txBody>
      </p:sp>
    </p:spTree>
    <p:custDataLst>
      <p:tags r:id="rId1"/>
    </p:custDataLst>
    <p:extLst>
      <p:ext uri="{BB962C8B-B14F-4D97-AF65-F5344CB8AC3E}">
        <p14:creationId xmlns:p14="http://schemas.microsoft.com/office/powerpoint/2010/main" val="1671736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1472331400</TotalTime>
  <Pages>66</Pages>
  <Words>4589</Words>
  <Application>Microsoft Office PowerPoint</Application>
  <PresentationFormat>Letter Paper (8.5x11 in)</PresentationFormat>
  <Paragraphs>367</Paragraphs>
  <Slides>27</Slides>
  <Notes>27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27</vt:i4>
      </vt:variant>
    </vt:vector>
  </HeadingPairs>
  <TitlesOfParts>
    <vt:vector size="36" baseType="lpstr">
      <vt:lpstr>Arial</vt:lpstr>
      <vt:lpstr>Bookman Old Style</vt:lpstr>
      <vt:lpstr>Gill Sans MT</vt:lpstr>
      <vt:lpstr>Times New Roman</vt:lpstr>
      <vt:lpstr>Wingdings</vt:lpstr>
      <vt:lpstr>Wingdings 3</vt:lpstr>
      <vt:lpstr>Origin</vt:lpstr>
      <vt:lpstr>1_Origin</vt:lpstr>
      <vt:lpstr>2_Origin</vt:lpstr>
      <vt:lpstr>Business Retention and Expansion</vt:lpstr>
      <vt:lpstr>What should the research report do?</vt:lpstr>
      <vt:lpstr>Components of a Written Report</vt:lpstr>
      <vt:lpstr>Components of a Verbal Report</vt:lpstr>
      <vt:lpstr>Survey Analysis Options</vt:lpstr>
      <vt:lpstr>Questions for BR&amp;E Visitation  Research Report Writers</vt:lpstr>
      <vt:lpstr>Basic Analysis Questions</vt:lpstr>
      <vt:lpstr>Analysis Guide – SWOT Worksheet</vt:lpstr>
      <vt:lpstr>SWOT Analysis</vt:lpstr>
      <vt:lpstr>Analysis and Report Writing</vt:lpstr>
      <vt:lpstr>Two Questions</vt:lpstr>
      <vt:lpstr>Starting at the End</vt:lpstr>
      <vt:lpstr>Analysis Software</vt:lpstr>
      <vt:lpstr>Response Coding</vt:lpstr>
      <vt:lpstr>Coding the Questions</vt:lpstr>
      <vt:lpstr>Coding the Questions</vt:lpstr>
      <vt:lpstr>Coding the Questions</vt:lpstr>
      <vt:lpstr>Coding the Questions</vt:lpstr>
      <vt:lpstr>Coding the Questions</vt:lpstr>
      <vt:lpstr>Basic Analysis Questions</vt:lpstr>
      <vt:lpstr>Basic Analysis Questions</vt:lpstr>
      <vt:lpstr>Analysis Steps</vt:lpstr>
      <vt:lpstr>Analysis Tools</vt:lpstr>
      <vt:lpstr>Analysis Example</vt:lpstr>
      <vt:lpstr>Analysis Example</vt:lpstr>
      <vt:lpstr>Additional Analysis Tips</vt:lpstr>
      <vt:lpstr> Creative Commons License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Retention  and  Expansion</dc:title>
  <dc:subject>BREI Certification </dc:subject>
  <dc:creator>Applied Economics</dc:creator>
  <cp:keywords/>
  <dc:description/>
  <cp:lastModifiedBy>Barefield, Alan</cp:lastModifiedBy>
  <cp:revision>91</cp:revision>
  <cp:lastPrinted>1999-03-31T19:06:51Z</cp:lastPrinted>
  <dcterms:created xsi:type="dcterms:W3CDTF">1997-03-20T15:48:40Z</dcterms:created>
  <dcterms:modified xsi:type="dcterms:W3CDTF">2017-06-26T04:14:17Z</dcterms:modified>
</cp:coreProperties>
</file>