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7" r:id="rId1"/>
    <p:sldMasterId id="2147483812" r:id="rId2"/>
  </p:sldMasterIdLst>
  <p:notesMasterIdLst>
    <p:notesMasterId r:id="rId24"/>
  </p:notesMasterIdLst>
  <p:handoutMasterIdLst>
    <p:handoutMasterId r:id="rId25"/>
  </p:handoutMasterIdLst>
  <p:sldIdLst>
    <p:sldId id="301" r:id="rId3"/>
    <p:sldId id="290" r:id="rId4"/>
    <p:sldId id="291" r:id="rId5"/>
    <p:sldId id="292" r:id="rId6"/>
    <p:sldId id="293" r:id="rId7"/>
    <p:sldId id="294" r:id="rId8"/>
    <p:sldId id="300" r:id="rId9"/>
    <p:sldId id="288" r:id="rId10"/>
    <p:sldId id="274" r:id="rId11"/>
    <p:sldId id="275" r:id="rId12"/>
    <p:sldId id="262" r:id="rId13"/>
    <p:sldId id="271" r:id="rId14"/>
    <p:sldId id="277" r:id="rId15"/>
    <p:sldId id="258" r:id="rId16"/>
    <p:sldId id="259" r:id="rId17"/>
    <p:sldId id="281" r:id="rId18"/>
    <p:sldId id="260" r:id="rId19"/>
    <p:sldId id="296" r:id="rId20"/>
    <p:sldId id="278" r:id="rId21"/>
    <p:sldId id="297" r:id="rId22"/>
    <p:sldId id="299" r:id="rId23"/>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5">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30" autoAdjust="0"/>
  </p:normalViewPr>
  <p:slideViewPr>
    <p:cSldViewPr showGuides="1">
      <p:cViewPr varScale="1">
        <p:scale>
          <a:sx n="69" d="100"/>
          <a:sy n="69" d="100"/>
        </p:scale>
        <p:origin x="192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256"/>
    </p:cViewPr>
  </p:sorterViewPr>
  <p:notesViewPr>
    <p:cSldViewPr showGuides="1">
      <p:cViewPr varScale="1">
        <p:scale>
          <a:sx n="97" d="100"/>
          <a:sy n="97" d="100"/>
        </p:scale>
        <p:origin x="-2598" y="-114"/>
      </p:cViewPr>
      <p:guideLst>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6" name="Rectangle 4"/>
          <p:cNvSpPr>
            <a:spLocks noGrp="1" noChangeArrowheads="1"/>
          </p:cNvSpPr>
          <p:nvPr>
            <p:ph type="ftr" sz="quarter" idx="2"/>
          </p:nvPr>
        </p:nvSpPr>
        <p:spPr bwMode="auto">
          <a:xfrm>
            <a:off x="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l" eaLnBrk="0" hangingPunct="0">
              <a:defRPr sz="900">
                <a:latin typeface="Arial" pitchFamily="34" charset="0"/>
                <a:cs typeface="Arial" pitchFamily="34" charset="0"/>
              </a:defRPr>
            </a:lvl1pPr>
          </a:lstStyle>
          <a:p>
            <a:pPr>
              <a:defRPr/>
            </a:pPr>
            <a:r>
              <a:rPr lang="en-US"/>
              <a:t>BREI Certification – Revised 2010</a:t>
            </a:r>
          </a:p>
        </p:txBody>
      </p:sp>
      <p:sp>
        <p:nvSpPr>
          <p:cNvPr id="28677" name="Rectangle 5"/>
          <p:cNvSpPr>
            <a:spLocks noGrp="1" noChangeArrowheads="1"/>
          </p:cNvSpPr>
          <p:nvPr>
            <p:ph type="sldNum" sz="quarter" idx="3"/>
          </p:nvPr>
        </p:nvSpPr>
        <p:spPr bwMode="auto">
          <a:xfrm>
            <a:off x="414655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r" eaLnBrk="0" hangingPunct="0">
              <a:defRPr sz="900">
                <a:latin typeface="Arial" panose="020B0604020202020204" pitchFamily="34" charset="0"/>
                <a:cs typeface="Arial" panose="020B0604020202020204" pitchFamily="34" charset="0"/>
              </a:defRPr>
            </a:lvl1pPr>
          </a:lstStyle>
          <a:p>
            <a:fld id="{A2818085-DD8A-4DC6-86BF-BF13CE287F2E}" type="slidenum">
              <a:rPr lang="en-US" altLang="en-US"/>
              <a:pPr/>
              <a:t>‹#›</a:t>
            </a:fld>
            <a:endParaRPr lang="en-US" altLang="en-US"/>
          </a:p>
        </p:txBody>
      </p:sp>
    </p:spTree>
    <p:extLst>
      <p:ext uri="{BB962C8B-B14F-4D97-AF65-F5344CB8AC3E}">
        <p14:creationId xmlns:p14="http://schemas.microsoft.com/office/powerpoint/2010/main" val="764795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168650" cy="479425"/>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lvl1pPr algn="l" eaLnBrk="0" hangingPunct="0">
              <a:defRPr sz="1300"/>
            </a:lvl1pPr>
          </a:lstStyle>
          <a:p>
            <a:pPr>
              <a:defRPr/>
            </a:pPr>
            <a:endParaRPr lang="en-US"/>
          </a:p>
        </p:txBody>
      </p:sp>
      <p:sp>
        <p:nvSpPr>
          <p:cNvPr id="39939" name="Rectangle 3"/>
          <p:cNvSpPr>
            <a:spLocks noGrp="1" noChangeArrowheads="1"/>
          </p:cNvSpPr>
          <p:nvPr>
            <p:ph type="dt" idx="1"/>
          </p:nvPr>
        </p:nvSpPr>
        <p:spPr bwMode="auto">
          <a:xfrm>
            <a:off x="4146550" y="0"/>
            <a:ext cx="3168650" cy="479425"/>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lvl1pPr algn="r" eaLnBrk="0" hangingPunct="0">
              <a:defRPr sz="1300"/>
            </a:lvl1pPr>
          </a:lstStyle>
          <a:p>
            <a:pPr>
              <a:defRPr/>
            </a:pPr>
            <a:endParaRPr lang="en-US"/>
          </a:p>
        </p:txBody>
      </p:sp>
      <p:sp>
        <p:nvSpPr>
          <p:cNvPr id="46084" name="Rectangle 4"/>
          <p:cNvSpPr>
            <a:spLocks noGrp="1" noRot="1" noChangeAspect="1" noChangeArrowheads="1" noTextEdit="1"/>
          </p:cNvSpPr>
          <p:nvPr>
            <p:ph type="sldImg" idx="2"/>
          </p:nvPr>
        </p:nvSpPr>
        <p:spPr bwMode="auto">
          <a:xfrm>
            <a:off x="1258888" y="720725"/>
            <a:ext cx="4797425"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4" tIns="48332" rIns="96664" bIns="4833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l" eaLnBrk="0" hangingPunct="0">
              <a:defRPr sz="1300"/>
            </a:lvl1pPr>
          </a:lstStyle>
          <a:p>
            <a:pPr>
              <a:defRPr/>
            </a:pPr>
            <a:endParaRPr lang="en-US"/>
          </a:p>
        </p:txBody>
      </p:sp>
      <p:sp>
        <p:nvSpPr>
          <p:cNvPr id="39943" name="Rectangle 7"/>
          <p:cNvSpPr>
            <a:spLocks noGrp="1" noChangeArrowheads="1"/>
          </p:cNvSpPr>
          <p:nvPr>
            <p:ph type="sldNum" sz="quarter" idx="5"/>
          </p:nvPr>
        </p:nvSpPr>
        <p:spPr bwMode="auto">
          <a:xfrm>
            <a:off x="4146550" y="9121775"/>
            <a:ext cx="3168650" cy="479425"/>
          </a:xfrm>
          <a:prstGeom prst="rect">
            <a:avLst/>
          </a:prstGeom>
          <a:noFill/>
          <a:ln w="9525">
            <a:noFill/>
            <a:miter lim="800000"/>
            <a:headEnd/>
            <a:tailEnd/>
          </a:ln>
          <a:effectLst/>
        </p:spPr>
        <p:txBody>
          <a:bodyPr vert="horz" wrap="square" lIns="96664" tIns="48332" rIns="96664" bIns="48332" numCol="1" anchor="b" anchorCtr="0" compatLnSpc="1">
            <a:prstTxWarp prst="textNoShape">
              <a:avLst/>
            </a:prstTxWarp>
          </a:bodyPr>
          <a:lstStyle>
            <a:lvl1pPr algn="r" eaLnBrk="0" hangingPunct="0">
              <a:defRPr sz="1300"/>
            </a:lvl1pPr>
          </a:lstStyle>
          <a:p>
            <a:fld id="{20D1AB90-4E45-43A7-9F0C-AE34DBEB0E78}" type="slidenum">
              <a:rPr lang="en-US" altLang="en-US"/>
              <a:pPr/>
              <a:t>‹#›</a:t>
            </a:fld>
            <a:endParaRPr lang="en-US" altLang="en-US"/>
          </a:p>
        </p:txBody>
      </p:sp>
    </p:spTree>
    <p:extLst>
      <p:ext uri="{BB962C8B-B14F-4D97-AF65-F5344CB8AC3E}">
        <p14:creationId xmlns:p14="http://schemas.microsoft.com/office/powerpoint/2010/main" val="23592550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88E0FD4-5DBD-48A6-81AC-3F63EED67A2A}" type="slidenum">
              <a:rPr lang="en-US" altLang="en-US" sz="1300">
                <a:solidFill>
                  <a:srgbClr val="000000"/>
                </a:solidFill>
              </a:rPr>
              <a:pPr/>
              <a:t>1</a:t>
            </a:fld>
            <a:endParaRPr lang="en-US" altLang="en-US" sz="1300">
              <a:solidFill>
                <a:srgbClr val="000000"/>
              </a:solidFill>
            </a:endParaRPr>
          </a:p>
        </p:txBody>
      </p:sp>
    </p:spTree>
    <p:extLst>
      <p:ext uri="{BB962C8B-B14F-4D97-AF65-F5344CB8AC3E}">
        <p14:creationId xmlns:p14="http://schemas.microsoft.com/office/powerpoint/2010/main" val="3913729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819FE1D-634B-4483-BC2A-441E8EE4D8E3}" type="slidenum">
              <a:rPr lang="en-US" altLang="en-US" sz="1300"/>
              <a:pPr/>
              <a:t>2</a:t>
            </a:fld>
            <a:endParaRPr lang="en-US" altLang="en-US" sz="1300"/>
          </a:p>
        </p:txBody>
      </p:sp>
    </p:spTree>
    <p:extLst>
      <p:ext uri="{BB962C8B-B14F-4D97-AF65-F5344CB8AC3E}">
        <p14:creationId xmlns:p14="http://schemas.microsoft.com/office/powerpoint/2010/main" val="942462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6E6F10C-65F8-40CB-B4D0-F21A44B2F15B}" type="slidenum">
              <a:rPr lang="en-US" altLang="en-US" sz="1300"/>
              <a:pPr/>
              <a:t>3</a:t>
            </a:fld>
            <a:endParaRPr lang="en-US" altLang="en-US" sz="1300"/>
          </a:p>
        </p:txBody>
      </p:sp>
    </p:spTree>
    <p:extLst>
      <p:ext uri="{BB962C8B-B14F-4D97-AF65-F5344CB8AC3E}">
        <p14:creationId xmlns:p14="http://schemas.microsoft.com/office/powerpoint/2010/main" val="413677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2C1D66C-FE5A-4EE7-92A7-66E455B71AAE}" type="slidenum">
              <a:rPr lang="en-US" altLang="en-US" sz="1300"/>
              <a:pPr/>
              <a:t>4</a:t>
            </a:fld>
            <a:endParaRPr lang="en-US" altLang="en-US" sz="1300"/>
          </a:p>
        </p:txBody>
      </p:sp>
    </p:spTree>
    <p:extLst>
      <p:ext uri="{BB962C8B-B14F-4D97-AF65-F5344CB8AC3E}">
        <p14:creationId xmlns:p14="http://schemas.microsoft.com/office/powerpoint/2010/main" val="615736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48DEC79-6DD4-4C3D-8A13-49DEAB7A95FA}" type="slidenum">
              <a:rPr lang="en-US" altLang="en-US" sz="1300"/>
              <a:pPr/>
              <a:t>5</a:t>
            </a:fld>
            <a:endParaRPr lang="en-US" altLang="en-US" sz="1300"/>
          </a:p>
        </p:txBody>
      </p:sp>
    </p:spTree>
    <p:extLst>
      <p:ext uri="{BB962C8B-B14F-4D97-AF65-F5344CB8AC3E}">
        <p14:creationId xmlns:p14="http://schemas.microsoft.com/office/powerpoint/2010/main" val="2610241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D849D7-2A11-4BAF-B2C4-576CA4001A3A}" type="slidenum">
              <a:rPr lang="en-US" altLang="en-US" sz="1300"/>
              <a:pPr/>
              <a:t>6</a:t>
            </a:fld>
            <a:endParaRPr lang="en-US" altLang="en-US" sz="1300"/>
          </a:p>
        </p:txBody>
      </p:sp>
    </p:spTree>
    <p:extLst>
      <p:ext uri="{BB962C8B-B14F-4D97-AF65-F5344CB8AC3E}">
        <p14:creationId xmlns:p14="http://schemas.microsoft.com/office/powerpoint/2010/main" val="807755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40A621B-195E-4423-B62D-47E71A0CADC2}" type="slidenum">
              <a:rPr lang="en-US" altLang="en-US" sz="1300"/>
              <a:pPr/>
              <a:t>8</a:t>
            </a:fld>
            <a:endParaRPr lang="en-US" altLang="en-US" sz="1300"/>
          </a:p>
        </p:txBody>
      </p:sp>
    </p:spTree>
    <p:extLst>
      <p:ext uri="{BB962C8B-B14F-4D97-AF65-F5344CB8AC3E}">
        <p14:creationId xmlns:p14="http://schemas.microsoft.com/office/powerpoint/2010/main" val="1508230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Number 1 – always invite </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EFC0C9F-6677-41FB-A347-E258A4BC8652}" type="slidenum">
              <a:rPr lang="en-US" altLang="en-US" sz="1300"/>
              <a:pPr/>
              <a:t>9</a:t>
            </a:fld>
            <a:endParaRPr lang="en-US" altLang="en-US" sz="1300"/>
          </a:p>
        </p:txBody>
      </p:sp>
    </p:spTree>
    <p:extLst>
      <p:ext uri="{BB962C8B-B14F-4D97-AF65-F5344CB8AC3E}">
        <p14:creationId xmlns:p14="http://schemas.microsoft.com/office/powerpoint/2010/main" val="424309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E35E9B-B1B4-4CAA-A368-0E50B22A4F01}" type="slidenum">
              <a:rPr lang="en-US" altLang="en-US" sz="1300"/>
              <a:pPr/>
              <a:t>10</a:t>
            </a:fld>
            <a:endParaRPr lang="en-US" altLang="en-US" sz="1300"/>
          </a:p>
        </p:txBody>
      </p:sp>
    </p:spTree>
    <p:extLst>
      <p:ext uri="{BB962C8B-B14F-4D97-AF65-F5344CB8AC3E}">
        <p14:creationId xmlns:p14="http://schemas.microsoft.com/office/powerpoint/2010/main" val="3188686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Remind the task force that this is not a nine month project…..implementation for many of the projects may take 2 years or more.  The organization, collection of data, research, individual business follow-up and planning takes the nine months.  </a:t>
            </a:r>
          </a:p>
          <a:p>
            <a:pPr lvl="2" eaLnBrk="1" hangingPunct="1"/>
            <a:r>
              <a:rPr lang="en-US" altLang="en-US" smtClean="0"/>
              <a:t>Each task force member should be involved in at least one of the projects.</a:t>
            </a:r>
            <a:r>
              <a:rPr lang="en-US" altLang="en-US" sz="2400" smtClean="0"/>
              <a:t> </a:t>
            </a:r>
          </a:p>
          <a:p>
            <a:pPr lvl="2" eaLnBrk="1" hangingPunct="1">
              <a:buFontTx/>
              <a:buChar char="•"/>
            </a:pPr>
            <a:r>
              <a:rPr lang="en-US" altLang="en-US" sz="2400" smtClean="0"/>
              <a:t>Shows this group is responsible for action</a:t>
            </a:r>
          </a:p>
          <a:p>
            <a:pPr lvl="2" eaLnBrk="1" hangingPunct="1">
              <a:buFontTx/>
              <a:buChar char="•"/>
            </a:pPr>
            <a:r>
              <a:rPr lang="en-US" altLang="en-US" sz="2400" smtClean="0"/>
              <a:t>Gets the group started on action plan</a:t>
            </a:r>
          </a:p>
          <a:p>
            <a:pPr lvl="2" eaLnBrk="1" hangingPunct="1">
              <a:buFontTx/>
              <a:buChar char="•"/>
            </a:pPr>
            <a:r>
              <a:rPr lang="en-US" altLang="en-US" sz="2400" smtClean="0"/>
              <a:t>Ensures that someone calls second meeting before the commencement meeting….why is this important?</a:t>
            </a:r>
            <a:endParaRPr lang="en-US" altLang="en-US" smtClean="0"/>
          </a:p>
          <a:p>
            <a:pPr eaLnBrk="1" hangingPunct="1">
              <a:lnSpc>
                <a:spcPct val="150000"/>
              </a:lnSpc>
            </a:pPr>
            <a:r>
              <a:rPr lang="en-US" altLang="en-US" sz="2400" smtClean="0"/>
              <a:t>Work on implementation happens in small groups or committees (2 to 6 people)  The chairs of the groups get together quarterly with the full task force to report progress or need for assistance.</a:t>
            </a:r>
          </a:p>
          <a:p>
            <a:pPr eaLnBrk="1" hangingPunct="1"/>
            <a:endParaRPr lang="en-US" altLang="en-US" sz="240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80988B-69D2-4BE9-9A55-4405795CCFDE}" type="slidenum">
              <a:rPr lang="en-US" altLang="en-US" sz="1300"/>
              <a:pPr/>
              <a:t>11</a:t>
            </a:fld>
            <a:endParaRPr lang="en-US" altLang="en-US" sz="1300"/>
          </a:p>
        </p:txBody>
      </p:sp>
    </p:spTree>
    <p:extLst>
      <p:ext uri="{BB962C8B-B14F-4D97-AF65-F5344CB8AC3E}">
        <p14:creationId xmlns:p14="http://schemas.microsoft.com/office/powerpoint/2010/main" val="3911912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It is highly recommended that you begin a transition of leadership team members if they so desire at the first quarterly meeting.  Why is this important?</a:t>
            </a: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C091BED-5C80-4715-89E1-23C53DEA0322}" type="slidenum">
              <a:rPr lang="en-US" altLang="en-US" sz="1300"/>
              <a:pPr/>
              <a:t>12</a:t>
            </a:fld>
            <a:endParaRPr lang="en-US" altLang="en-US" sz="1300"/>
          </a:p>
        </p:txBody>
      </p:sp>
    </p:spTree>
    <p:extLst>
      <p:ext uri="{BB962C8B-B14F-4D97-AF65-F5344CB8AC3E}">
        <p14:creationId xmlns:p14="http://schemas.microsoft.com/office/powerpoint/2010/main" val="3272492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Reports of what is happening within each small team should be distributed prior to each meeting for more effective meetings. Distribution lists should include all involved in the program plus decision makers and sponsors.</a:t>
            </a: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79EA528-18B0-4873-ABB0-AAC4B03320F4}" type="slidenum">
              <a:rPr lang="en-US" altLang="en-US" sz="1300"/>
              <a:pPr/>
              <a:t>13</a:t>
            </a:fld>
            <a:endParaRPr lang="en-US" altLang="en-US" sz="1300"/>
          </a:p>
        </p:txBody>
      </p:sp>
    </p:spTree>
    <p:extLst>
      <p:ext uri="{BB962C8B-B14F-4D97-AF65-F5344CB8AC3E}">
        <p14:creationId xmlns:p14="http://schemas.microsoft.com/office/powerpoint/2010/main" val="1691160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69822DF-CE15-4C38-B0D3-BED328F57C27}" type="slidenum">
              <a:rPr lang="en-US" altLang="en-US" sz="1300"/>
              <a:pPr/>
              <a:t>14</a:t>
            </a:fld>
            <a:endParaRPr lang="en-US" altLang="en-US" sz="1300"/>
          </a:p>
        </p:txBody>
      </p:sp>
    </p:spTree>
    <p:extLst>
      <p:ext uri="{BB962C8B-B14F-4D97-AF65-F5344CB8AC3E}">
        <p14:creationId xmlns:p14="http://schemas.microsoft.com/office/powerpoint/2010/main" val="2019612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C56AE82-300D-4C57-BB4A-D34280FF061F}" type="slidenum">
              <a:rPr lang="en-US" altLang="en-US" sz="1300"/>
              <a:pPr/>
              <a:t>15</a:t>
            </a:fld>
            <a:endParaRPr lang="en-US" altLang="en-US" sz="1300"/>
          </a:p>
        </p:txBody>
      </p:sp>
    </p:spTree>
    <p:extLst>
      <p:ext uri="{BB962C8B-B14F-4D97-AF65-F5344CB8AC3E}">
        <p14:creationId xmlns:p14="http://schemas.microsoft.com/office/powerpoint/2010/main" val="768263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F3E88AF-73BA-476A-8A37-4A52B3F9C502}" type="slidenum">
              <a:rPr lang="en-US" altLang="en-US" sz="1300"/>
              <a:pPr/>
              <a:t>16</a:t>
            </a:fld>
            <a:endParaRPr lang="en-US" altLang="en-US" sz="1300"/>
          </a:p>
        </p:txBody>
      </p:sp>
    </p:spTree>
    <p:extLst>
      <p:ext uri="{BB962C8B-B14F-4D97-AF65-F5344CB8AC3E}">
        <p14:creationId xmlns:p14="http://schemas.microsoft.com/office/powerpoint/2010/main" val="3247281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B821D34-F4B7-4F1F-8455-47375D0CA940}" type="slidenum">
              <a:rPr lang="en-US" altLang="en-US" sz="1300"/>
              <a:pPr/>
              <a:t>17</a:t>
            </a:fld>
            <a:endParaRPr lang="en-US" altLang="en-US" sz="1300"/>
          </a:p>
        </p:txBody>
      </p:sp>
    </p:spTree>
    <p:extLst>
      <p:ext uri="{BB962C8B-B14F-4D97-AF65-F5344CB8AC3E}">
        <p14:creationId xmlns:p14="http://schemas.microsoft.com/office/powerpoint/2010/main" val="508405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We found through more recent studies that the results are the same.  The factors that made earlier programs successful still apply today.</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79D7AF6-F243-4F50-87B6-B330A05DCE5E}" type="slidenum">
              <a:rPr lang="en-US" altLang="en-US" sz="1300"/>
              <a:pPr/>
              <a:t>18</a:t>
            </a:fld>
            <a:endParaRPr lang="en-US" altLang="en-US" sz="1300"/>
          </a:p>
        </p:txBody>
      </p:sp>
    </p:spTree>
    <p:extLst>
      <p:ext uri="{BB962C8B-B14F-4D97-AF65-F5344CB8AC3E}">
        <p14:creationId xmlns:p14="http://schemas.microsoft.com/office/powerpoint/2010/main" val="2523382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92F98F-6A9C-4734-B994-C7AA14B73CBE}" type="slidenum">
              <a:rPr lang="en-US" altLang="en-US" sz="1300"/>
              <a:pPr/>
              <a:t>19</a:t>
            </a:fld>
            <a:endParaRPr lang="en-US" altLang="en-US" sz="1300"/>
          </a:p>
        </p:txBody>
      </p:sp>
    </p:spTree>
    <p:extLst>
      <p:ext uri="{BB962C8B-B14F-4D97-AF65-F5344CB8AC3E}">
        <p14:creationId xmlns:p14="http://schemas.microsoft.com/office/powerpoint/2010/main" val="3615083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5200" eaLnBrk="1" hangingPunct="1">
              <a:spcBef>
                <a:spcPct val="0"/>
              </a:spcBef>
            </a:pPr>
            <a:r>
              <a:rPr lang="en-US" altLang="en-US" smtClean="0"/>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pPr defTabSz="965200"/>
            <a:endParaRPr lang="en-US" alt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34BE595-6148-4162-A853-706B9EF8A14C}" type="slidenum">
              <a:rPr lang="en-US" altLang="en-US" sz="1300"/>
              <a:pPr/>
              <a:t>21</a:t>
            </a:fld>
            <a:endParaRPr lang="en-US" altLang="en-US" sz="1300"/>
          </a:p>
        </p:txBody>
      </p:sp>
    </p:spTree>
    <p:extLst>
      <p:ext uri="{BB962C8B-B14F-4D97-AF65-F5344CB8AC3E}">
        <p14:creationId xmlns:p14="http://schemas.microsoft.com/office/powerpoint/2010/main" val="761657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r>
              <a:rPr lang="en-US"/>
              <a:t>@ Copyright BREI Certification Revised 2010</a:t>
            </a:r>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0819A715-2BE2-4654-8BCE-B464E3DD87D5}" type="slidenum">
              <a:rPr lang="en-US" altLang="en-US"/>
              <a:pPr/>
              <a:t>‹#›</a:t>
            </a:fld>
            <a:endParaRPr lang="en-US" altLang="en-US"/>
          </a:p>
        </p:txBody>
      </p:sp>
    </p:spTree>
    <p:extLst>
      <p:ext uri="{BB962C8B-B14F-4D97-AF65-F5344CB8AC3E}">
        <p14:creationId xmlns:p14="http://schemas.microsoft.com/office/powerpoint/2010/main" val="399154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dirty="0"/>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1F4D6651-8CE5-4CDA-BC1C-A564A6DC1ED1}" type="slidenum">
              <a:rPr lang="en-US" altLang="en-US"/>
              <a:pPr/>
              <a:t>‹#›</a:t>
            </a:fld>
            <a:endParaRPr lang="en-US" altLang="en-US"/>
          </a:p>
        </p:txBody>
      </p:sp>
    </p:spTree>
    <p:extLst>
      <p:ext uri="{BB962C8B-B14F-4D97-AF65-F5344CB8AC3E}">
        <p14:creationId xmlns:p14="http://schemas.microsoft.com/office/powerpoint/2010/main" val="3247411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945711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 Copyright BREI Certification Revised 2010</a:t>
            </a:r>
          </a:p>
        </p:txBody>
      </p:sp>
      <p:sp>
        <p:nvSpPr>
          <p:cNvPr id="7" name="Slide Number Placeholder 22"/>
          <p:cNvSpPr>
            <a:spLocks noGrp="1"/>
          </p:cNvSpPr>
          <p:nvPr>
            <p:ph type="sldNum" sz="quarter" idx="12"/>
          </p:nvPr>
        </p:nvSpPr>
        <p:spPr/>
        <p:txBody>
          <a:bodyPr/>
          <a:lstStyle>
            <a:lvl1pPr>
              <a:defRPr/>
            </a:lvl1pPr>
          </a:lstStyle>
          <a:p>
            <a:fld id="{99A70012-9D53-495F-B405-F8A7141562CD}" type="slidenum">
              <a:rPr lang="en-US" altLang="en-US"/>
              <a:pPr/>
              <a:t>‹#›</a:t>
            </a:fld>
            <a:endParaRPr lang="en-US" altLang="en-US"/>
          </a:p>
        </p:txBody>
      </p:sp>
    </p:spTree>
    <p:extLst>
      <p:ext uri="{BB962C8B-B14F-4D97-AF65-F5344CB8AC3E}">
        <p14:creationId xmlns:p14="http://schemas.microsoft.com/office/powerpoint/2010/main" val="183771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r>
              <a:rPr lang="en-US"/>
              <a:t>@ Copyright BREI Certification Revised 2010</a:t>
            </a:r>
          </a:p>
        </p:txBody>
      </p:sp>
      <p:sp>
        <p:nvSpPr>
          <p:cNvPr id="9" name="Slide Number Placeholder 22"/>
          <p:cNvSpPr>
            <a:spLocks noGrp="1"/>
          </p:cNvSpPr>
          <p:nvPr>
            <p:ph type="sldNum" sz="quarter" idx="12"/>
          </p:nvPr>
        </p:nvSpPr>
        <p:spPr/>
        <p:txBody>
          <a:bodyPr/>
          <a:lstStyle>
            <a:lvl1pPr>
              <a:defRPr/>
            </a:lvl1pPr>
          </a:lstStyle>
          <a:p>
            <a:fld id="{57EACB94-E0CF-468F-ABCF-08FE7804DEAC}" type="slidenum">
              <a:rPr lang="en-US" altLang="en-US"/>
              <a:pPr/>
              <a:t>‹#›</a:t>
            </a:fld>
            <a:endParaRPr lang="en-US" altLang="en-US"/>
          </a:p>
        </p:txBody>
      </p:sp>
    </p:spTree>
    <p:extLst>
      <p:ext uri="{BB962C8B-B14F-4D97-AF65-F5344CB8AC3E}">
        <p14:creationId xmlns:p14="http://schemas.microsoft.com/office/powerpoint/2010/main" val="252716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r>
              <a:rPr lang="en-US"/>
              <a:t>@ Copyright BREI Certification Revised 2010</a:t>
            </a:r>
          </a:p>
        </p:txBody>
      </p:sp>
      <p:sp>
        <p:nvSpPr>
          <p:cNvPr id="6" name="Slide Number Placeholder 4"/>
          <p:cNvSpPr>
            <a:spLocks noGrp="1"/>
          </p:cNvSpPr>
          <p:nvPr>
            <p:ph type="sldNum" sz="quarter" idx="12"/>
          </p:nvPr>
        </p:nvSpPr>
        <p:spPr/>
        <p:txBody>
          <a:bodyPr/>
          <a:lstStyle>
            <a:lvl1pPr>
              <a:defRPr/>
            </a:lvl1pPr>
          </a:lstStyle>
          <a:p>
            <a:fld id="{930B79E4-AAEA-46E2-8C5F-FC3414BC2DA5}" type="slidenum">
              <a:rPr lang="en-US" altLang="en-US"/>
              <a:pPr/>
              <a:t>‹#›</a:t>
            </a:fld>
            <a:endParaRPr lang="en-US" altLang="en-US"/>
          </a:p>
        </p:txBody>
      </p:sp>
    </p:spTree>
    <p:extLst>
      <p:ext uri="{BB962C8B-B14F-4D97-AF65-F5344CB8AC3E}">
        <p14:creationId xmlns:p14="http://schemas.microsoft.com/office/powerpoint/2010/main" val="645449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Certification Revised 2010</a:t>
            </a:r>
          </a:p>
        </p:txBody>
      </p:sp>
      <p:sp>
        <p:nvSpPr>
          <p:cNvPr id="6" name="Slide Number Placeholder 3"/>
          <p:cNvSpPr>
            <a:spLocks noGrp="1"/>
          </p:cNvSpPr>
          <p:nvPr>
            <p:ph type="sldNum" sz="quarter" idx="12"/>
          </p:nvPr>
        </p:nvSpPr>
        <p:spPr/>
        <p:txBody>
          <a:bodyPr/>
          <a:lstStyle>
            <a:lvl1pPr>
              <a:defRPr/>
            </a:lvl1pPr>
          </a:lstStyle>
          <a:p>
            <a:fld id="{42D1BE78-5C6E-46AF-9838-B29FD6E708FC}" type="slidenum">
              <a:rPr lang="en-US" altLang="en-US"/>
              <a:pPr/>
              <a:t>‹#›</a:t>
            </a:fld>
            <a:endParaRPr lang="en-US" altLang="en-US"/>
          </a:p>
        </p:txBody>
      </p:sp>
    </p:spTree>
    <p:extLst>
      <p:ext uri="{BB962C8B-B14F-4D97-AF65-F5344CB8AC3E}">
        <p14:creationId xmlns:p14="http://schemas.microsoft.com/office/powerpoint/2010/main" val="4206299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r>
              <a:rPr lang="en-US"/>
              <a:t>@ Copyright BREI Certification Revised 2010</a:t>
            </a:r>
          </a:p>
        </p:txBody>
      </p:sp>
      <p:sp>
        <p:nvSpPr>
          <p:cNvPr id="10" name="Slide Number Placeholder 6"/>
          <p:cNvSpPr>
            <a:spLocks noGrp="1"/>
          </p:cNvSpPr>
          <p:nvPr>
            <p:ph type="sldNum" sz="quarter" idx="12"/>
          </p:nvPr>
        </p:nvSpPr>
        <p:spPr/>
        <p:txBody>
          <a:bodyPr/>
          <a:lstStyle>
            <a:lvl1pPr>
              <a:defRPr/>
            </a:lvl1pPr>
          </a:lstStyle>
          <a:p>
            <a:fld id="{49389F6D-CF4E-4872-82CE-FE20083BED73}" type="slidenum">
              <a:rPr lang="en-US" altLang="en-US"/>
              <a:pPr/>
              <a:t>‹#›</a:t>
            </a:fld>
            <a:endParaRPr lang="en-US" altLang="en-US"/>
          </a:p>
        </p:txBody>
      </p:sp>
    </p:spTree>
    <p:extLst>
      <p:ext uri="{BB962C8B-B14F-4D97-AF65-F5344CB8AC3E}">
        <p14:creationId xmlns:p14="http://schemas.microsoft.com/office/powerpoint/2010/main" val="98991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US"/>
          </a:p>
        </p:txBody>
      </p:sp>
      <p:sp>
        <p:nvSpPr>
          <p:cNvPr id="9" name="Footer Placeholder 5"/>
          <p:cNvSpPr>
            <a:spLocks noGrp="1"/>
          </p:cNvSpPr>
          <p:nvPr>
            <p:ph type="ftr" sz="quarter" idx="11"/>
          </p:nvPr>
        </p:nvSpPr>
        <p:spPr/>
        <p:txBody>
          <a:bodyPr/>
          <a:lstStyle>
            <a:lvl1pPr>
              <a:defRPr/>
            </a:lvl1pPr>
          </a:lstStyle>
          <a:p>
            <a:pPr>
              <a:defRPr/>
            </a:pPr>
            <a:r>
              <a:rPr lang="en-US"/>
              <a:t>@ Copyright BREI Certification Revised 2010</a:t>
            </a:r>
          </a:p>
        </p:txBody>
      </p:sp>
      <p:sp>
        <p:nvSpPr>
          <p:cNvPr id="10" name="Slide Number Placeholder 6"/>
          <p:cNvSpPr>
            <a:spLocks noGrp="1"/>
          </p:cNvSpPr>
          <p:nvPr>
            <p:ph type="sldNum" sz="quarter" idx="12"/>
          </p:nvPr>
        </p:nvSpPr>
        <p:spPr/>
        <p:txBody>
          <a:bodyPr/>
          <a:lstStyle>
            <a:lvl1pPr>
              <a:defRPr/>
            </a:lvl1pPr>
          </a:lstStyle>
          <a:p>
            <a:fld id="{34754809-D21F-4441-99DE-D90E61BA0447}" type="slidenum">
              <a:rPr lang="en-US" altLang="en-US"/>
              <a:pPr/>
              <a:t>‹#›</a:t>
            </a:fld>
            <a:endParaRPr lang="en-US" altLang="en-US"/>
          </a:p>
        </p:txBody>
      </p:sp>
    </p:spTree>
    <p:extLst>
      <p:ext uri="{BB962C8B-B14F-4D97-AF65-F5344CB8AC3E}">
        <p14:creationId xmlns:p14="http://schemas.microsoft.com/office/powerpoint/2010/main" val="392165093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 Copyright BREI Certification Revised 2010</a:t>
            </a:r>
          </a:p>
        </p:txBody>
      </p:sp>
      <p:sp>
        <p:nvSpPr>
          <p:cNvPr id="6" name="Slide Number Placeholder 22"/>
          <p:cNvSpPr>
            <a:spLocks noGrp="1"/>
          </p:cNvSpPr>
          <p:nvPr>
            <p:ph type="sldNum" sz="quarter" idx="12"/>
          </p:nvPr>
        </p:nvSpPr>
        <p:spPr/>
        <p:txBody>
          <a:bodyPr/>
          <a:lstStyle>
            <a:lvl1pPr>
              <a:defRPr/>
            </a:lvl1pPr>
          </a:lstStyle>
          <a:p>
            <a:fld id="{4BFD5A3D-3E59-4426-BC90-2D5E9A8040BC}" type="slidenum">
              <a:rPr lang="en-US" altLang="en-US"/>
              <a:pPr/>
              <a:t>‹#›</a:t>
            </a:fld>
            <a:endParaRPr lang="en-US" altLang="en-US"/>
          </a:p>
        </p:txBody>
      </p:sp>
    </p:spTree>
    <p:extLst>
      <p:ext uri="{BB962C8B-B14F-4D97-AF65-F5344CB8AC3E}">
        <p14:creationId xmlns:p14="http://schemas.microsoft.com/office/powerpoint/2010/main" val="373970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 Copyright BREI Certification Revised 2010</a:t>
            </a:r>
          </a:p>
        </p:txBody>
      </p:sp>
      <p:sp>
        <p:nvSpPr>
          <p:cNvPr id="9" name="Slide Number Placeholder 5"/>
          <p:cNvSpPr>
            <a:spLocks noGrp="1"/>
          </p:cNvSpPr>
          <p:nvPr>
            <p:ph type="sldNum" sz="quarter" idx="12"/>
          </p:nvPr>
        </p:nvSpPr>
        <p:spPr/>
        <p:txBody>
          <a:bodyPr/>
          <a:lstStyle>
            <a:lvl1pPr>
              <a:defRPr/>
            </a:lvl1pPr>
          </a:lstStyle>
          <a:p>
            <a:fld id="{96EE637A-3FA5-4BDA-BE8F-4C8637F7D55C}" type="slidenum">
              <a:rPr lang="en-US" altLang="en-US"/>
              <a:pPr/>
              <a:t>‹#›</a:t>
            </a:fld>
            <a:endParaRPr lang="en-US" altLang="en-US"/>
          </a:p>
        </p:txBody>
      </p:sp>
    </p:spTree>
    <p:extLst>
      <p:ext uri="{BB962C8B-B14F-4D97-AF65-F5344CB8AC3E}">
        <p14:creationId xmlns:p14="http://schemas.microsoft.com/office/powerpoint/2010/main" val="541584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35563" y="1981200"/>
            <a:ext cx="3810000" cy="4114800"/>
          </a:xfrm>
        </p:spPr>
        <p:txBody>
          <a:bodyPr>
            <a:normAutofit/>
          </a:bodyPr>
          <a:lstStyle/>
          <a:p>
            <a:pPr lvl="0"/>
            <a:endParaRPr lang="en-US" noProof="0" smtClean="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 Copyright BREI Certification Revised 2010</a:t>
            </a:r>
          </a:p>
        </p:txBody>
      </p:sp>
      <p:sp>
        <p:nvSpPr>
          <p:cNvPr id="7" name="Slide Number Placeholder 22"/>
          <p:cNvSpPr>
            <a:spLocks noGrp="1"/>
          </p:cNvSpPr>
          <p:nvPr>
            <p:ph type="sldNum" sz="quarter" idx="12"/>
          </p:nvPr>
        </p:nvSpPr>
        <p:spPr/>
        <p:txBody>
          <a:bodyPr/>
          <a:lstStyle>
            <a:lvl1pPr>
              <a:defRPr/>
            </a:lvl1pPr>
          </a:lstStyle>
          <a:p>
            <a:fld id="{2A88F61F-F012-4407-9C3A-CEFA247507FA}" type="slidenum">
              <a:rPr lang="en-US" altLang="en-US"/>
              <a:pPr/>
              <a:t>‹#›</a:t>
            </a:fld>
            <a:endParaRPr lang="en-US" altLang="en-US"/>
          </a:p>
        </p:txBody>
      </p:sp>
    </p:spTree>
    <p:extLst>
      <p:ext uri="{BB962C8B-B14F-4D97-AF65-F5344CB8AC3E}">
        <p14:creationId xmlns:p14="http://schemas.microsoft.com/office/powerpoint/2010/main" val="605194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Times New Roman" pitchFamily="18" charset="0"/>
              </a:defRPr>
            </a:lvl1pPr>
          </a:lstStyle>
          <a:p>
            <a:pPr>
              <a:defRPr/>
            </a:pPr>
            <a:fld id="{D8A6F37D-5CC3-4EA8-81CF-54187826567A}" type="datetime1">
              <a:rPr lang="en-US"/>
              <a:pPr>
                <a:defRPr/>
              </a:pPr>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Times New Roman" panose="02020603050405020304" pitchFamily="18" charset="0"/>
              </a:defRPr>
            </a:lvl1pPr>
          </a:lstStyle>
          <a:p>
            <a:fld id="{07E7431C-638F-444F-BE3D-2AB1316BD455}" type="slidenum">
              <a:rPr lang="en-US" altLang="en-US"/>
              <a:pPr/>
              <a:t>‹#›</a:t>
            </a:fld>
            <a:endParaRPr lang="en-US" altLang="en-US"/>
          </a:p>
        </p:txBody>
      </p:sp>
    </p:spTree>
    <p:extLst>
      <p:ext uri="{BB962C8B-B14F-4D97-AF65-F5344CB8AC3E}">
        <p14:creationId xmlns:p14="http://schemas.microsoft.com/office/powerpoint/2010/main" val="2562195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BC6D5486-8CA6-4189-BA6D-E5FF1E7A08E7}"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AB307E66-C360-4C38-B431-122A1494E14E}" type="slidenum">
              <a:rPr lang="en-US" altLang="en-US"/>
              <a:pPr/>
              <a:t>‹#›</a:t>
            </a:fld>
            <a:endParaRPr lang="en-US" altLang="en-US"/>
          </a:p>
        </p:txBody>
      </p:sp>
    </p:spTree>
    <p:extLst>
      <p:ext uri="{BB962C8B-B14F-4D97-AF65-F5344CB8AC3E}">
        <p14:creationId xmlns:p14="http://schemas.microsoft.com/office/powerpoint/2010/main" val="4117016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Times New Roman" pitchFamily="18" charset="0"/>
              </a:defRPr>
            </a:lvl1pPr>
          </a:lstStyle>
          <a:p>
            <a:pPr>
              <a:defRPr/>
            </a:pPr>
            <a:fld id="{FCEE279C-35F5-4913-9A71-E42C5AE422A6}" type="datetime1">
              <a:rPr lang="en-US"/>
              <a:pPr>
                <a:defRPr/>
              </a:pPr>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Times New Roman" pitchFamily="18"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Times New Roman" panose="02020603050405020304" pitchFamily="18" charset="0"/>
              </a:defRPr>
            </a:lvl1pPr>
          </a:lstStyle>
          <a:p>
            <a:fld id="{5417C3DB-DA92-41B3-8932-04C9CCD4027C}" type="slidenum">
              <a:rPr lang="en-US" altLang="en-US"/>
              <a:pPr/>
              <a:t>‹#›</a:t>
            </a:fld>
            <a:endParaRPr lang="en-US" altLang="en-US"/>
          </a:p>
        </p:txBody>
      </p:sp>
    </p:spTree>
    <p:extLst>
      <p:ext uri="{BB962C8B-B14F-4D97-AF65-F5344CB8AC3E}">
        <p14:creationId xmlns:p14="http://schemas.microsoft.com/office/powerpoint/2010/main" val="1224870289"/>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0BD0822A-5CDB-42EE-B7E4-02F01B28E986}" type="datetime1">
              <a:rPr lang="en-US"/>
              <a:pPr>
                <a:defRPr/>
              </a:pPr>
              <a:t>6/25/2017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Times New Roman" panose="02020603050405020304" pitchFamily="18" charset="0"/>
              </a:defRPr>
            </a:lvl1pPr>
          </a:lstStyle>
          <a:p>
            <a:fld id="{B97FFE90-CDB9-4087-8A01-BA73C08D51BD}" type="slidenum">
              <a:rPr lang="en-US" altLang="en-US"/>
              <a:pPr/>
              <a:t>‹#›</a:t>
            </a:fld>
            <a:endParaRPr lang="en-US" altLang="en-US"/>
          </a:p>
        </p:txBody>
      </p:sp>
    </p:spTree>
    <p:extLst>
      <p:ext uri="{BB962C8B-B14F-4D97-AF65-F5344CB8AC3E}">
        <p14:creationId xmlns:p14="http://schemas.microsoft.com/office/powerpoint/2010/main" val="1159539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A650D08-CCC4-419D-8325-791A4C726343}" type="datetime1">
              <a:rPr lang="en-US"/>
              <a:pPr>
                <a:defRPr/>
              </a:pPr>
              <a:t>6/25/2017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Times New Roman" panose="02020603050405020304" pitchFamily="18" charset="0"/>
              </a:defRPr>
            </a:lvl1pPr>
          </a:lstStyle>
          <a:p>
            <a:fld id="{ED3DEC62-9073-45B4-991E-38259AC3F447}" type="slidenum">
              <a:rPr lang="en-US" altLang="en-US"/>
              <a:pPr/>
              <a:t>‹#›</a:t>
            </a:fld>
            <a:endParaRPr lang="en-US" altLang="en-US"/>
          </a:p>
        </p:txBody>
      </p:sp>
    </p:spTree>
    <p:extLst>
      <p:ext uri="{BB962C8B-B14F-4D97-AF65-F5344CB8AC3E}">
        <p14:creationId xmlns:p14="http://schemas.microsoft.com/office/powerpoint/2010/main" val="1002872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14C39701-56C2-44AF-933E-0C6EF0F0F190}" type="datetime1">
              <a:rPr lang="en-US"/>
              <a:pPr>
                <a:defRPr/>
              </a:pPr>
              <a:t>6/25/2017</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Times New Roman" panose="02020603050405020304" pitchFamily="18" charset="0"/>
              </a:defRPr>
            </a:lvl1pPr>
          </a:lstStyle>
          <a:p>
            <a:fld id="{AB39DC78-84E5-468E-B97F-96A82A38A282}" type="slidenum">
              <a:rPr lang="en-US" altLang="en-US"/>
              <a:pPr/>
              <a:t>‹#›</a:t>
            </a:fld>
            <a:endParaRPr lang="en-US" altLang="en-US"/>
          </a:p>
        </p:txBody>
      </p:sp>
    </p:spTree>
    <p:extLst>
      <p:ext uri="{BB962C8B-B14F-4D97-AF65-F5344CB8AC3E}">
        <p14:creationId xmlns:p14="http://schemas.microsoft.com/office/powerpoint/2010/main" val="3581990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31695F85-D797-4545-AA96-DE37A52EBEE8}" type="datetime1">
              <a:rPr lang="en-US"/>
              <a:pPr>
                <a:defRPr/>
              </a:pPr>
              <a:t>6/25/2017</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Times New Roman" panose="02020603050405020304" pitchFamily="18" charset="0"/>
              </a:defRPr>
            </a:lvl1pPr>
          </a:lstStyle>
          <a:p>
            <a:fld id="{2B459933-8B89-4471-AFC8-9E6E3E57761F}" type="slidenum">
              <a:rPr lang="en-US" altLang="en-US"/>
              <a:pPr/>
              <a:t>‹#›</a:t>
            </a:fld>
            <a:endParaRPr lang="en-US" altLang="en-US"/>
          </a:p>
        </p:txBody>
      </p:sp>
    </p:spTree>
    <p:extLst>
      <p:ext uri="{BB962C8B-B14F-4D97-AF65-F5344CB8AC3E}">
        <p14:creationId xmlns:p14="http://schemas.microsoft.com/office/powerpoint/2010/main" val="2464573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DB38D58-F4FF-4C84-A4D9-1390FFF374C9}" type="datetime1">
              <a:rPr lang="en-US"/>
              <a:pPr>
                <a:defRPr/>
              </a:pPr>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Times New Roman" panose="02020603050405020304" pitchFamily="18" charset="0"/>
              </a:defRPr>
            </a:lvl1pPr>
          </a:lstStyle>
          <a:p>
            <a:fld id="{4E39B0F2-0477-4C24-8727-5558F2A5ABFF}" type="slidenum">
              <a:rPr lang="en-US" altLang="en-US"/>
              <a:pPr/>
              <a:t>‹#›</a:t>
            </a:fld>
            <a:endParaRPr lang="en-US" altLang="en-US"/>
          </a:p>
        </p:txBody>
      </p:sp>
    </p:spTree>
    <p:extLst>
      <p:ext uri="{BB962C8B-B14F-4D97-AF65-F5344CB8AC3E}">
        <p14:creationId xmlns:p14="http://schemas.microsoft.com/office/powerpoint/2010/main" val="3129320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Times New Roman" pitchFamily="18" charset="0"/>
              </a:defRPr>
            </a:lvl1pPr>
          </a:lstStyle>
          <a:p>
            <a:pPr>
              <a:defRPr/>
            </a:pPr>
            <a:fld id="{67364069-DA59-4A97-A73F-E4E6739F462E}" type="datetime1">
              <a:rPr lang="en-US"/>
              <a:pPr>
                <a:defRPr/>
              </a:pPr>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Times New Roman" pitchFamily="18"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Times New Roman" panose="02020603050405020304" pitchFamily="18" charset="0"/>
              </a:defRPr>
            </a:lvl1pPr>
          </a:lstStyle>
          <a:p>
            <a:fld id="{5C2ED893-8E74-45E9-B963-FCF63E264B8E}" type="slidenum">
              <a:rPr lang="en-US" altLang="en-US"/>
              <a:pPr/>
              <a:t>‹#›</a:t>
            </a:fld>
            <a:endParaRPr lang="en-US" altLang="en-US"/>
          </a:p>
        </p:txBody>
      </p:sp>
    </p:spTree>
    <p:extLst>
      <p:ext uri="{BB962C8B-B14F-4D97-AF65-F5344CB8AC3E}">
        <p14:creationId xmlns:p14="http://schemas.microsoft.com/office/powerpoint/2010/main" val="328472620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BF9D047-35AA-441A-AFEF-811EEAD7DE90}"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BA0E564E-9F81-4CC3-BC31-D9859514E186}" type="slidenum">
              <a:rPr lang="en-US" altLang="en-US"/>
              <a:pPr/>
              <a:t>‹#›</a:t>
            </a:fld>
            <a:endParaRPr lang="en-US" altLang="en-US"/>
          </a:p>
        </p:txBody>
      </p:sp>
    </p:spTree>
    <p:extLst>
      <p:ext uri="{BB962C8B-B14F-4D97-AF65-F5344CB8AC3E}">
        <p14:creationId xmlns:p14="http://schemas.microsoft.com/office/powerpoint/2010/main" val="3140666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F7B7C70-06D7-46CE-8F81-6C3D2CE51720}" type="datetime1">
              <a:rPr lang="en-US"/>
              <a:pPr>
                <a:defRPr/>
              </a:pPr>
              <a:t>6/25/2017</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82A96975-8CE6-4447-BF1E-EA9D28D0959B}" type="slidenum">
              <a:rPr lang="en-US" altLang="en-US"/>
              <a:pPr/>
              <a:t>‹#›</a:t>
            </a:fld>
            <a:endParaRPr lang="en-US" altLang="en-US"/>
          </a:p>
        </p:txBody>
      </p:sp>
    </p:spTree>
    <p:extLst>
      <p:ext uri="{BB962C8B-B14F-4D97-AF65-F5344CB8AC3E}">
        <p14:creationId xmlns:p14="http://schemas.microsoft.com/office/powerpoint/2010/main" val="4038475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527FAEA5-B606-49F7-B73E-1BB1CC962E89}" type="datetime1">
              <a:rPr lang="en-US"/>
              <a:pPr>
                <a:defRPr/>
              </a:pPr>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defRPr>
            </a:lvl1pPr>
          </a:lstStyle>
          <a:p>
            <a:fld id="{AE74D8D3-183A-40D9-93A7-796A97322134}" type="slidenum">
              <a:rPr lang="en-US" altLang="en-US"/>
              <a:pPr/>
              <a:t>‹#›</a:t>
            </a:fld>
            <a:endParaRPr lang="en-US" altLang="en-US"/>
          </a:p>
        </p:txBody>
      </p:sp>
    </p:spTree>
    <p:extLst>
      <p:ext uri="{BB962C8B-B14F-4D97-AF65-F5344CB8AC3E}">
        <p14:creationId xmlns:p14="http://schemas.microsoft.com/office/powerpoint/2010/main" val="58904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defRPr>
            </a:lvl1pPr>
          </a:lstStyle>
          <a:p>
            <a:pPr>
              <a:defRPr/>
            </a:pPr>
            <a:r>
              <a:rPr lang="en-US"/>
              <a:t>@ Copyright BREI Certification Revised 2010</a:t>
            </a:r>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2FF54C34-D498-4971-A5D6-9615A356FA8C}"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88" r:id="rId4"/>
    <p:sldLayoutId id="2147483889" r:id="rId5"/>
    <p:sldLayoutId id="2147483895" r:id="rId6"/>
    <p:sldLayoutId id="2147483896" r:id="rId7"/>
    <p:sldLayoutId id="2147483897" r:id="rId8"/>
    <p:sldLayoutId id="2147483898" r:id="rId9"/>
    <p:sldLayoutId id="2147483890" r:id="rId10"/>
    <p:sldLayoutId id="2147483899" r:id="rId11"/>
    <p:sldLayoutId id="2147483891" r:id="rId12"/>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FF6972A2-92D5-4902-B1C5-343FE18152CD}" type="datetime1">
              <a:rPr lang="en-US"/>
              <a:pPr>
                <a:defRPr/>
              </a:pPr>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5CC7FD83-BC0F-4139-8248-DF507F4AB0FF}"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smtClean="0"/>
              <a:t>Business Retention and Expansion</a:t>
            </a:r>
            <a:endParaRPr lang="en-US" sz="4000" dirty="0"/>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a:t>Community Input, Celebration and Implementation</a:t>
            </a:r>
            <a:br>
              <a:rPr lang="en-US" sz="2400" dirty="0"/>
            </a:b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n-US" altLang="en-US" smtClean="0"/>
              <a:t>Implementation  and Evaluation</a:t>
            </a:r>
          </a:p>
        </p:txBody>
      </p:sp>
      <p:sp>
        <p:nvSpPr>
          <p:cNvPr id="2457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15F5E98-245B-4619-A4AF-BEFED28DB4D7}" type="slidenum">
              <a:rPr lang="en-US" altLang="en-US" sz="1400">
                <a:solidFill>
                  <a:schemeClr val="tx2"/>
                </a:solidFill>
              </a:rPr>
              <a:pPr eaLnBrk="1" hangingPunct="1"/>
              <a:t>2</a:t>
            </a:fld>
            <a:endParaRPr lang="en-US" altLang="en-US" sz="1400">
              <a:solidFill>
                <a:schemeClr val="tx2"/>
              </a:solidFill>
            </a:endParaRPr>
          </a:p>
        </p:txBody>
      </p:sp>
      <p:sp>
        <p:nvSpPr>
          <p:cNvPr id="24580" name="Rectangle 3"/>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Community Input/Resources Meeting</a:t>
            </a:r>
          </a:p>
          <a:p>
            <a:pPr eaLnBrk="1" hangingPunct="1">
              <a:lnSpc>
                <a:spcPct val="150000"/>
              </a:lnSpc>
            </a:pPr>
            <a:r>
              <a:rPr lang="en-US" altLang="en-US" smtClean="0"/>
              <a:t>Community Commencement/Celebration</a:t>
            </a:r>
          </a:p>
          <a:p>
            <a:pPr eaLnBrk="1" hangingPunct="1">
              <a:lnSpc>
                <a:spcPct val="150000"/>
              </a:lnSpc>
            </a:pPr>
            <a:r>
              <a:rPr lang="en-US" altLang="en-US" smtClean="0"/>
              <a:t>Quarterly Meetings (at least with Task Force on progress of efforts</a:t>
            </a:r>
          </a:p>
          <a:p>
            <a:pPr eaLnBrk="1" hangingPunct="1">
              <a:lnSpc>
                <a:spcPct val="150000"/>
              </a:lnSpc>
            </a:pPr>
            <a:r>
              <a:rPr lang="en-US" altLang="en-US" smtClean="0"/>
              <a:t>Documentation/evaluation of Success in Implementation of individual efforts/tasks/strategies</a:t>
            </a:r>
          </a:p>
          <a:p>
            <a:pPr eaLnBrk="1" hangingPunct="1">
              <a:lnSpc>
                <a:spcPct val="150000"/>
              </a:lnSpc>
              <a:buFont typeface="Wingdings 3" panose="05040102010807070707" pitchFamily="18" charset="2"/>
              <a:buNone/>
            </a:pPr>
            <a:endParaRPr lang="en-US" altLang="en-US" smtClean="0"/>
          </a:p>
          <a:p>
            <a:pPr eaLnBrk="1" hangingPunct="1">
              <a:lnSpc>
                <a:spcPct val="150000"/>
              </a:lnSpc>
            </a:pPr>
            <a:endParaRPr lang="en-US" alt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eaLnBrk="1" hangingPunct="1"/>
            <a:r>
              <a:rPr lang="en-US" altLang="en-US" smtClean="0"/>
              <a:t>Community Input/Resources</a:t>
            </a:r>
          </a:p>
        </p:txBody>
      </p:sp>
      <p:sp>
        <p:nvSpPr>
          <p:cNvPr id="2560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56BA6A9-F7AB-499B-8A0E-B6CCC834E212}" type="slidenum">
              <a:rPr lang="en-US" altLang="en-US" sz="1400">
                <a:solidFill>
                  <a:schemeClr val="tx2"/>
                </a:solidFill>
              </a:rPr>
              <a:pPr eaLnBrk="1" hangingPunct="1"/>
              <a:t>3</a:t>
            </a:fld>
            <a:endParaRPr lang="en-US" altLang="en-US" sz="1400">
              <a:solidFill>
                <a:schemeClr val="tx2"/>
              </a:solidFill>
            </a:endParaRPr>
          </a:p>
        </p:txBody>
      </p:sp>
      <p:sp>
        <p:nvSpPr>
          <p:cNvPr id="25604" name="Rectangle 3"/>
          <p:cNvSpPr>
            <a:spLocks noGrp="1" noChangeArrowheads="1"/>
          </p:cNvSpPr>
          <p:nvPr>
            <p:ph sz="quarter" idx="1"/>
          </p:nvPr>
        </p:nvSpPr>
        <p:spPr>
          <a:xfrm>
            <a:off x="457200" y="1447800"/>
            <a:ext cx="8229600" cy="4708525"/>
          </a:xfrm>
        </p:spPr>
        <p:txBody>
          <a:bodyPr/>
          <a:lstStyle/>
          <a:p>
            <a:pPr eaLnBrk="1" hangingPunct="1">
              <a:lnSpc>
                <a:spcPct val="150000"/>
              </a:lnSpc>
            </a:pPr>
            <a:r>
              <a:rPr lang="en-US" altLang="en-US" sz="2800" smtClean="0"/>
              <a:t>Purpose of Meeting:</a:t>
            </a:r>
          </a:p>
          <a:p>
            <a:pPr lvl="1" eaLnBrk="1" hangingPunct="1">
              <a:lnSpc>
                <a:spcPct val="150000"/>
              </a:lnSpc>
            </a:pPr>
            <a:r>
              <a:rPr lang="en-US" altLang="en-US" sz="2400" smtClean="0"/>
              <a:t>Avoid reinventing the wheel</a:t>
            </a:r>
          </a:p>
          <a:p>
            <a:pPr lvl="1" eaLnBrk="1" hangingPunct="1">
              <a:lnSpc>
                <a:spcPct val="150000"/>
              </a:lnSpc>
            </a:pPr>
            <a:r>
              <a:rPr lang="en-US" altLang="en-US" sz="2400" smtClean="0"/>
              <a:t>Avoid turf battles</a:t>
            </a:r>
          </a:p>
          <a:p>
            <a:pPr lvl="1" eaLnBrk="1" hangingPunct="1">
              <a:lnSpc>
                <a:spcPct val="150000"/>
              </a:lnSpc>
            </a:pPr>
            <a:r>
              <a:rPr lang="en-US" altLang="en-US" sz="2400" smtClean="0"/>
              <a:t>Maximize/leverage the effort of other groups</a:t>
            </a:r>
          </a:p>
          <a:p>
            <a:pPr lvl="1" eaLnBrk="1" hangingPunct="1">
              <a:lnSpc>
                <a:spcPct val="150000"/>
              </a:lnSpc>
            </a:pPr>
            <a:r>
              <a:rPr lang="en-US" altLang="en-US" sz="2400" smtClean="0"/>
              <a:t>Avoid the embarrassment of unknowingly duplicating efforts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eaLnBrk="1" hangingPunct="1"/>
            <a:r>
              <a:rPr lang="en-US" altLang="en-US" smtClean="0"/>
              <a:t>Community Input/Resources</a:t>
            </a:r>
          </a:p>
        </p:txBody>
      </p:sp>
      <p:sp>
        <p:nvSpPr>
          <p:cNvPr id="2662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4608BEB-27AB-4EB2-8734-ADFFCB4FBDC4}" type="slidenum">
              <a:rPr lang="en-US" altLang="en-US" sz="1400">
                <a:solidFill>
                  <a:schemeClr val="tx2"/>
                </a:solidFill>
              </a:rPr>
              <a:pPr eaLnBrk="1" hangingPunct="1"/>
              <a:t>4</a:t>
            </a:fld>
            <a:endParaRPr lang="en-US" altLang="en-US" sz="1400">
              <a:solidFill>
                <a:schemeClr val="tx2"/>
              </a:solidFill>
            </a:endParaRPr>
          </a:p>
        </p:txBody>
      </p:sp>
      <p:sp>
        <p:nvSpPr>
          <p:cNvPr id="26628" name="Rectangle 3"/>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Invite agencies that might be working on your selected priorities </a:t>
            </a:r>
          </a:p>
          <a:p>
            <a:pPr eaLnBrk="1" hangingPunct="1">
              <a:lnSpc>
                <a:spcPct val="150000"/>
              </a:lnSpc>
            </a:pPr>
            <a:r>
              <a:rPr lang="en-US" altLang="en-US" smtClean="0"/>
              <a:t>Ask them (ahead of time) to address:</a:t>
            </a:r>
          </a:p>
          <a:p>
            <a:pPr lvl="1" eaLnBrk="1" hangingPunct="1">
              <a:lnSpc>
                <a:spcPct val="150000"/>
              </a:lnSpc>
            </a:pPr>
            <a:r>
              <a:rPr lang="en-US" altLang="en-US" smtClean="0"/>
              <a:t>1) What are you doing on this project?</a:t>
            </a:r>
          </a:p>
          <a:p>
            <a:pPr lvl="1" eaLnBrk="1" hangingPunct="1">
              <a:lnSpc>
                <a:spcPct val="150000"/>
              </a:lnSpc>
            </a:pPr>
            <a:r>
              <a:rPr lang="en-US" altLang="en-US" smtClean="0"/>
              <a:t>2) If doing something,  is it reaching local firms?</a:t>
            </a:r>
          </a:p>
          <a:p>
            <a:pPr lvl="1" eaLnBrk="1" hangingPunct="1">
              <a:lnSpc>
                <a:spcPct val="150000"/>
              </a:lnSpc>
            </a:pPr>
            <a:r>
              <a:rPr lang="en-US" altLang="en-US" smtClean="0"/>
              <a:t>3) If not, can we collaborate to reach more of our firms?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p:txBody>
          <a:bodyPr/>
          <a:lstStyle/>
          <a:p>
            <a:pPr algn="ctr" eaLnBrk="1" hangingPunct="1"/>
            <a:r>
              <a:rPr lang="en-US" altLang="en-US" smtClean="0"/>
              <a:t>Community Input/Resources</a:t>
            </a:r>
          </a:p>
        </p:txBody>
      </p:sp>
      <p:sp>
        <p:nvSpPr>
          <p:cNvPr id="2765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F9562D6-EF05-4918-9FD5-2365C3683C56}" type="slidenum">
              <a:rPr lang="en-US" altLang="en-US" sz="1400">
                <a:solidFill>
                  <a:schemeClr val="tx2"/>
                </a:solidFill>
              </a:rPr>
              <a:pPr eaLnBrk="1" hangingPunct="1"/>
              <a:t>5</a:t>
            </a:fld>
            <a:endParaRPr lang="en-US" altLang="en-US" sz="1400">
              <a:solidFill>
                <a:schemeClr val="tx2"/>
              </a:solidFill>
            </a:endParaRPr>
          </a:p>
        </p:txBody>
      </p:sp>
      <p:sp>
        <p:nvSpPr>
          <p:cNvPr id="27652" name="Rectangle 1027"/>
          <p:cNvSpPr>
            <a:spLocks noGrp="1" noChangeArrowheads="1"/>
          </p:cNvSpPr>
          <p:nvPr>
            <p:ph sz="quarter" idx="1"/>
          </p:nvPr>
        </p:nvSpPr>
        <p:spPr>
          <a:xfrm>
            <a:off x="457200" y="2133600"/>
            <a:ext cx="8229600" cy="2667000"/>
          </a:xfrm>
        </p:spPr>
        <p:txBody>
          <a:bodyPr/>
          <a:lstStyle/>
          <a:p>
            <a:pPr eaLnBrk="1" hangingPunct="1">
              <a:lnSpc>
                <a:spcPct val="150000"/>
              </a:lnSpc>
            </a:pPr>
            <a:r>
              <a:rPr lang="en-US" altLang="en-US" smtClean="0"/>
              <a:t>Sometimes done with full task force</a:t>
            </a:r>
          </a:p>
          <a:p>
            <a:pPr eaLnBrk="1" hangingPunct="1">
              <a:lnSpc>
                <a:spcPct val="150000"/>
              </a:lnSpc>
            </a:pPr>
            <a:r>
              <a:rPr lang="en-US" altLang="en-US" smtClean="0"/>
              <a:t>Sometimes done only with smaller workgroups.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pPr algn="ctr" eaLnBrk="1" hangingPunct="1"/>
            <a:r>
              <a:rPr lang="en-US" altLang="en-US" smtClean="0"/>
              <a:t>Community Commencement</a:t>
            </a:r>
          </a:p>
        </p:txBody>
      </p:sp>
      <p:sp>
        <p:nvSpPr>
          <p:cNvPr id="2867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0C9DA21-50DD-44EB-BAA7-5060343D3A46}" type="slidenum">
              <a:rPr lang="en-US" altLang="en-US" sz="1400">
                <a:solidFill>
                  <a:schemeClr val="tx2"/>
                </a:solidFill>
              </a:rPr>
              <a:pPr eaLnBrk="1" hangingPunct="1"/>
              <a:t>6</a:t>
            </a:fld>
            <a:endParaRPr lang="en-US" altLang="en-US" sz="1400">
              <a:solidFill>
                <a:schemeClr val="tx2"/>
              </a:solidFill>
            </a:endParaRPr>
          </a:p>
        </p:txBody>
      </p:sp>
      <p:sp>
        <p:nvSpPr>
          <p:cNvPr id="28676" name="Rectangle 1027"/>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Celebrates end of planning phase and dedicated to moving aggressively into implementation</a:t>
            </a:r>
          </a:p>
          <a:p>
            <a:pPr eaLnBrk="1" hangingPunct="1">
              <a:lnSpc>
                <a:spcPct val="150000"/>
              </a:lnSpc>
            </a:pPr>
            <a:r>
              <a:rPr lang="en-US" altLang="en-US" smtClean="0"/>
              <a:t>Invite everyone directly involved in the program including other local leaders, regional and national leaders</a:t>
            </a:r>
          </a:p>
          <a:p>
            <a:pPr eaLnBrk="1" hangingPunct="1">
              <a:lnSpc>
                <a:spcPct val="150000"/>
              </a:lnSpc>
            </a:pPr>
            <a:r>
              <a:rPr lang="en-US" altLang="en-US" smtClean="0"/>
              <a:t>Aim for 100+ participants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ctr"/>
            <a:r>
              <a:rPr lang="en-US" altLang="en-US" smtClean="0"/>
              <a:t>Community Commencement Meeting</a:t>
            </a:r>
          </a:p>
        </p:txBody>
      </p:sp>
      <p:sp>
        <p:nvSpPr>
          <p:cNvPr id="296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D829C01-4857-4DD3-B3B1-52BAF658BA62}" type="slidenum">
              <a:rPr lang="en-US" altLang="en-US" sz="1400">
                <a:solidFill>
                  <a:schemeClr val="tx2"/>
                </a:solidFill>
              </a:rPr>
              <a:pPr eaLnBrk="1" hangingPunct="1"/>
              <a:t>7</a:t>
            </a:fld>
            <a:endParaRPr lang="en-US" altLang="en-US" sz="1400">
              <a:solidFill>
                <a:schemeClr val="tx2"/>
              </a:solidFill>
            </a:endParaRPr>
          </a:p>
        </p:txBody>
      </p:sp>
      <p:graphicFrame>
        <p:nvGraphicFramePr>
          <p:cNvPr id="5" name="Table 4"/>
          <p:cNvGraphicFramePr>
            <a:graphicFrameLocks noGrp="1"/>
          </p:cNvGraphicFramePr>
          <p:nvPr/>
        </p:nvGraphicFramePr>
        <p:xfrm>
          <a:off x="228600" y="2062163"/>
          <a:ext cx="8686800" cy="2967037"/>
        </p:xfrm>
        <a:graphic>
          <a:graphicData uri="http://schemas.openxmlformats.org/drawingml/2006/table">
            <a:tbl>
              <a:tblPr firstRow="1" bandRow="1">
                <a:tableStyleId>{5C22544A-7EE6-4342-B048-85BDC9FD1C3A}</a:tableStyleId>
              </a:tblPr>
              <a:tblGrid>
                <a:gridCol w="2971800"/>
                <a:gridCol w="4419600"/>
                <a:gridCol w="1295400"/>
              </a:tblGrid>
              <a:tr h="370880">
                <a:tc>
                  <a:txBody>
                    <a:bodyPr/>
                    <a:lstStyle/>
                    <a:p>
                      <a:r>
                        <a:rPr lang="en-US" sz="1800" dirty="0" smtClean="0"/>
                        <a:t>Program Topic</a:t>
                      </a:r>
                      <a:endParaRPr lang="en-US" sz="1800" dirty="0"/>
                    </a:p>
                  </a:txBody>
                  <a:tcPr marT="45725" marB="45725"/>
                </a:tc>
                <a:tc>
                  <a:txBody>
                    <a:bodyPr/>
                    <a:lstStyle/>
                    <a:p>
                      <a:r>
                        <a:rPr lang="en-US" sz="1800" dirty="0" smtClean="0"/>
                        <a:t>Person Responsible</a:t>
                      </a:r>
                      <a:endParaRPr lang="en-US" sz="1800" dirty="0"/>
                    </a:p>
                  </a:txBody>
                  <a:tcPr marT="45725" marB="45725"/>
                </a:tc>
                <a:tc>
                  <a:txBody>
                    <a:bodyPr/>
                    <a:lstStyle/>
                    <a:p>
                      <a:pPr algn="ctr"/>
                      <a:r>
                        <a:rPr lang="en-US" sz="1800" dirty="0" smtClean="0"/>
                        <a:t>Time</a:t>
                      </a:r>
                      <a:endParaRPr lang="en-US" sz="1800" dirty="0"/>
                    </a:p>
                  </a:txBody>
                  <a:tcPr marT="45725" marB="45725"/>
                </a:tc>
              </a:tr>
              <a:tr h="370880">
                <a:tc>
                  <a:txBody>
                    <a:bodyPr/>
                    <a:lstStyle/>
                    <a:p>
                      <a:r>
                        <a:rPr lang="en-US" sz="1800" dirty="0" smtClean="0"/>
                        <a:t>Introduction</a:t>
                      </a:r>
                      <a:endParaRPr lang="en-US" sz="1800" dirty="0"/>
                    </a:p>
                  </a:txBody>
                  <a:tcPr marT="45725" marB="45725"/>
                </a:tc>
                <a:tc>
                  <a:txBody>
                    <a:bodyPr/>
                    <a:lstStyle/>
                    <a:p>
                      <a:r>
                        <a:rPr lang="en-US" sz="1800" dirty="0" smtClean="0"/>
                        <a:t>Project Coordinator</a:t>
                      </a:r>
                      <a:endParaRPr lang="en-US" sz="1800" dirty="0"/>
                    </a:p>
                  </a:txBody>
                  <a:tcPr marT="45725" marB="45725"/>
                </a:tc>
                <a:tc>
                  <a:txBody>
                    <a:bodyPr/>
                    <a:lstStyle/>
                    <a:p>
                      <a:pPr algn="ctr"/>
                      <a:r>
                        <a:rPr lang="en-US" sz="1800" dirty="0" smtClean="0"/>
                        <a:t>10 min</a:t>
                      </a:r>
                      <a:endParaRPr lang="en-US" sz="1800" dirty="0"/>
                    </a:p>
                  </a:txBody>
                  <a:tcPr marT="45725" marB="45725"/>
                </a:tc>
              </a:tr>
              <a:tr h="370880">
                <a:tc>
                  <a:txBody>
                    <a:bodyPr/>
                    <a:lstStyle/>
                    <a:p>
                      <a:r>
                        <a:rPr lang="en-US" sz="1800" dirty="0" smtClean="0"/>
                        <a:t>Program purpose/history</a:t>
                      </a:r>
                      <a:endParaRPr lang="en-US" sz="1800" dirty="0"/>
                    </a:p>
                  </a:txBody>
                  <a:tcPr marT="45725" marB="45725"/>
                </a:tc>
                <a:tc>
                  <a:txBody>
                    <a:bodyPr/>
                    <a:lstStyle/>
                    <a:p>
                      <a:r>
                        <a:rPr lang="en-US" sz="1800" dirty="0" smtClean="0"/>
                        <a:t>Task</a:t>
                      </a:r>
                      <a:r>
                        <a:rPr lang="en-US" sz="1800" baseline="0" dirty="0" smtClean="0"/>
                        <a:t> Force Leader</a:t>
                      </a:r>
                      <a:endParaRPr lang="en-US" sz="1800" dirty="0"/>
                    </a:p>
                  </a:txBody>
                  <a:tcPr marT="45725" marB="45725"/>
                </a:tc>
                <a:tc>
                  <a:txBody>
                    <a:bodyPr/>
                    <a:lstStyle/>
                    <a:p>
                      <a:pPr algn="ctr"/>
                      <a:r>
                        <a:rPr lang="en-US" sz="1800" dirty="0" smtClean="0"/>
                        <a:t>5 min</a:t>
                      </a:r>
                      <a:endParaRPr lang="en-US" sz="1800" dirty="0"/>
                    </a:p>
                  </a:txBody>
                  <a:tcPr marT="45725" marB="45725"/>
                </a:tc>
              </a:tr>
              <a:tr h="370880">
                <a:tc>
                  <a:txBody>
                    <a:bodyPr/>
                    <a:lstStyle/>
                    <a:p>
                      <a:r>
                        <a:rPr lang="en-US" sz="1800" dirty="0" smtClean="0"/>
                        <a:t>Testimonials/accomplishments</a:t>
                      </a:r>
                      <a:endParaRPr lang="en-US" sz="1800" dirty="0"/>
                    </a:p>
                  </a:txBody>
                  <a:tcPr marT="45725" marB="45725"/>
                </a:tc>
                <a:tc>
                  <a:txBody>
                    <a:bodyPr/>
                    <a:lstStyle/>
                    <a:p>
                      <a:r>
                        <a:rPr lang="en-US" sz="1800" dirty="0" smtClean="0"/>
                        <a:t>Busines</a:t>
                      </a:r>
                      <a:r>
                        <a:rPr lang="en-US" sz="1800" baseline="0" dirty="0" smtClean="0"/>
                        <a:t>s Owner(s)/Project Coordinator</a:t>
                      </a:r>
                      <a:endParaRPr lang="en-US" sz="1800" dirty="0"/>
                    </a:p>
                  </a:txBody>
                  <a:tcPr marT="45725" marB="45725"/>
                </a:tc>
                <a:tc>
                  <a:txBody>
                    <a:bodyPr/>
                    <a:lstStyle/>
                    <a:p>
                      <a:pPr algn="ctr"/>
                      <a:r>
                        <a:rPr lang="en-US" sz="1800" dirty="0" smtClean="0"/>
                        <a:t>10 min</a:t>
                      </a:r>
                      <a:endParaRPr lang="en-US" sz="1800" dirty="0"/>
                    </a:p>
                  </a:txBody>
                  <a:tcPr marT="45725" marB="45725"/>
                </a:tc>
              </a:tr>
              <a:tr h="370880">
                <a:tc>
                  <a:txBody>
                    <a:bodyPr/>
                    <a:lstStyle/>
                    <a:p>
                      <a:r>
                        <a:rPr lang="en-US" sz="1800" dirty="0" smtClean="0"/>
                        <a:t>Strategy</a:t>
                      </a:r>
                      <a:r>
                        <a:rPr lang="en-US" sz="1800" baseline="0" dirty="0" smtClean="0"/>
                        <a:t> 1</a:t>
                      </a:r>
                      <a:endParaRPr lang="en-US" sz="1800" dirty="0"/>
                    </a:p>
                  </a:txBody>
                  <a:tcPr marT="45725" marB="45725"/>
                </a:tc>
                <a:tc>
                  <a:txBody>
                    <a:bodyPr/>
                    <a:lstStyle/>
                    <a:p>
                      <a:r>
                        <a:rPr lang="en-US" sz="1800" dirty="0" smtClean="0"/>
                        <a:t>Task Force Member A</a:t>
                      </a:r>
                      <a:endParaRPr lang="en-US" sz="1800" dirty="0"/>
                    </a:p>
                  </a:txBody>
                  <a:tcPr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10 min</a:t>
                      </a:r>
                    </a:p>
                  </a:txBody>
                  <a:tcPr marT="45725" marB="45725"/>
                </a:tc>
              </a:tr>
              <a:tr h="370880">
                <a:tc>
                  <a:txBody>
                    <a:bodyPr/>
                    <a:lstStyle/>
                    <a:p>
                      <a:r>
                        <a:rPr lang="en-US" sz="1800" dirty="0" smtClean="0"/>
                        <a:t>Strategy</a:t>
                      </a:r>
                      <a:r>
                        <a:rPr lang="en-US" sz="1800" baseline="0" dirty="0" smtClean="0"/>
                        <a:t> 2</a:t>
                      </a:r>
                      <a:endParaRPr lang="en-US" sz="1800" dirty="0"/>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Task Force Member B</a:t>
                      </a:r>
                    </a:p>
                  </a:txBody>
                  <a:tcPr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10 min</a:t>
                      </a:r>
                    </a:p>
                  </a:txBody>
                  <a:tcPr marT="45725" marB="45725"/>
                </a:tc>
              </a:tr>
              <a:tr h="370880">
                <a:tc>
                  <a:txBody>
                    <a:bodyPr/>
                    <a:lstStyle/>
                    <a:p>
                      <a:r>
                        <a:rPr lang="en-US" sz="1800" dirty="0" smtClean="0"/>
                        <a:t>Strategy</a:t>
                      </a:r>
                      <a:r>
                        <a:rPr lang="en-US" sz="1800" baseline="0" dirty="0" smtClean="0"/>
                        <a:t> 3</a:t>
                      </a:r>
                      <a:endParaRPr lang="en-US" sz="1800" dirty="0"/>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Task Force Member C</a:t>
                      </a:r>
                    </a:p>
                  </a:txBody>
                  <a:tcPr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10 min</a:t>
                      </a:r>
                    </a:p>
                  </a:txBody>
                  <a:tcPr marT="45725" marB="45725"/>
                </a:tc>
              </a:tr>
              <a:tr h="370880">
                <a:tc>
                  <a:txBody>
                    <a:bodyPr/>
                    <a:lstStyle/>
                    <a:p>
                      <a:r>
                        <a:rPr lang="en-US" sz="1800" dirty="0" smtClean="0"/>
                        <a:t>Congratulations</a:t>
                      </a:r>
                      <a:endParaRPr lang="en-US" sz="1800" dirty="0"/>
                    </a:p>
                  </a:txBody>
                  <a:tcPr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Project Coordinator</a:t>
                      </a:r>
                    </a:p>
                  </a:txBody>
                  <a:tcPr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5 min</a:t>
                      </a:r>
                    </a:p>
                  </a:txBody>
                  <a:tcPr marT="45725" marB="457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r>
              <a:rPr lang="en-US" altLang="en-US" smtClean="0"/>
              <a:t>Method of Presenting BR&amp;E Strategies</a:t>
            </a:r>
          </a:p>
        </p:txBody>
      </p:sp>
      <p:sp>
        <p:nvSpPr>
          <p:cNvPr id="307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B1EE304-C7DF-4577-91C7-A92A02DC9D17}" type="slidenum">
              <a:rPr lang="en-US" altLang="en-US" sz="1400">
                <a:solidFill>
                  <a:schemeClr val="tx2"/>
                </a:solidFill>
              </a:rPr>
              <a:pPr eaLnBrk="1" hangingPunct="1"/>
              <a:t>8</a:t>
            </a:fld>
            <a:endParaRPr lang="en-US" altLang="en-US" sz="1400">
              <a:solidFill>
                <a:schemeClr val="tx2"/>
              </a:solidFill>
            </a:endParaRPr>
          </a:p>
        </p:txBody>
      </p:sp>
      <p:sp>
        <p:nvSpPr>
          <p:cNvPr id="30724" name="Rectangle 3"/>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5 to 10 minutes per strategy</a:t>
            </a:r>
          </a:p>
          <a:p>
            <a:pPr eaLnBrk="1" hangingPunct="1">
              <a:lnSpc>
                <a:spcPct val="150000"/>
              </a:lnSpc>
            </a:pPr>
            <a:r>
              <a:rPr lang="en-US" altLang="en-US" smtClean="0"/>
              <a:t>For each one, provide:</a:t>
            </a:r>
          </a:p>
          <a:p>
            <a:pPr lvl="1" eaLnBrk="1" hangingPunct="1">
              <a:lnSpc>
                <a:spcPct val="150000"/>
              </a:lnSpc>
            </a:pPr>
            <a:r>
              <a:rPr lang="en-US" altLang="en-US" smtClean="0"/>
              <a:t>The overall concept of strategy</a:t>
            </a:r>
          </a:p>
          <a:p>
            <a:pPr lvl="1" eaLnBrk="1" hangingPunct="1">
              <a:lnSpc>
                <a:spcPct val="150000"/>
              </a:lnSpc>
            </a:pPr>
            <a:r>
              <a:rPr lang="en-US" altLang="en-US" smtClean="0"/>
              <a:t>Survey results related to the projects adopted</a:t>
            </a:r>
          </a:p>
          <a:p>
            <a:pPr lvl="1" eaLnBrk="1" hangingPunct="1">
              <a:lnSpc>
                <a:spcPct val="150000"/>
              </a:lnSpc>
            </a:pPr>
            <a:r>
              <a:rPr lang="en-US" altLang="en-US" smtClean="0"/>
              <a:t>Projects/tasks/strategies adopted by the Task Force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42888"/>
            <a:ext cx="8229600" cy="914400"/>
          </a:xfrm>
        </p:spPr>
        <p:txBody>
          <a:bodyPr/>
          <a:lstStyle/>
          <a:p>
            <a:pPr algn="ctr" eaLnBrk="1" hangingPunct="1"/>
            <a:r>
              <a:rPr lang="en-US" altLang="en-US" sz="3600" smtClean="0"/>
              <a:t>Invite Agency Staff to Community Commencement Meeting</a:t>
            </a:r>
            <a:r>
              <a:rPr lang="en-US" altLang="en-US" smtClean="0"/>
              <a:t> </a:t>
            </a:r>
          </a:p>
        </p:txBody>
      </p:sp>
      <p:sp>
        <p:nvSpPr>
          <p:cNvPr id="3174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F77E0B7-1853-44A3-8D57-A53E281AD3BD}" type="slidenum">
              <a:rPr lang="en-US" altLang="en-US" sz="1400">
                <a:solidFill>
                  <a:schemeClr val="tx2"/>
                </a:solidFill>
              </a:rPr>
              <a:pPr eaLnBrk="1" hangingPunct="1"/>
              <a:t>9</a:t>
            </a:fld>
            <a:endParaRPr lang="en-US" altLang="en-US" sz="1400">
              <a:solidFill>
                <a:schemeClr val="tx2"/>
              </a:solidFill>
            </a:endParaRPr>
          </a:p>
        </p:txBody>
      </p:sp>
      <p:sp>
        <p:nvSpPr>
          <p:cNvPr id="31748" name="Rectangle 3"/>
          <p:cNvSpPr>
            <a:spLocks noGrp="1" noChangeArrowheads="1"/>
          </p:cNvSpPr>
          <p:nvPr>
            <p:ph sz="quarter" idx="1"/>
          </p:nvPr>
        </p:nvSpPr>
        <p:spPr>
          <a:xfrm>
            <a:off x="457200" y="1371600"/>
            <a:ext cx="8229600" cy="4022725"/>
          </a:xfrm>
        </p:spPr>
        <p:txBody>
          <a:bodyPr/>
          <a:lstStyle/>
          <a:p>
            <a:pPr eaLnBrk="1" hangingPunct="1">
              <a:lnSpc>
                <a:spcPct val="150000"/>
              </a:lnSpc>
            </a:pPr>
            <a:r>
              <a:rPr lang="en-US" altLang="en-US" smtClean="0"/>
              <a:t>Include regional and provincial/state staff in the invitation</a:t>
            </a:r>
          </a:p>
          <a:p>
            <a:pPr eaLnBrk="1" hangingPunct="1">
              <a:lnSpc>
                <a:spcPct val="150000"/>
              </a:lnSpc>
            </a:pPr>
            <a:r>
              <a:rPr lang="en-US" altLang="en-US" smtClean="0"/>
              <a:t>They can learn about your priority projects.</a:t>
            </a:r>
          </a:p>
          <a:p>
            <a:pPr eaLnBrk="1" hangingPunct="1">
              <a:lnSpc>
                <a:spcPct val="150000"/>
              </a:lnSpc>
            </a:pPr>
            <a:r>
              <a:rPr lang="en-US" altLang="en-US" smtClean="0"/>
              <a:t>Invite them to speak briefly about how they can help you with implementation (send them an advanced copy of summary so they are on target). </a:t>
            </a:r>
          </a:p>
          <a:p>
            <a:pPr eaLnBrk="1" hangingPunct="1">
              <a:lnSpc>
                <a:spcPct val="150000"/>
              </a:lnSpc>
            </a:pPr>
            <a:r>
              <a:rPr lang="en-US" altLang="en-US" smtClean="0"/>
              <a:t>Invite them to follow-up meetings as well.</a:t>
            </a:r>
          </a:p>
          <a:p>
            <a:pPr eaLnBrk="1" hangingPunct="1"/>
            <a:r>
              <a:rPr lang="en-US" altLang="en-US" smtClean="0"/>
              <a:t>Encourage their participation in the implementation of the Task Force’s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hangingPunct="1"/>
            <a:r>
              <a:rPr lang="en-US" altLang="en-US" sz="3600" smtClean="0"/>
              <a:t>Mail BREV Summary to Everyone</a:t>
            </a:r>
            <a:endParaRPr lang="en-US" altLang="en-US" smtClean="0"/>
          </a:p>
        </p:txBody>
      </p:sp>
      <p:sp>
        <p:nvSpPr>
          <p:cNvPr id="3277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4CECA52-326E-4F39-A2D9-0061918EE865}" type="slidenum">
              <a:rPr lang="en-US" altLang="en-US" sz="1400">
                <a:solidFill>
                  <a:schemeClr val="tx2"/>
                </a:solidFill>
              </a:rPr>
              <a:pPr eaLnBrk="1" hangingPunct="1"/>
              <a:t>10</a:t>
            </a:fld>
            <a:endParaRPr lang="en-US" altLang="en-US" sz="1400">
              <a:solidFill>
                <a:schemeClr val="tx2"/>
              </a:solidFill>
            </a:endParaRPr>
          </a:p>
        </p:txBody>
      </p:sp>
      <p:sp>
        <p:nvSpPr>
          <p:cNvPr id="32772" name="Rectangle 3"/>
          <p:cNvSpPr>
            <a:spLocks noGrp="1" noChangeArrowheads="1"/>
          </p:cNvSpPr>
          <p:nvPr>
            <p:ph sz="quarter" idx="1"/>
          </p:nvPr>
        </p:nvSpPr>
        <p:spPr>
          <a:xfrm>
            <a:off x="457200" y="1219200"/>
            <a:ext cx="8229600" cy="4937125"/>
          </a:xfrm>
        </p:spPr>
        <p:txBody>
          <a:bodyPr/>
          <a:lstStyle/>
          <a:p>
            <a:pPr eaLnBrk="1" hangingPunct="1"/>
            <a:r>
              <a:rPr lang="en-US" altLang="en-US" smtClean="0"/>
              <a:t> The number and type of firms visited (be sure to get the firms’ explicit permission before you publish their names)</a:t>
            </a:r>
          </a:p>
          <a:p>
            <a:pPr eaLnBrk="1" hangingPunct="1">
              <a:lnSpc>
                <a:spcPct val="150000"/>
              </a:lnSpc>
            </a:pPr>
            <a:r>
              <a:rPr lang="en-US" altLang="en-US" smtClean="0"/>
              <a:t>  The names and affiliations of the volunteer visitors</a:t>
            </a:r>
          </a:p>
          <a:p>
            <a:pPr eaLnBrk="1" hangingPunct="1">
              <a:lnSpc>
                <a:spcPct val="150000"/>
              </a:lnSpc>
            </a:pPr>
            <a:r>
              <a:rPr lang="en-US" altLang="en-US" smtClean="0"/>
              <a:t>  The members of the Task Force</a:t>
            </a:r>
          </a:p>
          <a:p>
            <a:pPr eaLnBrk="1" hangingPunct="1">
              <a:lnSpc>
                <a:spcPct val="150000"/>
              </a:lnSpc>
            </a:pPr>
            <a:r>
              <a:rPr lang="en-US" altLang="en-US" smtClean="0"/>
              <a:t>  Community Leaders- Elected, appointed, others </a:t>
            </a:r>
          </a:p>
          <a:p>
            <a:pPr eaLnBrk="1" hangingPunct="1">
              <a:lnSpc>
                <a:spcPct val="150000"/>
              </a:lnSpc>
            </a:pPr>
            <a:r>
              <a:rPr lang="en-US" altLang="en-US" smtClean="0"/>
              <a:t>  State/provincial legislators and their staffs</a:t>
            </a:r>
          </a:p>
          <a:p>
            <a:pPr eaLnBrk="1" hangingPunct="1">
              <a:lnSpc>
                <a:spcPct val="150000"/>
              </a:lnSpc>
            </a:pPr>
            <a:r>
              <a:rPr lang="en-US" altLang="en-US" smtClean="0"/>
              <a:t>  State/provincial development agencies</a:t>
            </a:r>
          </a:p>
          <a:p>
            <a:pPr eaLnBrk="1" hangingPunct="1">
              <a:lnSpc>
                <a:spcPct val="150000"/>
              </a:lnSpc>
            </a:pPr>
            <a:r>
              <a:rPr lang="en-US" altLang="en-US" smtClean="0"/>
              <a:t>  Extension Service/technical assistance providers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en-US" altLang="en-US" sz="3600" smtClean="0"/>
              <a:t>Plan Implementation</a:t>
            </a:r>
            <a:endParaRPr lang="en-US" altLang="en-US" smtClean="0"/>
          </a:p>
        </p:txBody>
      </p:sp>
      <p:sp>
        <p:nvSpPr>
          <p:cNvPr id="3379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A21762-7373-45D7-BAD5-CAA013E5E9C1}" type="slidenum">
              <a:rPr lang="en-US" altLang="en-US" sz="1400">
                <a:solidFill>
                  <a:schemeClr val="tx2"/>
                </a:solidFill>
              </a:rPr>
              <a:pPr eaLnBrk="1" hangingPunct="1"/>
              <a:t>11</a:t>
            </a:fld>
            <a:endParaRPr lang="en-US" altLang="en-US" sz="1400">
              <a:solidFill>
                <a:schemeClr val="tx2"/>
              </a:solidFill>
            </a:endParaRPr>
          </a:p>
        </p:txBody>
      </p:sp>
      <p:sp>
        <p:nvSpPr>
          <p:cNvPr id="33796" name="Rectangle 3"/>
          <p:cNvSpPr>
            <a:spLocks noGrp="1" noChangeArrowheads="1"/>
          </p:cNvSpPr>
          <p:nvPr>
            <p:ph sz="quarter" idx="1"/>
          </p:nvPr>
        </p:nvSpPr>
        <p:spPr>
          <a:xfrm>
            <a:off x="457200" y="1219200"/>
            <a:ext cx="8229600" cy="4937125"/>
          </a:xfrm>
        </p:spPr>
        <p:txBody>
          <a:bodyPr/>
          <a:lstStyle/>
          <a:p>
            <a:pPr eaLnBrk="1" hangingPunct="1">
              <a:lnSpc>
                <a:spcPct val="150000"/>
              </a:lnSpc>
            </a:pPr>
            <a:r>
              <a:rPr lang="en-US" altLang="en-US" smtClean="0"/>
              <a:t>This type of program cannot be accomplished in nine (9) months; it typically takes 2-3 years at a minimum</a:t>
            </a:r>
          </a:p>
          <a:p>
            <a:pPr eaLnBrk="1" hangingPunct="1">
              <a:lnSpc>
                <a:spcPct val="150000"/>
              </a:lnSpc>
            </a:pPr>
            <a:r>
              <a:rPr lang="en-US" altLang="en-US" smtClean="0"/>
              <a:t>Other groups will not implement projects developed by the BR&amp;E Task Force if the Task Force itself  is not actively involved</a:t>
            </a:r>
          </a:p>
          <a:p>
            <a:pPr eaLnBrk="1" hangingPunct="1">
              <a:lnSpc>
                <a:spcPct val="150000"/>
              </a:lnSpc>
            </a:pPr>
            <a:r>
              <a:rPr lang="en-US" altLang="en-US" smtClean="0"/>
              <a:t>It’s okay for the small implementation groups to shift members</a:t>
            </a:r>
          </a:p>
          <a:p>
            <a:pPr eaLnBrk="1" hangingPunct="1">
              <a:lnSpc>
                <a:spcPct val="150000"/>
              </a:lnSpc>
            </a:pPr>
            <a:r>
              <a:rPr lang="en-US" altLang="en-US" smtClean="0"/>
              <a:t>Hold quarterly meetings to monitor progress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altLang="en-US" sz="3600" smtClean="0"/>
              <a:t>New Leadership Team Members</a:t>
            </a:r>
            <a:endParaRPr lang="en-US" altLang="en-US" smtClean="0"/>
          </a:p>
        </p:txBody>
      </p:sp>
      <p:sp>
        <p:nvSpPr>
          <p:cNvPr id="3481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0EA08C5-39AF-4683-9A4B-6719C88893A0}" type="slidenum">
              <a:rPr lang="en-US" altLang="en-US" sz="1400">
                <a:solidFill>
                  <a:schemeClr val="tx2"/>
                </a:solidFill>
              </a:rPr>
              <a:pPr eaLnBrk="1" hangingPunct="1"/>
              <a:t>12</a:t>
            </a:fld>
            <a:endParaRPr lang="en-US" altLang="en-US" sz="1400">
              <a:solidFill>
                <a:schemeClr val="tx2"/>
              </a:solidFill>
            </a:endParaRPr>
          </a:p>
        </p:txBody>
      </p:sp>
      <p:sp>
        <p:nvSpPr>
          <p:cNvPr id="34820" name="Rectangle 3"/>
          <p:cNvSpPr>
            <a:spLocks noGrp="1" noChangeArrowheads="1"/>
          </p:cNvSpPr>
          <p:nvPr>
            <p:ph sz="quarter" idx="1"/>
          </p:nvPr>
        </p:nvSpPr>
        <p:spPr>
          <a:xfrm>
            <a:off x="457200" y="1676400"/>
            <a:ext cx="8229600" cy="4479925"/>
          </a:xfrm>
        </p:spPr>
        <p:txBody>
          <a:bodyPr/>
          <a:lstStyle/>
          <a:p>
            <a:pPr eaLnBrk="1" hangingPunct="1">
              <a:lnSpc>
                <a:spcPct val="150000"/>
              </a:lnSpc>
            </a:pPr>
            <a:r>
              <a:rPr lang="en-US" altLang="en-US" smtClean="0"/>
              <a:t>If possible, replace only two of the four members of the Leadership team at one time in order to provide some continuity. </a:t>
            </a:r>
          </a:p>
          <a:p>
            <a:pPr eaLnBrk="1" hangingPunct="1">
              <a:lnSpc>
                <a:spcPct val="150000"/>
              </a:lnSpc>
            </a:pPr>
            <a:r>
              <a:rPr lang="en-US" altLang="en-US" smtClean="0"/>
              <a:t>It’s okay for members to continue participating in the team if they are willing and able. </a:t>
            </a:r>
          </a:p>
          <a:p>
            <a:pPr eaLnBrk="1" hangingPunct="1"/>
            <a:endParaRPr lang="en-US" alt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eaLnBrk="1" hangingPunct="1"/>
            <a:r>
              <a:rPr lang="en-US" altLang="en-US" smtClean="0"/>
              <a:t>Distribute One Page Reports</a:t>
            </a:r>
          </a:p>
        </p:txBody>
      </p:sp>
      <p:sp>
        <p:nvSpPr>
          <p:cNvPr id="3584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72BB906-7F27-47B7-8A04-69FADD2677AA}" type="slidenum">
              <a:rPr lang="en-US" altLang="en-US" sz="1400">
                <a:solidFill>
                  <a:schemeClr val="tx2"/>
                </a:solidFill>
              </a:rPr>
              <a:pPr eaLnBrk="1" hangingPunct="1"/>
              <a:t>13</a:t>
            </a:fld>
            <a:endParaRPr lang="en-US" altLang="en-US" sz="1400">
              <a:solidFill>
                <a:schemeClr val="tx2"/>
              </a:solidFill>
            </a:endParaRPr>
          </a:p>
        </p:txBody>
      </p:sp>
      <p:sp>
        <p:nvSpPr>
          <p:cNvPr id="35844" name="Rectangle 3"/>
          <p:cNvSpPr>
            <a:spLocks noGrp="1" noChangeArrowheads="1"/>
          </p:cNvSpPr>
          <p:nvPr>
            <p:ph sz="quarter" idx="1"/>
          </p:nvPr>
        </p:nvSpPr>
        <p:spPr>
          <a:xfrm>
            <a:off x="457200" y="1219200"/>
            <a:ext cx="8229600" cy="3657600"/>
          </a:xfrm>
        </p:spPr>
        <p:txBody>
          <a:bodyPr/>
          <a:lstStyle/>
          <a:p>
            <a:pPr eaLnBrk="1" hangingPunct="1">
              <a:lnSpc>
                <a:spcPct val="150000"/>
              </a:lnSpc>
            </a:pPr>
            <a:r>
              <a:rPr lang="en-US" altLang="en-US" smtClean="0"/>
              <a:t>This refers to keeping the members of the small implementation teams up-to-date with the progress of implementing the plan</a:t>
            </a:r>
          </a:p>
          <a:p>
            <a:pPr eaLnBrk="1" hangingPunct="1">
              <a:lnSpc>
                <a:spcPct val="150000"/>
              </a:lnSpc>
            </a:pPr>
            <a:r>
              <a:rPr lang="en-US" altLang="en-US" smtClean="0"/>
              <a:t>Distribute early and often. </a:t>
            </a:r>
          </a:p>
          <a:p>
            <a:pPr eaLnBrk="1" hangingPunct="1">
              <a:lnSpc>
                <a:spcPct val="150000"/>
              </a:lnSpc>
            </a:pPr>
            <a:r>
              <a:rPr lang="en-US" altLang="en-US" smtClean="0"/>
              <a:t>Mail with notices of quarterly meetings and distribute again at the meeting.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26"/>
          <p:cNvSpPr>
            <a:spLocks noGrp="1" noChangeArrowheads="1"/>
          </p:cNvSpPr>
          <p:nvPr>
            <p:ph type="title"/>
          </p:nvPr>
        </p:nvSpPr>
        <p:spPr/>
        <p:txBody>
          <a:bodyPr/>
          <a:lstStyle/>
          <a:p>
            <a:pPr algn="ctr" eaLnBrk="1" hangingPunct="1"/>
            <a:r>
              <a:rPr lang="en-US" altLang="en-US" sz="3600" smtClean="0"/>
              <a:t>Evaluation of Implementation</a:t>
            </a:r>
            <a:endParaRPr lang="en-US" altLang="en-US" smtClean="0"/>
          </a:p>
        </p:txBody>
      </p:sp>
      <p:sp>
        <p:nvSpPr>
          <p:cNvPr id="3686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FE7072C-8A1B-4739-A241-335538F81DB6}" type="slidenum">
              <a:rPr lang="en-US" altLang="en-US" sz="1400">
                <a:solidFill>
                  <a:schemeClr val="tx2"/>
                </a:solidFill>
              </a:rPr>
              <a:pPr eaLnBrk="1" hangingPunct="1"/>
              <a:t>14</a:t>
            </a:fld>
            <a:endParaRPr lang="en-US" altLang="en-US" sz="1400">
              <a:solidFill>
                <a:schemeClr val="tx2"/>
              </a:solidFill>
            </a:endParaRPr>
          </a:p>
        </p:txBody>
      </p:sp>
      <p:sp>
        <p:nvSpPr>
          <p:cNvPr id="36868" name="Rectangle 1027"/>
          <p:cNvSpPr>
            <a:spLocks noGrp="1" noChangeArrowheads="1"/>
          </p:cNvSpPr>
          <p:nvPr>
            <p:ph sz="quarter" idx="1"/>
          </p:nvPr>
        </p:nvSpPr>
        <p:spPr>
          <a:xfrm>
            <a:off x="914400" y="1828800"/>
            <a:ext cx="7772400" cy="4114800"/>
          </a:xfrm>
        </p:spPr>
        <p:txBody>
          <a:bodyPr/>
          <a:lstStyle/>
          <a:p>
            <a:pPr eaLnBrk="1" hangingPunct="1">
              <a:lnSpc>
                <a:spcPct val="150000"/>
              </a:lnSpc>
            </a:pPr>
            <a:r>
              <a:rPr lang="en-US" altLang="en-US" smtClean="0"/>
              <a:t>To what degree do BR&amp;E programs actually implement projects? </a:t>
            </a:r>
          </a:p>
          <a:p>
            <a:pPr eaLnBrk="1" hangingPunct="1">
              <a:lnSpc>
                <a:spcPct val="150000"/>
              </a:lnSpc>
            </a:pPr>
            <a:r>
              <a:rPr lang="en-US" altLang="en-US" smtClean="0"/>
              <a:t>What factors are likely to influence the degree of implementation of the priorities set by the local Task Force?</a:t>
            </a:r>
          </a:p>
          <a:p>
            <a:pPr algn="ctr" eaLnBrk="1" hangingPunct="1"/>
            <a:endParaRPr lang="en-US" altLang="en-US" smtClean="0"/>
          </a:p>
          <a:p>
            <a:pPr algn="ctr" eaLnBrk="1" hangingPunct="1"/>
            <a:endParaRPr lang="en-US" alt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685800" y="533400"/>
            <a:ext cx="7772400" cy="1447800"/>
          </a:xfrm>
        </p:spPr>
        <p:txBody>
          <a:bodyPr>
            <a:normAutofit fontScale="90000"/>
          </a:bodyPr>
          <a:lstStyle/>
          <a:p>
            <a:pPr algn="ctr" eaLnBrk="1" fontAlgn="auto" hangingPunct="1">
              <a:spcAft>
                <a:spcPts val="0"/>
              </a:spcAft>
              <a:defRPr/>
            </a:pPr>
            <a:r>
              <a:rPr lang="en-US" sz="2400" dirty="0" smtClean="0">
                <a:latin typeface="Courier"/>
              </a:rPr>
              <a:t>Summary of “How Successful Are Business Retention and Expansion Implementation Efforts.”  </a:t>
            </a:r>
            <a:r>
              <a:rPr lang="en-US" sz="2400" b="1" dirty="0" smtClean="0">
                <a:latin typeface="Courier"/>
              </a:rPr>
              <a:t>Economic Development Review</a:t>
            </a:r>
            <a:r>
              <a:rPr lang="en-US" sz="2400" dirty="0" smtClean="0">
                <a:latin typeface="Courier"/>
              </a:rPr>
              <a:t>, 1997</a:t>
            </a:r>
            <a:br>
              <a:rPr lang="en-US" sz="2400" dirty="0" smtClean="0">
                <a:latin typeface="Courier"/>
              </a:rPr>
            </a:br>
            <a:endParaRPr lang="en-US" dirty="0" smtClean="0">
              <a:latin typeface="Courier"/>
            </a:endParaRPr>
          </a:p>
        </p:txBody>
      </p:sp>
      <p:sp>
        <p:nvSpPr>
          <p:cNvPr id="3789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7D3A7D0-8946-44FB-82F3-D2756A9E1BBE}" type="slidenum">
              <a:rPr lang="en-US" altLang="en-US" sz="1400">
                <a:solidFill>
                  <a:schemeClr val="tx2"/>
                </a:solidFill>
              </a:rPr>
              <a:pPr eaLnBrk="1" hangingPunct="1"/>
              <a:t>15</a:t>
            </a:fld>
            <a:endParaRPr lang="en-US" altLang="en-US" sz="1400">
              <a:solidFill>
                <a:schemeClr val="tx2"/>
              </a:solidFill>
            </a:endParaRPr>
          </a:p>
        </p:txBody>
      </p:sp>
      <p:sp>
        <p:nvSpPr>
          <p:cNvPr id="37892" name="Rectangle 3"/>
          <p:cNvSpPr>
            <a:spLocks noGrp="1" noChangeArrowheads="1"/>
          </p:cNvSpPr>
          <p:nvPr>
            <p:ph sz="quarter" idx="1"/>
          </p:nvPr>
        </p:nvSpPr>
        <p:spPr>
          <a:xfrm>
            <a:off x="1173163" y="2438400"/>
            <a:ext cx="7772400" cy="3657600"/>
          </a:xfrm>
        </p:spPr>
        <p:txBody>
          <a:bodyPr/>
          <a:lstStyle/>
          <a:p>
            <a:pPr eaLnBrk="1" hangingPunct="1">
              <a:lnSpc>
                <a:spcPct val="150000"/>
              </a:lnSpc>
            </a:pPr>
            <a:r>
              <a:rPr lang="en-US" altLang="en-US" smtClean="0"/>
              <a:t>Data from 91 BREV programs in four states (Minnesota, Missouri, Nebraska, and Ohio) </a:t>
            </a:r>
          </a:p>
          <a:p>
            <a:pPr eaLnBrk="1" hangingPunct="1">
              <a:lnSpc>
                <a:spcPct val="150000"/>
              </a:lnSpc>
            </a:pPr>
            <a:r>
              <a:rPr lang="en-US" altLang="en-US" smtClean="0"/>
              <a:t>Average program adopted five projects</a:t>
            </a:r>
          </a:p>
          <a:p>
            <a:pPr eaLnBrk="1" hangingPunct="1">
              <a:lnSpc>
                <a:spcPct val="150000"/>
              </a:lnSpc>
            </a:pPr>
            <a:r>
              <a:rPr lang="en-US" altLang="en-US" smtClean="0"/>
              <a:t>What percent of the projects were implemented?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173163" y="457200"/>
            <a:ext cx="7772400" cy="609600"/>
          </a:xfrm>
        </p:spPr>
        <p:txBody>
          <a:bodyPr/>
          <a:lstStyle/>
          <a:p>
            <a:pPr algn="ctr" eaLnBrk="1" hangingPunct="1"/>
            <a:r>
              <a:rPr lang="en-US" altLang="en-US" smtClean="0"/>
              <a:t>Status of Implementation Efforts</a:t>
            </a:r>
          </a:p>
        </p:txBody>
      </p:sp>
      <p:sp>
        <p:nvSpPr>
          <p:cNvPr id="38915" name="Rectangle 3"/>
          <p:cNvSpPr>
            <a:spLocks noGrp="1" noChangeArrowheads="1"/>
          </p:cNvSpPr>
          <p:nvPr>
            <p:ph type="body" sz="half" idx="1"/>
          </p:nvPr>
        </p:nvSpPr>
        <p:spPr/>
        <p:txBody>
          <a:bodyPr/>
          <a:lstStyle/>
          <a:p>
            <a:pPr eaLnBrk="1" hangingPunct="1">
              <a:lnSpc>
                <a:spcPct val="150000"/>
              </a:lnSpc>
            </a:pPr>
            <a:r>
              <a:rPr lang="en-US" altLang="en-US" sz="2800" smtClean="0"/>
              <a:t>30% of projects were implemented</a:t>
            </a:r>
          </a:p>
          <a:p>
            <a:pPr eaLnBrk="1" hangingPunct="1">
              <a:lnSpc>
                <a:spcPct val="150000"/>
              </a:lnSpc>
            </a:pPr>
            <a:r>
              <a:rPr lang="en-US" altLang="en-US" sz="2800" smtClean="0"/>
              <a:t>35% were being actively pursued</a:t>
            </a:r>
          </a:p>
          <a:p>
            <a:pPr eaLnBrk="1" hangingPunct="1">
              <a:lnSpc>
                <a:spcPct val="150000"/>
              </a:lnSpc>
            </a:pPr>
            <a:r>
              <a:rPr lang="en-US" altLang="en-US" sz="2800" smtClean="0"/>
              <a:t>24% were just starting</a:t>
            </a:r>
          </a:p>
          <a:p>
            <a:pPr eaLnBrk="1" hangingPunct="1">
              <a:lnSpc>
                <a:spcPct val="150000"/>
              </a:lnSpc>
            </a:pPr>
            <a:r>
              <a:rPr lang="en-US" altLang="en-US" sz="2800" smtClean="0"/>
              <a:t>11% had no action</a:t>
            </a:r>
          </a:p>
        </p:txBody>
      </p:sp>
      <p:graphicFrame>
        <p:nvGraphicFramePr>
          <p:cNvPr id="38916" name="Object 4"/>
          <p:cNvGraphicFramePr>
            <a:graphicFrameLocks noGrp="1" noChangeAspect="1"/>
          </p:cNvGraphicFramePr>
          <p:nvPr>
            <p:ph type="chart" sz="half" idx="2"/>
          </p:nvPr>
        </p:nvGraphicFramePr>
        <p:xfrm>
          <a:off x="5141913" y="1982788"/>
          <a:ext cx="3797300" cy="4111625"/>
        </p:xfrm>
        <a:graphic>
          <a:graphicData uri="http://schemas.openxmlformats.org/presentationml/2006/ole">
            <mc:AlternateContent xmlns:mc="http://schemas.openxmlformats.org/markup-compatibility/2006">
              <mc:Choice xmlns:v="urn:schemas-microsoft-com:vml" Requires="v">
                <p:oleObj spid="_x0000_s38919" name="Chart" r:id="rId4" imgW="3810119" imgH="4114800" progId="MSGraph.Chart.8">
                  <p:embed followColorScheme="full"/>
                </p:oleObj>
              </mc:Choice>
              <mc:Fallback>
                <p:oleObj name="Chart" r:id="rId4" imgW="3810119" imgH="4114800" progId="MSGraph.Chart.8">
                  <p:embed followColorScheme="full"/>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1913" y="1982788"/>
                        <a:ext cx="3797300"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17"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5160761-593A-4120-8974-C489F8F1EDB3}" type="slidenum">
              <a:rPr lang="en-US" altLang="en-US" sz="1400">
                <a:solidFill>
                  <a:schemeClr val="tx2"/>
                </a:solidFill>
              </a:rPr>
              <a:pPr eaLnBrk="1" hangingPunct="1"/>
              <a:t>16</a:t>
            </a:fld>
            <a:endParaRPr lang="en-US" altLang="en-US" sz="1400">
              <a:solidFill>
                <a:schemeClr val="tx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normAutofit fontScale="90000"/>
          </a:bodyPr>
          <a:lstStyle/>
          <a:p>
            <a:pPr algn="ctr" eaLnBrk="1" fontAlgn="auto" hangingPunct="1">
              <a:spcAft>
                <a:spcPts val="0"/>
              </a:spcAft>
              <a:defRPr/>
            </a:pPr>
            <a:r>
              <a:rPr lang="en-US" sz="3600" smtClean="0"/>
              <a:t>Factors Increasing Degree of BR&amp;E Project Implementation</a:t>
            </a:r>
            <a:endParaRPr lang="en-US" smtClean="0"/>
          </a:p>
        </p:txBody>
      </p:sp>
      <p:sp>
        <p:nvSpPr>
          <p:cNvPr id="3993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7AC705B-C621-4363-82E6-90F20CB8FD04}" type="slidenum">
              <a:rPr lang="en-US" altLang="en-US" sz="1400">
                <a:solidFill>
                  <a:schemeClr val="tx2"/>
                </a:solidFill>
              </a:rPr>
              <a:pPr eaLnBrk="1" hangingPunct="1"/>
              <a:t>17</a:t>
            </a:fld>
            <a:endParaRPr lang="en-US" altLang="en-US" sz="1400">
              <a:solidFill>
                <a:schemeClr val="tx2"/>
              </a:solidFill>
            </a:endParaRPr>
          </a:p>
        </p:txBody>
      </p:sp>
      <p:sp>
        <p:nvSpPr>
          <p:cNvPr id="19461" name="Rectangle 3"/>
          <p:cNvSpPr>
            <a:spLocks noGrp="1" noChangeArrowheads="1"/>
          </p:cNvSpPr>
          <p:nvPr>
            <p:ph sz="quarter" idx="1"/>
          </p:nvPr>
        </p:nvSpPr>
        <p:spPr>
          <a:xfrm>
            <a:off x="457200" y="1219200"/>
            <a:ext cx="8229600" cy="4937125"/>
          </a:xfrm>
        </p:spPr>
        <p:txBody>
          <a:bodyPr>
            <a:normAutofit fontScale="85000" lnSpcReduction="10000"/>
          </a:bodyPr>
          <a:lstStyle/>
          <a:p>
            <a:pPr marL="274320" indent="-274320" eaLnBrk="1" fontAlgn="auto" hangingPunct="1">
              <a:lnSpc>
                <a:spcPct val="120000"/>
              </a:lnSpc>
              <a:spcAft>
                <a:spcPts val="0"/>
              </a:spcAft>
              <a:buFont typeface="Wingdings 3"/>
              <a:buChar char=""/>
              <a:defRPr/>
            </a:pPr>
            <a:r>
              <a:rPr lang="en-US" sz="2800" dirty="0" smtClean="0"/>
              <a:t>Use proven strategic planning methods…plan for success!</a:t>
            </a:r>
          </a:p>
          <a:p>
            <a:pPr marL="274320" indent="-274320" eaLnBrk="1" fontAlgn="auto" hangingPunct="1">
              <a:lnSpc>
                <a:spcPct val="120000"/>
              </a:lnSpc>
              <a:spcAft>
                <a:spcPts val="0"/>
              </a:spcAft>
              <a:buFont typeface="Wingdings 3"/>
              <a:buChar char=""/>
              <a:defRPr/>
            </a:pPr>
            <a:r>
              <a:rPr lang="en-US" sz="2800" dirty="0" smtClean="0"/>
              <a:t>List those responsible for implementation and progress in the reports</a:t>
            </a:r>
          </a:p>
          <a:p>
            <a:pPr marL="274320" indent="-274320" eaLnBrk="1" fontAlgn="auto" hangingPunct="1">
              <a:lnSpc>
                <a:spcPct val="120000"/>
              </a:lnSpc>
              <a:spcAft>
                <a:spcPts val="0"/>
              </a:spcAft>
              <a:buFont typeface="Wingdings 3"/>
              <a:buChar char=""/>
              <a:defRPr/>
            </a:pPr>
            <a:r>
              <a:rPr lang="en-US" sz="2800" dirty="0" smtClean="0"/>
              <a:t>The Task Forces held meetings after the report was presented</a:t>
            </a:r>
          </a:p>
          <a:p>
            <a:pPr marL="274320" indent="-274320" eaLnBrk="1" fontAlgn="auto" hangingPunct="1">
              <a:lnSpc>
                <a:spcPct val="120000"/>
              </a:lnSpc>
              <a:spcAft>
                <a:spcPts val="0"/>
              </a:spcAft>
              <a:buFont typeface="Wingdings 3"/>
              <a:buChar char=""/>
              <a:defRPr/>
            </a:pPr>
            <a:r>
              <a:rPr lang="en-US" sz="2800" dirty="0" smtClean="0"/>
              <a:t>Adequate budget (average at that time was $2,500)</a:t>
            </a:r>
          </a:p>
          <a:p>
            <a:pPr marL="274320" indent="-274320" eaLnBrk="1" fontAlgn="auto" hangingPunct="1">
              <a:lnSpc>
                <a:spcPct val="120000"/>
              </a:lnSpc>
              <a:spcAft>
                <a:spcPts val="0"/>
              </a:spcAft>
              <a:buFont typeface="Wingdings 3"/>
              <a:buChar char=""/>
              <a:defRPr/>
            </a:pPr>
            <a:r>
              <a:rPr lang="en-US" sz="2800" dirty="0" smtClean="0"/>
              <a:t>There was a BR&amp;E Professional (someone who was familiar with the program, familiar with the factors of success in a BR&amp;E Visitation program and was a champion of the effort) who continued working on BR&amp;E  (average was 1.1 per program)</a:t>
            </a:r>
          </a:p>
          <a:p>
            <a:pPr marL="274320" indent="-274320" eaLnBrk="1" fontAlgn="auto" hangingPunct="1">
              <a:lnSpc>
                <a:spcPct val="120000"/>
              </a:lnSpc>
              <a:spcAft>
                <a:spcPts val="0"/>
              </a:spcAft>
              <a:buFont typeface="Wingdings 3"/>
              <a:buChar char=""/>
              <a:defRPr/>
            </a:pPr>
            <a:r>
              <a:rPr lang="en-US" sz="2800" dirty="0" smtClean="0"/>
              <a:t>Time since completion of report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eaLnBrk="1" hangingPunct="1"/>
            <a:endParaRPr lang="en-US" altLang="en-US" smtClean="0"/>
          </a:p>
        </p:txBody>
      </p:sp>
      <p:sp>
        <p:nvSpPr>
          <p:cNvPr id="4096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DADF6FF-43F2-443A-A5ED-F825CE48E715}" type="slidenum">
              <a:rPr lang="en-US" altLang="en-US" sz="1400">
                <a:solidFill>
                  <a:schemeClr val="tx2"/>
                </a:solidFill>
              </a:rPr>
              <a:pPr eaLnBrk="1" hangingPunct="1"/>
              <a:t>18</a:t>
            </a:fld>
            <a:endParaRPr lang="en-US" altLang="en-US" sz="1400">
              <a:solidFill>
                <a:schemeClr val="tx2"/>
              </a:solidFill>
            </a:endParaRPr>
          </a:p>
        </p:txBody>
      </p:sp>
      <p:sp>
        <p:nvSpPr>
          <p:cNvPr id="40964" name="Rectangle 3"/>
          <p:cNvSpPr>
            <a:spLocks noGrp="1" noChangeArrowheads="1"/>
          </p:cNvSpPr>
          <p:nvPr>
            <p:ph sz="quarter" idx="1"/>
          </p:nvPr>
        </p:nvSpPr>
        <p:spPr>
          <a:xfrm>
            <a:off x="457200" y="1219200"/>
            <a:ext cx="8229600" cy="4937125"/>
          </a:xfrm>
        </p:spPr>
        <p:txBody>
          <a:bodyPr/>
          <a:lstStyle/>
          <a:p>
            <a:pPr eaLnBrk="1" hangingPunct="1"/>
            <a:endParaRPr lang="en-US" altLang="en-US" smtClean="0"/>
          </a:p>
          <a:p>
            <a:pPr eaLnBrk="1" hangingPunct="1"/>
            <a:r>
              <a:rPr lang="en-US" altLang="en-US" smtClean="0"/>
              <a:t>Programs in this study were done from 1991-1995</a:t>
            </a:r>
          </a:p>
          <a:p>
            <a:pPr eaLnBrk="1" hangingPunct="1"/>
            <a:r>
              <a:rPr lang="en-US" altLang="en-US" smtClean="0"/>
              <a:t>Additional research studies on success of implementation are located on the BREI website under the certified BREI Project Coordinators and Professionals section.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lstStyle/>
          <a:p>
            <a:pPr algn="ctr" eaLnBrk="1" hangingPunct="1"/>
            <a:r>
              <a:rPr lang="en-US" altLang="en-US" smtClean="0"/>
              <a:t>Keep Publicizing Your Program</a:t>
            </a:r>
          </a:p>
        </p:txBody>
      </p:sp>
      <p:sp>
        <p:nvSpPr>
          <p:cNvPr id="4198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EDF6028-84C8-4C78-A740-E35FEC4BFD56}" type="slidenum">
              <a:rPr lang="en-US" altLang="en-US" sz="1400">
                <a:solidFill>
                  <a:schemeClr val="tx2"/>
                </a:solidFill>
              </a:rPr>
              <a:pPr eaLnBrk="1" hangingPunct="1"/>
              <a:t>19</a:t>
            </a:fld>
            <a:endParaRPr lang="en-US" altLang="en-US" sz="1400">
              <a:solidFill>
                <a:schemeClr val="tx2"/>
              </a:solidFill>
            </a:endParaRPr>
          </a:p>
        </p:txBody>
      </p:sp>
      <p:sp>
        <p:nvSpPr>
          <p:cNvPr id="41988" name="Rectangle 1027"/>
          <p:cNvSpPr>
            <a:spLocks noGrp="1" noChangeArrowheads="1"/>
          </p:cNvSpPr>
          <p:nvPr>
            <p:ph sz="quarter" idx="1"/>
          </p:nvPr>
        </p:nvSpPr>
        <p:spPr>
          <a:xfrm>
            <a:off x="457200" y="1828800"/>
            <a:ext cx="8229600" cy="4327525"/>
          </a:xfrm>
        </p:spPr>
        <p:txBody>
          <a:bodyPr/>
          <a:lstStyle/>
          <a:p>
            <a:pPr eaLnBrk="1" hangingPunct="1"/>
            <a:r>
              <a:rPr lang="en-US" altLang="en-US" smtClean="0"/>
              <a:t>Market </a:t>
            </a:r>
          </a:p>
          <a:p>
            <a:pPr eaLnBrk="1" hangingPunct="1"/>
            <a:r>
              <a:rPr lang="en-US" altLang="en-US" sz="2800" smtClean="0"/>
              <a:t>Market </a:t>
            </a:r>
          </a:p>
          <a:p>
            <a:pPr eaLnBrk="1" hangingPunct="1"/>
            <a:r>
              <a:rPr lang="en-US" altLang="en-US" sz="3200" smtClean="0"/>
              <a:t>Market </a:t>
            </a:r>
          </a:p>
          <a:p>
            <a:pPr eaLnBrk="1" hangingPunct="1"/>
            <a:r>
              <a:rPr lang="en-US" altLang="en-US" sz="3600" smtClean="0"/>
              <a:t>Market </a:t>
            </a:r>
          </a:p>
          <a:p>
            <a:pPr eaLnBrk="1" hangingPunct="1"/>
            <a:r>
              <a:rPr lang="en-US" altLang="en-US" sz="4000" smtClean="0"/>
              <a:t>Market </a:t>
            </a:r>
          </a:p>
          <a:p>
            <a:pPr eaLnBrk="1" hangingPunct="1"/>
            <a:r>
              <a:rPr lang="en-US" altLang="en-US" sz="4000" smtClean="0"/>
              <a:t>Market</a:t>
            </a:r>
          </a:p>
          <a:p>
            <a:pPr eaLnBrk="1" hangingPunct="1"/>
            <a:r>
              <a:rPr lang="en-US" altLang="en-US" sz="4000" smtClean="0"/>
              <a:t>And Market!</a:t>
            </a:r>
            <a:endParaRPr lang="en-US" altLang="en-US" sz="44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altLang="en-US" smtClean="0"/>
              <a:t>Questions?</a:t>
            </a:r>
          </a:p>
        </p:txBody>
      </p:sp>
      <p:sp>
        <p:nvSpPr>
          <p:cNvPr id="4505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AF5D3D8-C098-475F-BC1A-0D271C534A18}" type="slidenum">
              <a:rPr lang="en-US" altLang="en-US" sz="1400">
                <a:solidFill>
                  <a:schemeClr val="tx2"/>
                </a:solidFill>
              </a:rPr>
              <a:pPr eaLnBrk="1" hangingPunct="1"/>
              <a:t>20</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44035"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44036"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6A5ACD9-0ADA-4342-85B4-8E8A54DA771E}" type="slidenum">
              <a:rPr lang="en-US" altLang="en-US" sz="1400">
                <a:solidFill>
                  <a:schemeClr val="tx2"/>
                </a:solidFill>
              </a:rPr>
              <a:pPr eaLnBrk="1" hangingPunct="1"/>
              <a:t>21</a:t>
            </a:fld>
            <a:endParaRPr lang="en-US" altLang="en-US" sz="1400">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2899</TotalTime>
  <Words>1148</Words>
  <Application>Microsoft Office PowerPoint</Application>
  <PresentationFormat>On-screen Show (4:3)</PresentationFormat>
  <Paragraphs>167</Paragraphs>
  <Slides>21</Slides>
  <Notes>19</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31" baseType="lpstr">
      <vt:lpstr>Arial</vt:lpstr>
      <vt:lpstr>Bookman Old Style</vt:lpstr>
      <vt:lpstr>Courier</vt:lpstr>
      <vt:lpstr>Gill Sans MT</vt:lpstr>
      <vt:lpstr>Times New Roman</vt:lpstr>
      <vt:lpstr>Wingdings</vt:lpstr>
      <vt:lpstr>Wingdings 3</vt:lpstr>
      <vt:lpstr>Origin</vt:lpstr>
      <vt:lpstr>1_Origin</vt:lpstr>
      <vt:lpstr>Chart</vt:lpstr>
      <vt:lpstr>Business Retention and Expansion</vt:lpstr>
      <vt:lpstr>Implementation  and Evaluation</vt:lpstr>
      <vt:lpstr>Community Input/Resources</vt:lpstr>
      <vt:lpstr>Community Input/Resources</vt:lpstr>
      <vt:lpstr>Community Input/Resources</vt:lpstr>
      <vt:lpstr>Community Commencement</vt:lpstr>
      <vt:lpstr>Community Commencement Meeting</vt:lpstr>
      <vt:lpstr>Method of Presenting BR&amp;E Strategies</vt:lpstr>
      <vt:lpstr>Invite Agency Staff to Community Commencement Meeting </vt:lpstr>
      <vt:lpstr>Mail BREV Summary to Everyone</vt:lpstr>
      <vt:lpstr>Plan Implementation</vt:lpstr>
      <vt:lpstr>New Leadership Team Members</vt:lpstr>
      <vt:lpstr>Distribute One Page Reports</vt:lpstr>
      <vt:lpstr>Evaluation of Implementation</vt:lpstr>
      <vt:lpstr>Summary of “How Successful Are Business Retention and Expansion Implementation Efforts.”  Economic Development Review, 1997 </vt:lpstr>
      <vt:lpstr>Status of Implementation Efforts</vt:lpstr>
      <vt:lpstr>Factors Increasing Degree of BR&amp;E Project Implementation</vt:lpstr>
      <vt:lpstr>PowerPoint Presentation</vt:lpstr>
      <vt:lpstr>Keep Publicizing Your Program</vt:lpstr>
      <vt:lpstr>Questions?</vt:lpstr>
      <vt:lpstr> Creative Commons License </vt:lpstr>
    </vt:vector>
  </TitlesOfParts>
  <Company>University of Minnesota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Implementation of Priority BR&amp;E Projects</dc:title>
  <dc:creator>Valued Gateway Client</dc:creator>
  <cp:lastModifiedBy>Barefield, Alan</cp:lastModifiedBy>
  <cp:revision>37</cp:revision>
  <cp:lastPrinted>1999-03-31T19:24:04Z</cp:lastPrinted>
  <dcterms:created xsi:type="dcterms:W3CDTF">1999-03-29T13:46:40Z</dcterms:created>
  <dcterms:modified xsi:type="dcterms:W3CDTF">2017-06-26T04:20:42Z</dcterms:modified>
</cp:coreProperties>
</file>