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xml" ContentType="application/vnd.openxmlformats-officedocument.presentationml.tags+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 id="2147483738" r:id="rId2"/>
  </p:sldMasterIdLst>
  <p:notesMasterIdLst>
    <p:notesMasterId r:id="rId16"/>
  </p:notesMasterIdLst>
  <p:handoutMasterIdLst>
    <p:handoutMasterId r:id="rId17"/>
  </p:handoutMasterIdLst>
  <p:sldIdLst>
    <p:sldId id="289" r:id="rId3"/>
    <p:sldId id="278" r:id="rId4"/>
    <p:sldId id="279" r:id="rId5"/>
    <p:sldId id="280" r:id="rId6"/>
    <p:sldId id="281" r:id="rId7"/>
    <p:sldId id="282" r:id="rId8"/>
    <p:sldId id="283" r:id="rId9"/>
    <p:sldId id="284" r:id="rId10"/>
    <p:sldId id="285" r:id="rId11"/>
    <p:sldId id="286" r:id="rId12"/>
    <p:sldId id="287" r:id="rId13"/>
    <p:sldId id="288" r:id="rId14"/>
    <p:sldId id="277" r:id="rId1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CC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5" d="100"/>
          <a:sy n="85" d="100"/>
        </p:scale>
        <p:origin x="1476"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AFA0408-456E-4CDF-ADBD-766849000F3E}" type="datetimeFigureOut">
              <a:rPr lang="en-US" smtClean="0"/>
              <a:pPr/>
              <a:t>6/25/2017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3D5F642-651F-483F-A672-CB7741F000F7}" type="slidenum">
              <a:rPr lang="en-US" smtClean="0"/>
              <a:pPr/>
              <a:t>‹#›</a:t>
            </a:fld>
            <a:endParaRPr lang="en-US"/>
          </a:p>
        </p:txBody>
      </p:sp>
    </p:spTree>
    <p:extLst>
      <p:ext uri="{BB962C8B-B14F-4D97-AF65-F5344CB8AC3E}">
        <p14:creationId xmlns:p14="http://schemas.microsoft.com/office/powerpoint/2010/main" val="9873330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C90C65CC-7C65-4270-8BC1-ABD03A684CC6}" type="datetimeFigureOut">
              <a:rPr lang="en-US"/>
              <a:pPr>
                <a:defRPr/>
              </a:pPr>
              <a:t>6/25/2017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A7FFA550-5296-45EE-B407-17A7255BB971}" type="slidenum">
              <a:rPr lang="en-US"/>
              <a:pPr>
                <a:defRPr/>
              </a:pPr>
              <a:t>‹#›</a:t>
            </a:fld>
            <a:endParaRPr lang="en-US"/>
          </a:p>
        </p:txBody>
      </p:sp>
    </p:spTree>
    <p:extLst>
      <p:ext uri="{BB962C8B-B14F-4D97-AF65-F5344CB8AC3E}">
        <p14:creationId xmlns:p14="http://schemas.microsoft.com/office/powerpoint/2010/main" val="30424849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B416EF-5EA2-4B4B-81B9-04D5FDCD4657}"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1653252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E11F9B87-78C5-4C69-9273-2E14F96182EE}" type="slidenum">
              <a:rPr lang="en-US" smtClean="0"/>
              <a:pPr>
                <a:defRPr/>
              </a:pPr>
              <a:t>2</a:t>
            </a:fld>
            <a:endParaRPr lang="en-US"/>
          </a:p>
        </p:txBody>
      </p:sp>
    </p:spTree>
    <p:extLst>
      <p:ext uri="{BB962C8B-B14F-4D97-AF65-F5344CB8AC3E}">
        <p14:creationId xmlns:p14="http://schemas.microsoft.com/office/powerpoint/2010/main" val="2950697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44657A62-1862-4716-83D2-C1CA12C8B563}" type="slidenum">
              <a:rPr lang="en-US" smtClean="0"/>
              <a:pPr>
                <a:defRPr/>
              </a:pPr>
              <a:t>3</a:t>
            </a:fld>
            <a:endParaRPr lang="en-US"/>
          </a:p>
        </p:txBody>
      </p:sp>
    </p:spTree>
    <p:extLst>
      <p:ext uri="{BB962C8B-B14F-4D97-AF65-F5344CB8AC3E}">
        <p14:creationId xmlns:p14="http://schemas.microsoft.com/office/powerpoint/2010/main" val="1419997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23D638D2-B414-4DB0-B62E-CFC596B899C7}" type="slidenum">
              <a:rPr lang="en-US" smtClean="0"/>
              <a:pPr>
                <a:defRPr/>
              </a:pPr>
              <a:t>4</a:t>
            </a:fld>
            <a:endParaRPr lang="en-US"/>
          </a:p>
        </p:txBody>
      </p:sp>
    </p:spTree>
    <p:extLst>
      <p:ext uri="{BB962C8B-B14F-4D97-AF65-F5344CB8AC3E}">
        <p14:creationId xmlns:p14="http://schemas.microsoft.com/office/powerpoint/2010/main" val="27290056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ACFC5C63-9826-47ED-AD47-61DFC4620081}" type="slidenum">
              <a:rPr lang="en-US" smtClean="0"/>
              <a:pPr>
                <a:defRPr/>
              </a:pPr>
              <a:t>5</a:t>
            </a:fld>
            <a:endParaRPr lang="en-US"/>
          </a:p>
        </p:txBody>
      </p:sp>
    </p:spTree>
    <p:extLst>
      <p:ext uri="{BB962C8B-B14F-4D97-AF65-F5344CB8AC3E}">
        <p14:creationId xmlns:p14="http://schemas.microsoft.com/office/powerpoint/2010/main" val="1745475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C048B9AC-1A5B-443B-B426-08FB28967F0D}" type="slidenum">
              <a:rPr lang="en-US" smtClean="0"/>
              <a:pPr>
                <a:defRPr/>
              </a:pPr>
              <a:t>6</a:t>
            </a:fld>
            <a:endParaRPr lang="en-US"/>
          </a:p>
        </p:txBody>
      </p:sp>
    </p:spTree>
    <p:extLst>
      <p:ext uri="{BB962C8B-B14F-4D97-AF65-F5344CB8AC3E}">
        <p14:creationId xmlns:p14="http://schemas.microsoft.com/office/powerpoint/2010/main" val="1728618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9819BF1D-0BA0-4CA4-B54D-99CB6D559908}" type="slidenum">
              <a:rPr lang="en-US" smtClean="0"/>
              <a:pPr>
                <a:defRPr/>
              </a:pPr>
              <a:t>7</a:t>
            </a:fld>
            <a:endParaRPr lang="en-US"/>
          </a:p>
        </p:txBody>
      </p:sp>
    </p:spTree>
    <p:extLst>
      <p:ext uri="{BB962C8B-B14F-4D97-AF65-F5344CB8AC3E}">
        <p14:creationId xmlns:p14="http://schemas.microsoft.com/office/powerpoint/2010/main" val="2581367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6CE4A188-86B5-4D48-82F2-2F28E966D16F}" type="slidenum">
              <a:rPr lang="en-US" smtClean="0"/>
              <a:pPr>
                <a:defRPr/>
              </a:pPr>
              <a:t>8</a:t>
            </a:fld>
            <a:endParaRPr lang="en-US"/>
          </a:p>
        </p:txBody>
      </p:sp>
    </p:spTree>
    <p:extLst>
      <p:ext uri="{BB962C8B-B14F-4D97-AF65-F5344CB8AC3E}">
        <p14:creationId xmlns:p14="http://schemas.microsoft.com/office/powerpoint/2010/main" val="810699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A0E0C865-F1DD-4CD4-97E8-A893A23FB6D5}" type="slidenum">
              <a:rPr lang="en-US" smtClean="0"/>
              <a:pPr>
                <a:defRPr/>
              </a:pPr>
              <a:t>9</a:t>
            </a:fld>
            <a:endParaRPr lang="en-US"/>
          </a:p>
        </p:txBody>
      </p:sp>
    </p:spTree>
    <p:extLst>
      <p:ext uri="{BB962C8B-B14F-4D97-AF65-F5344CB8AC3E}">
        <p14:creationId xmlns:p14="http://schemas.microsoft.com/office/powerpoint/2010/main" val="25400370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88874B0D-45CA-4356-BB78-0EB193768E64}" type="slidenum">
              <a:rPr lang="en-US" smtClean="0"/>
              <a:pPr>
                <a:defRPr/>
              </a:pPr>
              <a:t>10</a:t>
            </a:fld>
            <a:endParaRPr lang="en-US"/>
          </a:p>
        </p:txBody>
      </p:sp>
    </p:spTree>
    <p:extLst>
      <p:ext uri="{BB962C8B-B14F-4D97-AF65-F5344CB8AC3E}">
        <p14:creationId xmlns:p14="http://schemas.microsoft.com/office/powerpoint/2010/main" val="7972394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0CE9F2E7-ACBF-4F20-86BC-0DFFE3386F62}" type="slidenum">
              <a:rPr lang="en-US" smtClean="0"/>
              <a:pPr>
                <a:defRPr/>
              </a:pPr>
              <a:t>11</a:t>
            </a:fld>
            <a:endParaRPr lang="en-US"/>
          </a:p>
        </p:txBody>
      </p:sp>
    </p:spTree>
    <p:extLst>
      <p:ext uri="{BB962C8B-B14F-4D97-AF65-F5344CB8AC3E}">
        <p14:creationId xmlns:p14="http://schemas.microsoft.com/office/powerpoint/2010/main" val="64914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Trained and certified instructors by BREI or the Cooperative Extension System are allowed to  remix, tweak, and build upon this work non-commercially, as long as they credit </a:t>
            </a:r>
            <a:r>
              <a:rPr lang="en-US" smtClean="0"/>
              <a:t>original authors and </a:t>
            </a:r>
            <a:r>
              <a:rPr lang="en-US" dirty="0" smtClean="0"/>
              <a:t>they must license their new creations under the identical terms.  This work can be downloaded and redistributed, but  all new work based on this work must carry the same license, so any derivatives will also be non-commercial in nature.</a:t>
            </a:r>
          </a:p>
          <a:p>
            <a:endParaRPr lang="en-US" dirty="0"/>
          </a:p>
        </p:txBody>
      </p:sp>
      <p:sp>
        <p:nvSpPr>
          <p:cNvPr id="4" name="Slide Number Placeholder 3"/>
          <p:cNvSpPr>
            <a:spLocks noGrp="1"/>
          </p:cNvSpPr>
          <p:nvPr>
            <p:ph type="sldNum" sz="quarter" idx="10"/>
          </p:nvPr>
        </p:nvSpPr>
        <p:spPr/>
        <p:txBody>
          <a:bodyPr/>
          <a:lstStyle/>
          <a:p>
            <a:fld id="{024CBB91-E7E5-4305-9FF8-73AFAAF1195D}" type="slidenum">
              <a:rPr lang="en-US" smtClean="0"/>
              <a:pPr/>
              <a:t>13</a:t>
            </a:fld>
            <a:endParaRPr lang="en-US"/>
          </a:p>
        </p:txBody>
      </p:sp>
    </p:spTree>
    <p:extLst>
      <p:ext uri="{BB962C8B-B14F-4D97-AF65-F5344CB8AC3E}">
        <p14:creationId xmlns:p14="http://schemas.microsoft.com/office/powerpoint/2010/main" val="6383286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pPr>
              <a:defRPr/>
            </a:pPr>
            <a:fld id="{9F5A4C50-9C2B-43CB-BECD-2D598EE48871}" type="datetime1">
              <a:rPr lang="en-US" smtClean="0"/>
              <a:pPr>
                <a:defRPr/>
              </a:pPr>
              <a:t>6/25/2017</a:t>
            </a:fld>
            <a:endParaRPr lang="en-US"/>
          </a:p>
        </p:txBody>
      </p:sp>
      <p:sp>
        <p:nvSpPr>
          <p:cNvPr id="17" name="Footer Placeholder 16"/>
          <p:cNvSpPr>
            <a:spLocks noGrp="1"/>
          </p:cNvSpPr>
          <p:nvPr>
            <p:ph type="ftr" sz="quarter" idx="11"/>
          </p:nvPr>
        </p:nvSpPr>
        <p:spPr>
          <a:xfrm>
            <a:off x="2898648" y="6355080"/>
            <a:ext cx="3474720" cy="365760"/>
          </a:xfrm>
        </p:spPr>
        <p:txBody>
          <a:bodyPr/>
          <a:lstStyle/>
          <a:p>
            <a:pPr>
              <a:defRPr/>
            </a:pPr>
            <a:endParaRPr lang="en-US"/>
          </a:p>
        </p:txBody>
      </p:sp>
      <p:sp>
        <p:nvSpPr>
          <p:cNvPr id="29" name="Slide Number Placeholder 28"/>
          <p:cNvSpPr>
            <a:spLocks noGrp="1"/>
          </p:cNvSpPr>
          <p:nvPr>
            <p:ph type="sldNum" sz="quarter" idx="12"/>
          </p:nvPr>
        </p:nvSpPr>
        <p:spPr>
          <a:xfrm>
            <a:off x="1216152" y="6355080"/>
            <a:ext cx="1219200" cy="365760"/>
          </a:xfrm>
        </p:spPr>
        <p:txBody>
          <a:bodyPr/>
          <a:lstStyle/>
          <a:p>
            <a:pPr>
              <a:defRPr/>
            </a:pPr>
            <a:fld id="{B602DA1E-B69C-46A8-917F-66FEFC2EF5B8}" type="slidenum">
              <a:rPr lang="en-US" smtClean="0"/>
              <a:pPr>
                <a:defRPr/>
              </a:pPr>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a:defRPr/>
            </a:pPr>
            <a:fld id="{DBFF1894-D6AD-409D-BB61-EB12E05DB52D}" type="datetime1">
              <a:rPr lang="en-US" smtClean="0"/>
              <a:pPr>
                <a:defRPr/>
              </a:pPr>
              <a:t>6/25/2017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EA28750-C738-4D04-9309-8C45BEAEA612}" type="slidenum">
              <a:rPr lang="en-US" smtClean="0"/>
              <a:pPr>
                <a:defRPr/>
              </a:pPr>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pPr>
              <a:defRPr/>
            </a:pPr>
            <a:fld id="{D02FB188-9E44-4391-97EE-0BD221991B9C}" type="datetime1">
              <a:rPr lang="en-US" smtClean="0"/>
              <a:pPr>
                <a:defRPr/>
              </a:pPr>
              <a:t>6/25/2017</a:t>
            </a:fld>
            <a:endParaRPr lang="en-US"/>
          </a:p>
        </p:txBody>
      </p:sp>
      <p:sp>
        <p:nvSpPr>
          <p:cNvPr id="5" name="Footer Placeholder 4"/>
          <p:cNvSpPr>
            <a:spLocks noGrp="1"/>
          </p:cNvSpPr>
          <p:nvPr>
            <p:ph type="ftr" sz="quarter" idx="11"/>
          </p:nvPr>
        </p:nvSpPr>
        <p:spPr>
          <a:xfrm>
            <a:off x="2898648" y="6355080"/>
            <a:ext cx="3474720" cy="365760"/>
          </a:xfrm>
        </p:spPr>
        <p:txBody>
          <a:bodyPr/>
          <a:lstStyle/>
          <a:p>
            <a:pPr>
              <a:defRPr/>
            </a:pPr>
            <a:endParaRPr lang="en-US"/>
          </a:p>
        </p:txBody>
      </p:sp>
      <p:sp>
        <p:nvSpPr>
          <p:cNvPr id="6" name="Slide Number Placeholder 5"/>
          <p:cNvSpPr>
            <a:spLocks noGrp="1"/>
          </p:cNvSpPr>
          <p:nvPr>
            <p:ph type="sldNum" sz="quarter" idx="12"/>
          </p:nvPr>
        </p:nvSpPr>
        <p:spPr>
          <a:xfrm>
            <a:off x="1069848" y="6355080"/>
            <a:ext cx="1520952" cy="365760"/>
          </a:xfrm>
        </p:spPr>
        <p:txBody>
          <a:bodyPr/>
          <a:lstStyle/>
          <a:p>
            <a:pPr>
              <a:defRPr/>
            </a:pPr>
            <a:fld id="{32947988-250A-4AC4-A452-786FF830CDA3}" type="slidenum">
              <a:rPr lang="en-US" smtClean="0"/>
              <a:pPr>
                <a:defRPr/>
              </a:pPr>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fld id="{D4C61C59-7BCC-421C-B1AD-B9DE3FED488B}" type="datetime1">
              <a:rPr lang="en-US" smtClean="0"/>
              <a:pPr>
                <a:defRPr/>
              </a:pPr>
              <a:t>6/25/2017</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F009579-C73A-4427-98FE-E5208E06F928}" type="slidenum">
              <a:rPr lang="en-US" smtClean="0"/>
              <a:pPr>
                <a:defRPr/>
              </a:pPr>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defRPr/>
            </a:pPr>
            <a:fld id="{37E46ACA-123C-4E30-A2A3-62DB39222BDB}" type="datetime1">
              <a:rPr lang="en-US" smtClean="0"/>
              <a:pPr>
                <a:defRPr/>
              </a:pPr>
              <a:t>6/25/2017</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32C3845-A0DF-43A4-9CB4-A4D157B89A68}" type="slidenum">
              <a:rPr lang="en-US" smtClean="0"/>
              <a:pPr>
                <a:defRPr/>
              </a:pPr>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785DCC9E-4A30-4818-BC1B-4558C6F5B37D}" type="datetime1">
              <a:rPr lang="en-US" smtClean="0"/>
              <a:pPr>
                <a:defRPr/>
              </a:pPr>
              <a:t>6/25/2017</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42AC38C0-CCEC-4F57-BE68-0E86EC817BE1}" type="slidenum">
              <a:rPr lang="en-US" smtClean="0"/>
              <a:pPr>
                <a:defRPr/>
              </a:pPr>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409EA994-F968-4CEC-9FB6-AD69C0BE1B40}" type="datetime1">
              <a:rPr lang="en-US" smtClean="0"/>
              <a:pPr>
                <a:defRPr/>
              </a:pPr>
              <a:t>6/25/2017</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111F2A9F-4878-4FA9-883A-313AB3A7D8DC}" type="slidenum">
              <a:rPr lang="en-US" smtClean="0"/>
              <a:pPr>
                <a:defRPr/>
              </a:pPr>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76872EEE-924A-41FD-B13E-46A9B123D4CB}" type="datetime1">
              <a:rPr lang="en-US" smtClean="0"/>
              <a:pPr>
                <a:defRPr/>
              </a:pPr>
              <a:t>6/25/2017</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F474BA9-F867-40A1-ADD0-CA3D7B1F1DE3}" type="slidenum">
              <a:rPr lang="en-US" smtClean="0"/>
              <a:pPr>
                <a:defRPr/>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941B99B5-7705-4FF2-9361-C19B28E3DE69}" type="datetime1">
              <a:rPr lang="en-US" smtClean="0"/>
              <a:pPr>
                <a:defRPr/>
              </a:pPr>
              <a:t>6/25/2017</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1CC6D25-42A4-472E-B2E8-8694350E326C}" type="slidenum">
              <a:rPr lang="en-US" smtClean="0"/>
              <a:pPr>
                <a:defRPr/>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5B604431-922F-4A41-8AAB-9C78360350CB}" type="datetime1">
              <a:rPr lang="en-US" smtClean="0"/>
              <a:pPr>
                <a:defRPr/>
              </a:pPr>
              <a:t>6/25/2017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71C6D53-FD89-40A4-A4C0-52DD1E1B6DDE}"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909BBB14-D89C-4EAD-BAD0-D7EF0E101357}" type="datetime1">
              <a:rPr lang="en-US" smtClean="0"/>
              <a:pPr>
                <a:defRPr/>
              </a:pPr>
              <a:t>6/25/2017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A4F4C9F-1209-4669-8D61-158224C59EB1}" type="slidenum">
              <a:rPr lang="en-US" smtClean="0"/>
              <a:pPr>
                <a:defRPr/>
              </a:pPr>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5A5B90C4-7613-4579-BE84-5630A9D3F035}" type="datetime1">
              <a:rPr lang="en-US" smtClean="0">
                <a:solidFill>
                  <a:srgbClr val="576943"/>
                </a:solidFill>
              </a:rPr>
              <a:pPr/>
              <a:t>6/25/2017</a:t>
            </a:fld>
            <a:endParaRPr lang="en-US">
              <a:solidFill>
                <a:srgbClr val="576943"/>
              </a:solidFill>
            </a:endParaRPr>
          </a:p>
        </p:txBody>
      </p:sp>
      <p:sp>
        <p:nvSpPr>
          <p:cNvPr id="17" name="Footer Placeholder 16"/>
          <p:cNvSpPr>
            <a:spLocks noGrp="1"/>
          </p:cNvSpPr>
          <p:nvPr>
            <p:ph type="ftr" sz="quarter" idx="11"/>
          </p:nvPr>
        </p:nvSpPr>
        <p:spPr>
          <a:xfrm>
            <a:off x="2898648" y="6355080"/>
            <a:ext cx="3474720" cy="365760"/>
          </a:xfrm>
        </p:spPr>
        <p:txBody>
          <a:bodyPr/>
          <a:lstStyle/>
          <a:p>
            <a:endParaRPr lang="en-US">
              <a:solidFill>
                <a:srgbClr val="576943"/>
              </a:solidFill>
            </a:endParaRPr>
          </a:p>
        </p:txBody>
      </p:sp>
      <p:sp>
        <p:nvSpPr>
          <p:cNvPr id="29" name="Slide Number Placeholder 28"/>
          <p:cNvSpPr>
            <a:spLocks noGrp="1"/>
          </p:cNvSpPr>
          <p:nvPr>
            <p:ph type="sldNum" sz="quarter" idx="12"/>
          </p:nvPr>
        </p:nvSpPr>
        <p:spPr>
          <a:xfrm>
            <a:off x="1216152" y="6355080"/>
            <a:ext cx="1219200" cy="365760"/>
          </a:xfrm>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3834938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230826A-BE81-438A-BDB3-EB15E807FFC3}" type="datetime1">
              <a:rPr lang="en-US" smtClean="0">
                <a:solidFill>
                  <a:srgbClr val="576943"/>
                </a:solidFill>
              </a:rPr>
              <a:pPr/>
              <a:t>6/25/2017</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9545244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97E20F0F-FE95-4133-9BE4-6889605105BF}" type="datetime1">
              <a:rPr lang="en-US" smtClean="0">
                <a:solidFill>
                  <a:srgbClr val="C9C2D1"/>
                </a:solidFill>
              </a:rPr>
              <a:pPr/>
              <a:t>6/25/2017</a:t>
            </a:fld>
            <a:endParaRPr lang="en-US">
              <a:solidFill>
                <a:srgbClr val="C9C2D1"/>
              </a:solidFill>
            </a:endParaRPr>
          </a:p>
        </p:txBody>
      </p:sp>
      <p:sp>
        <p:nvSpPr>
          <p:cNvPr id="5" name="Footer Placeholder 4"/>
          <p:cNvSpPr>
            <a:spLocks noGrp="1"/>
          </p:cNvSpPr>
          <p:nvPr>
            <p:ph type="ftr" sz="quarter" idx="11"/>
          </p:nvPr>
        </p:nvSpPr>
        <p:spPr>
          <a:xfrm>
            <a:off x="2898648" y="6355080"/>
            <a:ext cx="3474720" cy="365760"/>
          </a:xfrm>
        </p:spPr>
        <p:txBody>
          <a:bodyPr/>
          <a:lstStyle/>
          <a:p>
            <a:endParaRPr lang="en-US">
              <a:solidFill>
                <a:srgbClr val="C9C2D1"/>
              </a:solidFill>
            </a:endParaRPr>
          </a:p>
        </p:txBody>
      </p:sp>
      <p:sp>
        <p:nvSpPr>
          <p:cNvPr id="6" name="Slide Number Placeholder 5"/>
          <p:cNvSpPr>
            <a:spLocks noGrp="1"/>
          </p:cNvSpPr>
          <p:nvPr>
            <p:ph type="sldNum" sz="quarter" idx="12"/>
          </p:nvPr>
        </p:nvSpPr>
        <p:spPr>
          <a:xfrm>
            <a:off x="1069848" y="6355080"/>
            <a:ext cx="1520952" cy="365760"/>
          </a:xfrm>
        </p:spPr>
        <p:txBody>
          <a:bodyPr/>
          <a:lstStyle/>
          <a:p>
            <a:fld id="{EFB27BC6-5AC4-4B45-9412-1E69DFA5B2EC}" type="slidenum">
              <a:rPr lang="en-US" smtClean="0">
                <a:solidFill>
                  <a:srgbClr val="C9C2D1"/>
                </a:solidFill>
              </a:rPr>
              <a:pPr/>
              <a:t>‹#›</a:t>
            </a:fld>
            <a:endParaRPr lang="en-US">
              <a:solidFill>
                <a:srgbClr val="C9C2D1"/>
              </a:solidFill>
            </a:endParaRP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2110906836"/>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51783C4-81F5-477A-9EC9-B2948F232012}" type="datetime1">
              <a:rPr lang="en-US" smtClean="0">
                <a:solidFill>
                  <a:srgbClr val="576943"/>
                </a:solidFill>
              </a:rPr>
              <a:pPr/>
              <a:t>6/25/2017</a:t>
            </a:fld>
            <a:endParaRPr lang="en-US">
              <a:solidFill>
                <a:srgbClr val="576943"/>
              </a:solidFill>
            </a:endParaRPr>
          </a:p>
        </p:txBody>
      </p:sp>
      <p:sp>
        <p:nvSpPr>
          <p:cNvPr id="6" name="Footer Placeholder 5"/>
          <p:cNvSpPr>
            <a:spLocks noGrp="1"/>
          </p:cNvSpPr>
          <p:nvPr>
            <p:ph type="ftr" sz="quarter" idx="11"/>
          </p:nvPr>
        </p:nvSpPr>
        <p:spPr/>
        <p:txBody>
          <a:bodyPr/>
          <a:lstStyle/>
          <a:p>
            <a:endParaRPr lang="en-US">
              <a:solidFill>
                <a:srgbClr val="576943"/>
              </a:solidFill>
            </a:endParaRPr>
          </a:p>
        </p:txBody>
      </p:sp>
      <p:sp>
        <p:nvSpPr>
          <p:cNvPr id="7" name="Slide Number Placeholder 6"/>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4436384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F83EB49-4FC8-4E79-83E9-6F1040DD307F}" type="datetime1">
              <a:rPr lang="en-US" smtClean="0">
                <a:solidFill>
                  <a:srgbClr val="576943"/>
                </a:solidFill>
              </a:rPr>
              <a:pPr/>
              <a:t>6/25/2017</a:t>
            </a:fld>
            <a:endParaRPr lang="en-US">
              <a:solidFill>
                <a:srgbClr val="576943"/>
              </a:solidFill>
            </a:endParaRPr>
          </a:p>
        </p:txBody>
      </p:sp>
      <p:sp>
        <p:nvSpPr>
          <p:cNvPr id="8" name="Footer Placeholder 7"/>
          <p:cNvSpPr>
            <a:spLocks noGrp="1"/>
          </p:cNvSpPr>
          <p:nvPr>
            <p:ph type="ftr" sz="quarter" idx="11"/>
          </p:nvPr>
        </p:nvSpPr>
        <p:spPr/>
        <p:txBody>
          <a:bodyPr/>
          <a:lstStyle/>
          <a:p>
            <a:endParaRPr lang="en-US">
              <a:solidFill>
                <a:srgbClr val="576943"/>
              </a:solidFill>
            </a:endParaRPr>
          </a:p>
        </p:txBody>
      </p:sp>
      <p:sp>
        <p:nvSpPr>
          <p:cNvPr id="9" name="Slide Number Placeholder 8"/>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4073139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73CDD27-619E-44F7-8AA5-64A1FE853926}" type="datetime1">
              <a:rPr lang="en-US" smtClean="0">
                <a:solidFill>
                  <a:srgbClr val="576943"/>
                </a:solidFill>
              </a:rPr>
              <a:pPr/>
              <a:t>6/25/2017</a:t>
            </a:fld>
            <a:endParaRPr lang="en-US">
              <a:solidFill>
                <a:srgbClr val="576943"/>
              </a:solidFill>
            </a:endParaRPr>
          </a:p>
        </p:txBody>
      </p:sp>
      <p:sp>
        <p:nvSpPr>
          <p:cNvPr id="4" name="Footer Placeholder 3"/>
          <p:cNvSpPr>
            <a:spLocks noGrp="1"/>
          </p:cNvSpPr>
          <p:nvPr>
            <p:ph type="ftr" sz="quarter" idx="11"/>
          </p:nvPr>
        </p:nvSpPr>
        <p:spPr/>
        <p:txBody>
          <a:bodyPr/>
          <a:lstStyle/>
          <a:p>
            <a:endParaRPr lang="en-US">
              <a:solidFill>
                <a:srgbClr val="576943"/>
              </a:solidFill>
            </a:endParaRPr>
          </a:p>
        </p:txBody>
      </p:sp>
      <p:sp>
        <p:nvSpPr>
          <p:cNvPr id="5" name="Slide Number Placeholder 4"/>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3455860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662E14-E875-4484-A990-E75EDB6A96A2}" type="datetime1">
              <a:rPr lang="en-US" smtClean="0">
                <a:solidFill>
                  <a:srgbClr val="576943"/>
                </a:solidFill>
              </a:rPr>
              <a:pPr/>
              <a:t>6/25/2017</a:t>
            </a:fld>
            <a:endParaRPr lang="en-US">
              <a:solidFill>
                <a:srgbClr val="576943"/>
              </a:solidFill>
            </a:endParaRPr>
          </a:p>
        </p:txBody>
      </p:sp>
      <p:sp>
        <p:nvSpPr>
          <p:cNvPr id="3" name="Footer Placeholder 2"/>
          <p:cNvSpPr>
            <a:spLocks noGrp="1"/>
          </p:cNvSpPr>
          <p:nvPr>
            <p:ph type="ftr" sz="quarter" idx="11"/>
          </p:nvPr>
        </p:nvSpPr>
        <p:spPr/>
        <p:txBody>
          <a:bodyPr/>
          <a:lstStyle/>
          <a:p>
            <a:endParaRPr lang="en-US">
              <a:solidFill>
                <a:srgbClr val="576943"/>
              </a:solidFill>
            </a:endParaRPr>
          </a:p>
        </p:txBody>
      </p:sp>
      <p:sp>
        <p:nvSpPr>
          <p:cNvPr id="4" name="Slide Number Placeholder 3"/>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30431757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69E08F8-122B-46C7-B0A2-4F93E64F2500}" type="datetime1">
              <a:rPr lang="en-US" smtClean="0">
                <a:solidFill>
                  <a:srgbClr val="576943"/>
                </a:solidFill>
              </a:rPr>
              <a:pPr/>
              <a:t>6/25/2017</a:t>
            </a:fld>
            <a:endParaRPr lang="en-US">
              <a:solidFill>
                <a:srgbClr val="576943"/>
              </a:solidFill>
            </a:endParaRPr>
          </a:p>
        </p:txBody>
      </p:sp>
      <p:sp>
        <p:nvSpPr>
          <p:cNvPr id="6" name="Footer Placeholder 5"/>
          <p:cNvSpPr>
            <a:spLocks noGrp="1"/>
          </p:cNvSpPr>
          <p:nvPr>
            <p:ph type="ftr" sz="quarter" idx="11"/>
          </p:nvPr>
        </p:nvSpPr>
        <p:spPr/>
        <p:txBody>
          <a:bodyPr/>
          <a:lstStyle/>
          <a:p>
            <a:endParaRPr lang="en-US">
              <a:solidFill>
                <a:srgbClr val="576943"/>
              </a:solidFill>
            </a:endParaRPr>
          </a:p>
        </p:txBody>
      </p:sp>
      <p:sp>
        <p:nvSpPr>
          <p:cNvPr id="7" name="Slide Number Placeholder 6"/>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dirty="0">
              <a:solidFill>
                <a:prstClr val="black"/>
              </a:solidFill>
              <a:latin typeface="Gill Sans MT"/>
            </a:endParaRPr>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0655671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AE5F05A-8393-4346-86BB-BBDD729D5FBC}" type="datetime1">
              <a:rPr lang="en-US" smtClean="0">
                <a:solidFill>
                  <a:srgbClr val="C9C2D1"/>
                </a:solidFill>
              </a:rPr>
              <a:pPr/>
              <a:t>6/25/2017</a:t>
            </a:fld>
            <a:endParaRPr lang="en-US">
              <a:solidFill>
                <a:srgbClr val="C9C2D1"/>
              </a:solidFill>
            </a:endParaRPr>
          </a:p>
        </p:txBody>
      </p:sp>
      <p:sp>
        <p:nvSpPr>
          <p:cNvPr id="6" name="Footer Placeholder 5"/>
          <p:cNvSpPr>
            <a:spLocks noGrp="1"/>
          </p:cNvSpPr>
          <p:nvPr>
            <p:ph type="ftr" sz="quarter" idx="11"/>
          </p:nvPr>
        </p:nvSpPr>
        <p:spPr/>
        <p:txBody>
          <a:bodyPr/>
          <a:lstStyle/>
          <a:p>
            <a:endParaRPr lang="en-US">
              <a:solidFill>
                <a:srgbClr val="C9C2D1"/>
              </a:solidFill>
            </a:endParaRPr>
          </a:p>
        </p:txBody>
      </p:sp>
      <p:sp>
        <p:nvSpPr>
          <p:cNvPr id="7" name="Slide Number Placeholder 6"/>
          <p:cNvSpPr>
            <a:spLocks noGrp="1"/>
          </p:cNvSpPr>
          <p:nvPr>
            <p:ph type="sldNum" sz="quarter" idx="12"/>
          </p:nvPr>
        </p:nvSpPr>
        <p:spPr/>
        <p:txBody>
          <a:bodyPr/>
          <a:lstStyle/>
          <a:p>
            <a:fld id="{EFB27BC6-5AC4-4B45-9412-1E69DFA5B2EC}" type="slidenum">
              <a:rPr lang="en-US" smtClean="0">
                <a:solidFill>
                  <a:srgbClr val="C9C2D1"/>
                </a:solidFill>
              </a:rPr>
              <a:pPr/>
              <a:t>‹#›</a:t>
            </a:fld>
            <a:endParaRPr lang="en-US">
              <a:solidFill>
                <a:srgbClr val="C9C2D1"/>
              </a:solidFill>
            </a:endParaRPr>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white"/>
              </a:solidFill>
              <a:latin typeface="Gill Sans MT"/>
            </a:endParaRPr>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836671280"/>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80DE546-9DB7-4C5F-AF11-C652D5977293}" type="datetime1">
              <a:rPr lang="en-US" smtClean="0">
                <a:solidFill>
                  <a:srgbClr val="576943"/>
                </a:solidFill>
              </a:rPr>
              <a:pPr/>
              <a:t>6/25/2017</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Tree>
    <p:extLst>
      <p:ext uri="{BB962C8B-B14F-4D97-AF65-F5344CB8AC3E}">
        <p14:creationId xmlns:p14="http://schemas.microsoft.com/office/powerpoint/2010/main" val="29918764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AB6297F-DC93-4357-80E3-E69D1E9090E2}" type="datetime1">
              <a:rPr lang="en-US" smtClean="0">
                <a:solidFill>
                  <a:srgbClr val="576943"/>
                </a:solidFill>
              </a:rPr>
              <a:pPr/>
              <a:t>6/25/2017</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Tree>
    <p:extLst>
      <p:ext uri="{BB962C8B-B14F-4D97-AF65-F5344CB8AC3E}">
        <p14:creationId xmlns:p14="http://schemas.microsoft.com/office/powerpoint/2010/main" val="5868303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CB608E-E1B4-4549-85E3-1F44371D50A8}" type="datetime1">
              <a:rPr lang="en-US" smtClean="0">
                <a:solidFill>
                  <a:srgbClr val="576943"/>
                </a:solidFill>
              </a:rPr>
              <a:pPr/>
              <a:t>6/25/2017</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Tree>
    <p:extLst>
      <p:ext uri="{BB962C8B-B14F-4D97-AF65-F5344CB8AC3E}">
        <p14:creationId xmlns:p14="http://schemas.microsoft.com/office/powerpoint/2010/main" val="41123843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pPr>
              <a:defRPr/>
            </a:pPr>
            <a:fld id="{87FC2387-DC7E-468B-BB3D-0E1020C16956}" type="datetime1">
              <a:rPr lang="en-US" smtClean="0"/>
              <a:pPr>
                <a:defRPr/>
              </a:pPr>
              <a:t>6/25/2017</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pPr>
              <a:defRPr/>
            </a:pPr>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pPr>
              <a:defRPr/>
            </a:pPr>
            <a:fld id="{14C1EDCC-1050-4E98-A7B4-D3F7A4EFF585}" type="slidenum">
              <a:rPr lang="en-US" smtClean="0"/>
              <a:pPr>
                <a:defRPr/>
              </a:pPr>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pPr fontAlgn="auto">
              <a:spcBef>
                <a:spcPts val="0"/>
              </a:spcBef>
              <a:spcAft>
                <a:spcPts val="0"/>
              </a:spcAft>
            </a:pPr>
            <a:fld id="{EB389EA8-D562-46AF-81A5-BA045AF5ED00}" type="datetime1">
              <a:rPr lang="en-US" smtClean="0">
                <a:solidFill>
                  <a:srgbClr val="576943"/>
                </a:solidFill>
                <a:latin typeface="Gill Sans MT"/>
              </a:rPr>
              <a:pPr fontAlgn="auto">
                <a:spcBef>
                  <a:spcPts val="0"/>
                </a:spcBef>
                <a:spcAft>
                  <a:spcPts val="0"/>
                </a:spcAft>
              </a:pPr>
              <a:t>6/25/2017</a:t>
            </a:fld>
            <a:endParaRPr lang="en-US">
              <a:solidFill>
                <a:srgbClr val="576943"/>
              </a:solidFill>
              <a:latin typeface="Gill Sans MT"/>
            </a:endParaRPr>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pPr fontAlgn="auto">
              <a:spcBef>
                <a:spcPts val="0"/>
              </a:spcBef>
              <a:spcAft>
                <a:spcPts val="0"/>
              </a:spcAft>
            </a:pPr>
            <a:endParaRPr lang="en-US">
              <a:solidFill>
                <a:srgbClr val="576943"/>
              </a:solidFill>
              <a:latin typeface="Gill Sans MT"/>
            </a:endParaRPr>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pPr fontAlgn="auto">
              <a:spcBef>
                <a:spcPts val="0"/>
              </a:spcBef>
              <a:spcAft>
                <a:spcPts val="0"/>
              </a:spcAft>
            </a:pPr>
            <a:fld id="{EFB27BC6-5AC4-4B45-9412-1E69DFA5B2EC}" type="slidenum">
              <a:rPr lang="en-US" smtClean="0">
                <a:solidFill>
                  <a:srgbClr val="576943"/>
                </a:solidFill>
                <a:latin typeface="Gill Sans MT"/>
              </a:rPr>
              <a:pPr fontAlgn="auto">
                <a:spcBef>
                  <a:spcPts val="0"/>
                </a:spcBef>
                <a:spcAft>
                  <a:spcPts val="0"/>
                </a:spcAft>
              </a:pPr>
              <a:t>‹#›</a:t>
            </a:fld>
            <a:endParaRPr lang="en-US">
              <a:solidFill>
                <a:srgbClr val="576943"/>
              </a:solidFill>
              <a:latin typeface="Gill Sans MT"/>
            </a:endParaRPr>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385741642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Lst>
  <p:timing>
    <p:tnLst>
      <p:par>
        <p:cTn id="1" dur="indefinite" restart="never" nodeType="tmRoot"/>
      </p:par>
    </p:tnLst>
  </p:timing>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hyperlink" Target="http://creativecommons.org/licenses/by-nc-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2"/>
          <p:cNvSpPr>
            <a:spLocks noGrp="1"/>
          </p:cNvSpPr>
          <p:nvPr>
            <p:ph type="ctrTitle"/>
          </p:nvPr>
        </p:nvSpPr>
        <p:spPr>
          <a:xfrm>
            <a:off x="1219200" y="3886200"/>
            <a:ext cx="6858000" cy="914400"/>
          </a:xfrm>
        </p:spPr>
        <p:txBody>
          <a:bodyPr>
            <a:normAutofit fontScale="90000"/>
          </a:bodyPr>
          <a:lstStyle/>
          <a:p>
            <a:pPr algn="l"/>
            <a:r>
              <a:rPr lang="en-US" sz="4000" dirty="0" smtClean="0"/>
              <a:t>Business Retention and Expansion</a:t>
            </a:r>
            <a:endParaRPr lang="en-US" sz="4000" dirty="0"/>
          </a:p>
        </p:txBody>
      </p:sp>
      <p:sp>
        <p:nvSpPr>
          <p:cNvPr id="4" name="Subtitle 3"/>
          <p:cNvSpPr>
            <a:spLocks noGrp="1"/>
          </p:cNvSpPr>
          <p:nvPr>
            <p:ph type="subTitle" idx="1"/>
          </p:nvPr>
        </p:nvSpPr>
        <p:spPr/>
        <p:txBody>
          <a:bodyPr>
            <a:noAutofit/>
          </a:bodyPr>
          <a:lstStyle/>
          <a:p>
            <a:pPr algn="l"/>
            <a:r>
              <a:rPr lang="en-US" sz="2400" dirty="0"/>
              <a:t>An Economic Develop Strategy to Work With Your Existing Businesses</a:t>
            </a:r>
          </a:p>
        </p:txBody>
      </p:sp>
    </p:spTree>
    <p:extLst>
      <p:ext uri="{BB962C8B-B14F-4D97-AF65-F5344CB8AC3E}">
        <p14:creationId xmlns:p14="http://schemas.microsoft.com/office/powerpoint/2010/main" val="21182696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mtClean="0"/>
              <a:t>Is Evaluation Important?</a:t>
            </a:r>
          </a:p>
        </p:txBody>
      </p:sp>
      <p:sp>
        <p:nvSpPr>
          <p:cNvPr id="10243" name="Content Placeholder 2"/>
          <p:cNvSpPr>
            <a:spLocks noGrp="1"/>
          </p:cNvSpPr>
          <p:nvPr>
            <p:ph sz="quarter" idx="1"/>
          </p:nvPr>
        </p:nvSpPr>
        <p:spPr>
          <a:xfrm>
            <a:off x="457200" y="1219200"/>
            <a:ext cx="8229600" cy="4937125"/>
          </a:xfrm>
        </p:spPr>
        <p:txBody>
          <a:bodyPr/>
          <a:lstStyle/>
          <a:p>
            <a:pPr eaLnBrk="1" hangingPunct="1"/>
            <a:r>
              <a:rPr lang="en-US" smtClean="0"/>
              <a:t>Why would a BR&amp;E visitation program be interested in evaluation?</a:t>
            </a:r>
          </a:p>
          <a:p>
            <a:pPr eaLnBrk="1" hangingPunct="1"/>
            <a:endParaRPr lang="en-US" smtClean="0"/>
          </a:p>
          <a:p>
            <a:pPr eaLnBrk="1" hangingPunct="1"/>
            <a:r>
              <a:rPr lang="en-US" smtClean="0"/>
              <a:t>What factors could indicate whether or not a program is successful?</a:t>
            </a:r>
          </a:p>
          <a:p>
            <a:pPr eaLnBrk="1" hangingPunct="1"/>
            <a:endParaRPr lang="en-US" smtClean="0"/>
          </a:p>
          <a:p>
            <a:pPr eaLnBrk="1" hangingPunct="1"/>
            <a:r>
              <a:rPr lang="en-US" smtClean="0"/>
              <a:t>Why would demonstrated program success be important to the future of the program?</a:t>
            </a:r>
          </a:p>
          <a:p>
            <a:pPr eaLnBrk="1" hangingPunct="1"/>
            <a:endParaRPr lang="en-US" smtClean="0"/>
          </a:p>
          <a:p>
            <a:pPr eaLnBrk="1" hangingPunct="1"/>
            <a:r>
              <a:rPr lang="en-US" smtClean="0"/>
              <a:t>What stakeholders would be interested in the documented success of the program?</a:t>
            </a:r>
          </a:p>
        </p:txBody>
      </p:sp>
      <p:sp>
        <p:nvSpPr>
          <p:cNvPr id="4" name="Slide Number Placeholder 5"/>
          <p:cNvSpPr>
            <a:spLocks noGrp="1"/>
          </p:cNvSpPr>
          <p:nvPr>
            <p:ph type="sldNum" sz="quarter" idx="12"/>
          </p:nvPr>
        </p:nvSpPr>
        <p:spPr>
          <a:xfrm>
            <a:off x="612648" y="6356350"/>
            <a:ext cx="1981200" cy="365760"/>
          </a:xfrm>
        </p:spPr>
        <p:txBody>
          <a:bodyPr/>
          <a:lstStyle/>
          <a:p>
            <a:fld id="{EFB27BC6-5AC4-4B45-9412-1E69DFA5B2EC}"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smtClean="0"/>
              <a:t>Four Components of Evaluation</a:t>
            </a:r>
          </a:p>
        </p:txBody>
      </p:sp>
      <p:sp>
        <p:nvSpPr>
          <p:cNvPr id="11267" name="Content Placeholder 2"/>
          <p:cNvSpPr>
            <a:spLocks noGrp="1"/>
          </p:cNvSpPr>
          <p:nvPr>
            <p:ph sz="quarter" idx="1"/>
          </p:nvPr>
        </p:nvSpPr>
        <p:spPr>
          <a:xfrm>
            <a:off x="457200" y="1219200"/>
            <a:ext cx="8229600" cy="4937125"/>
          </a:xfrm>
        </p:spPr>
        <p:txBody>
          <a:bodyPr>
            <a:normAutofit lnSpcReduction="10000"/>
          </a:bodyPr>
          <a:lstStyle/>
          <a:p>
            <a:pPr eaLnBrk="1" hangingPunct="1"/>
            <a:endParaRPr lang="en-US" smtClean="0"/>
          </a:p>
          <a:p>
            <a:pPr eaLnBrk="1" hangingPunct="1"/>
            <a:r>
              <a:rPr lang="en-US" smtClean="0"/>
              <a:t>Utility – How useful is program evaluation to you and your stakeholders</a:t>
            </a:r>
          </a:p>
          <a:p>
            <a:pPr eaLnBrk="1" hangingPunct="1"/>
            <a:endParaRPr lang="en-US" smtClean="0"/>
          </a:p>
          <a:p>
            <a:pPr eaLnBrk="1" hangingPunct="1"/>
            <a:r>
              <a:rPr lang="en-US" smtClean="0"/>
              <a:t>Feasibility – How practical is evaluation for a program?</a:t>
            </a:r>
          </a:p>
          <a:p>
            <a:pPr eaLnBrk="1" hangingPunct="1"/>
            <a:endParaRPr lang="en-US" smtClean="0"/>
          </a:p>
          <a:p>
            <a:pPr eaLnBrk="1" hangingPunct="1"/>
            <a:r>
              <a:rPr lang="en-US" smtClean="0"/>
              <a:t>Propriety – How appropriate is evaluation for those who are involved?</a:t>
            </a:r>
          </a:p>
          <a:p>
            <a:pPr eaLnBrk="1" hangingPunct="1"/>
            <a:endParaRPr lang="en-US" smtClean="0"/>
          </a:p>
          <a:p>
            <a:pPr eaLnBrk="1" hangingPunct="1"/>
            <a:r>
              <a:rPr lang="en-US" smtClean="0"/>
              <a:t>Accuracy – How accurate is program evaluation and the information it conveys?</a:t>
            </a:r>
          </a:p>
        </p:txBody>
      </p:sp>
      <p:sp>
        <p:nvSpPr>
          <p:cNvPr id="11268" name="TextBox 3"/>
          <p:cNvSpPr txBox="1">
            <a:spLocks noChangeArrowheads="1"/>
          </p:cNvSpPr>
          <p:nvPr/>
        </p:nvSpPr>
        <p:spPr bwMode="auto">
          <a:xfrm>
            <a:off x="3352800" y="6319838"/>
            <a:ext cx="5715000" cy="461962"/>
          </a:xfrm>
          <a:prstGeom prst="rect">
            <a:avLst/>
          </a:prstGeom>
          <a:noFill/>
          <a:ln w="9525">
            <a:noFill/>
            <a:miter lim="800000"/>
            <a:headEnd/>
            <a:tailEnd/>
          </a:ln>
        </p:spPr>
        <p:txBody>
          <a:bodyPr>
            <a:spAutoFit/>
          </a:bodyPr>
          <a:lstStyle/>
          <a:p>
            <a:r>
              <a:rPr lang="en-US" sz="1200"/>
              <a:t>Source:  Ways to Improve the Quality of Your Program Evaluations.  University of Wisconsin Extension.  www.uwex.edu/ces/pdande/resources/pdf/Tipsheet9.pdf</a:t>
            </a:r>
          </a:p>
        </p:txBody>
      </p:sp>
      <p:sp>
        <p:nvSpPr>
          <p:cNvPr id="5" name="Slide Number Placeholder 5"/>
          <p:cNvSpPr>
            <a:spLocks noGrp="1"/>
          </p:cNvSpPr>
          <p:nvPr>
            <p:ph type="sldNum" sz="quarter" idx="12"/>
          </p:nvPr>
        </p:nvSpPr>
        <p:spPr>
          <a:xfrm>
            <a:off x="612648" y="6356350"/>
            <a:ext cx="1981200" cy="365760"/>
          </a:xfrm>
        </p:spPr>
        <p:txBody>
          <a:bodyPr/>
          <a:lstStyle/>
          <a:p>
            <a:fld id="{EFB27BC6-5AC4-4B45-9412-1E69DFA5B2EC}" type="slidenum">
              <a:rPr lang="en-US" smtClean="0"/>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smtClean="0"/>
              <a:t>Utility</a:t>
            </a:r>
          </a:p>
        </p:txBody>
      </p:sp>
      <p:sp>
        <p:nvSpPr>
          <p:cNvPr id="12291" name="Content Placeholder 2"/>
          <p:cNvSpPr>
            <a:spLocks noGrp="1"/>
          </p:cNvSpPr>
          <p:nvPr>
            <p:ph sz="quarter" idx="1"/>
          </p:nvPr>
        </p:nvSpPr>
        <p:spPr>
          <a:xfrm>
            <a:off x="457200" y="1219200"/>
            <a:ext cx="8229600" cy="4937125"/>
          </a:xfrm>
        </p:spPr>
        <p:txBody>
          <a:bodyPr>
            <a:normAutofit lnSpcReduction="10000"/>
          </a:bodyPr>
          <a:lstStyle/>
          <a:p>
            <a:pPr eaLnBrk="1" hangingPunct="1"/>
            <a:r>
              <a:rPr lang="en-US" b="1" smtClean="0"/>
              <a:t>State your purpose clearly</a:t>
            </a:r>
            <a:r>
              <a:rPr lang="en-US" smtClean="0"/>
              <a:t> – Describe the reasons you are doing the evaluation</a:t>
            </a:r>
          </a:p>
          <a:p>
            <a:pPr eaLnBrk="1" hangingPunct="1"/>
            <a:r>
              <a:rPr lang="en-US" b="1" smtClean="0"/>
              <a:t>Consider your audience(s)</a:t>
            </a:r>
            <a:r>
              <a:rPr lang="en-US" smtClean="0"/>
              <a:t> – Describe the users of the evaluation and the type of information they require and find credible</a:t>
            </a:r>
          </a:p>
          <a:p>
            <a:pPr eaLnBrk="1" hangingPunct="1"/>
            <a:r>
              <a:rPr lang="en-US" b="1" smtClean="0"/>
              <a:t>Communicate your findings</a:t>
            </a:r>
            <a:r>
              <a:rPr lang="en-US" smtClean="0"/>
              <a:t> – Develop a plan to share information and how you can increase the chances that the information will be used</a:t>
            </a:r>
          </a:p>
          <a:p>
            <a:pPr eaLnBrk="1" hangingPunct="1"/>
            <a:r>
              <a:rPr lang="en-US" b="1" smtClean="0"/>
              <a:t>Provide value to stakeholders</a:t>
            </a:r>
            <a:r>
              <a:rPr lang="en-US" smtClean="0"/>
              <a:t> – Draw a connection between the evaluation and how it provides useful information.  Does it provide new information or confirm previous information?</a:t>
            </a:r>
            <a:endParaRPr lang="en-US" b="1" smtClean="0"/>
          </a:p>
        </p:txBody>
      </p:sp>
      <p:sp>
        <p:nvSpPr>
          <p:cNvPr id="4" name="Slide Number Placeholder 5"/>
          <p:cNvSpPr>
            <a:spLocks noGrp="1"/>
          </p:cNvSpPr>
          <p:nvPr>
            <p:ph type="sldNum" sz="quarter" idx="12"/>
          </p:nvPr>
        </p:nvSpPr>
        <p:spPr>
          <a:xfrm>
            <a:off x="612648" y="6356350"/>
            <a:ext cx="1981200" cy="365760"/>
          </a:xfrm>
        </p:spPr>
        <p:txBody>
          <a:bodyPr/>
          <a:lstStyle/>
          <a:p>
            <a:fld id="{EFB27BC6-5AC4-4B45-9412-1E69DFA5B2EC}"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smtClean="0"/>
              <a:t>Feasibility</a:t>
            </a:r>
          </a:p>
        </p:txBody>
      </p:sp>
      <p:sp>
        <p:nvSpPr>
          <p:cNvPr id="13315" name="Content Placeholder 2"/>
          <p:cNvSpPr>
            <a:spLocks noGrp="1"/>
          </p:cNvSpPr>
          <p:nvPr>
            <p:ph sz="quarter" idx="1"/>
          </p:nvPr>
        </p:nvSpPr>
        <p:spPr>
          <a:xfrm>
            <a:off x="457200" y="1219200"/>
            <a:ext cx="8229600" cy="4937125"/>
          </a:xfrm>
        </p:spPr>
        <p:txBody>
          <a:bodyPr/>
          <a:lstStyle/>
          <a:p>
            <a:pPr eaLnBrk="1" hangingPunct="1"/>
            <a:r>
              <a:rPr lang="en-US" b="1" smtClean="0"/>
              <a:t>Show practicality</a:t>
            </a:r>
            <a:r>
              <a:rPr lang="en-US" smtClean="0"/>
              <a:t> – Show that the evaluation does not disrupt the program and that it can be implemented given existing costs, resources and the situation</a:t>
            </a:r>
          </a:p>
          <a:p>
            <a:pPr eaLnBrk="1" hangingPunct="1"/>
            <a:endParaRPr lang="en-US" b="1" smtClean="0"/>
          </a:p>
          <a:p>
            <a:pPr eaLnBrk="1" hangingPunct="1"/>
            <a:r>
              <a:rPr lang="en-US" b="1" smtClean="0"/>
              <a:t>Consider political viability</a:t>
            </a:r>
            <a:r>
              <a:rPr lang="en-US" smtClean="0"/>
              <a:t> – Predict political contingencies or consequences that might affect the evaluation’s implementation or the misuse of its results.</a:t>
            </a:r>
          </a:p>
          <a:p>
            <a:pPr eaLnBrk="1" hangingPunct="1"/>
            <a:endParaRPr lang="en-US" b="1" smtClean="0"/>
          </a:p>
          <a:p>
            <a:pPr eaLnBrk="1" hangingPunct="1"/>
            <a:r>
              <a:rPr lang="en-US" b="1" smtClean="0"/>
              <a:t>Calculate costs relative to benefits</a:t>
            </a:r>
            <a:r>
              <a:rPr lang="en-US" smtClean="0"/>
              <a:t> – Determine whether the value of the evaluation output can be justified with regard to its costs.</a:t>
            </a:r>
            <a:endParaRPr lang="en-US" b="1" smtClean="0"/>
          </a:p>
        </p:txBody>
      </p:sp>
      <p:sp>
        <p:nvSpPr>
          <p:cNvPr id="4" name="Slide Number Placeholder 5"/>
          <p:cNvSpPr>
            <a:spLocks noGrp="1"/>
          </p:cNvSpPr>
          <p:nvPr>
            <p:ph type="sldNum" sz="quarter" idx="12"/>
          </p:nvPr>
        </p:nvSpPr>
        <p:spPr>
          <a:xfrm>
            <a:off x="612648" y="6356350"/>
            <a:ext cx="1981200" cy="365760"/>
          </a:xfrm>
        </p:spPr>
        <p:txBody>
          <a:bodyPr/>
          <a:lstStyle/>
          <a:p>
            <a:fld id="{EFB27BC6-5AC4-4B45-9412-1E69DFA5B2EC}" type="slidenum">
              <a:rPr lang="en-US" smtClean="0"/>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smtClean="0"/>
              <a:t>Propriety</a:t>
            </a:r>
          </a:p>
        </p:txBody>
      </p:sp>
      <p:sp>
        <p:nvSpPr>
          <p:cNvPr id="14339" name="Content Placeholder 2"/>
          <p:cNvSpPr>
            <a:spLocks noGrp="1"/>
          </p:cNvSpPr>
          <p:nvPr>
            <p:ph sz="quarter" idx="1"/>
          </p:nvPr>
        </p:nvSpPr>
        <p:spPr>
          <a:xfrm>
            <a:off x="457200" y="1219200"/>
            <a:ext cx="8229600" cy="4937125"/>
          </a:xfrm>
        </p:spPr>
        <p:txBody>
          <a:bodyPr/>
          <a:lstStyle/>
          <a:p>
            <a:pPr eaLnBrk="1" hangingPunct="1"/>
            <a:r>
              <a:rPr lang="en-US" b="1" smtClean="0"/>
              <a:t>Respect people and their rights</a:t>
            </a:r>
            <a:r>
              <a:rPr lang="en-US" smtClean="0"/>
              <a:t> – Demonstrate honesty, ethical practice and respect for human dignity in the choice of evaluation plan, methodology and result use.</a:t>
            </a:r>
          </a:p>
          <a:p>
            <a:pPr eaLnBrk="1" hangingPunct="1"/>
            <a:endParaRPr lang="en-US" b="1" smtClean="0"/>
          </a:p>
          <a:p>
            <a:pPr eaLnBrk="1" hangingPunct="1"/>
            <a:r>
              <a:rPr lang="en-US" b="1" smtClean="0"/>
              <a:t>Disclose evaluation findings properly</a:t>
            </a:r>
            <a:r>
              <a:rPr lang="en-US" smtClean="0"/>
              <a:t> – Develop a plan for the effective communication of findings to the persons involved in or affected by the evaluation.</a:t>
            </a:r>
          </a:p>
          <a:p>
            <a:pPr eaLnBrk="1" hangingPunct="1"/>
            <a:endParaRPr lang="en-US" b="1" smtClean="0"/>
          </a:p>
          <a:p>
            <a:pPr eaLnBrk="1" hangingPunct="1"/>
            <a:r>
              <a:rPr lang="en-US" b="1" smtClean="0"/>
              <a:t>Assess completely and fairly</a:t>
            </a:r>
            <a:r>
              <a:rPr lang="en-US" smtClean="0"/>
              <a:t> – Examine the strengths and weaknesses of the BR&amp;E program so that your evaluation information can be used to strengthen it.</a:t>
            </a:r>
            <a:endParaRPr lang="en-US" b="1" smtClean="0"/>
          </a:p>
        </p:txBody>
      </p:sp>
      <p:sp>
        <p:nvSpPr>
          <p:cNvPr id="4" name="Slide Number Placeholder 5"/>
          <p:cNvSpPr>
            <a:spLocks noGrp="1"/>
          </p:cNvSpPr>
          <p:nvPr>
            <p:ph type="sldNum" sz="quarter" idx="12"/>
          </p:nvPr>
        </p:nvSpPr>
        <p:spPr>
          <a:xfrm>
            <a:off x="612648" y="6356350"/>
            <a:ext cx="1981200" cy="365760"/>
          </a:xfrm>
        </p:spPr>
        <p:txBody>
          <a:bodyPr/>
          <a:lstStyle/>
          <a:p>
            <a:fld id="{EFB27BC6-5AC4-4B45-9412-1E69DFA5B2EC}"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smtClean="0"/>
              <a:t>Accuracy</a:t>
            </a:r>
          </a:p>
        </p:txBody>
      </p:sp>
      <p:sp>
        <p:nvSpPr>
          <p:cNvPr id="15363" name="Content Placeholder 2"/>
          <p:cNvSpPr>
            <a:spLocks noGrp="1"/>
          </p:cNvSpPr>
          <p:nvPr>
            <p:ph sz="quarter" idx="1"/>
          </p:nvPr>
        </p:nvSpPr>
        <p:spPr>
          <a:xfrm>
            <a:off x="457200" y="1219200"/>
            <a:ext cx="8229600" cy="5137150"/>
          </a:xfrm>
        </p:spPr>
        <p:txBody>
          <a:bodyPr/>
          <a:lstStyle/>
          <a:p>
            <a:pPr eaLnBrk="1" hangingPunct="1">
              <a:spcAft>
                <a:spcPts val="600"/>
              </a:spcAft>
            </a:pPr>
            <a:r>
              <a:rPr lang="en-US" b="1" dirty="0" smtClean="0"/>
              <a:t>Describe the program’s implementation</a:t>
            </a:r>
            <a:r>
              <a:rPr lang="en-US" dirty="0" smtClean="0"/>
              <a:t> – Document the program clearly</a:t>
            </a:r>
            <a:endParaRPr lang="en-US" b="1" dirty="0" smtClean="0"/>
          </a:p>
          <a:p>
            <a:pPr eaLnBrk="1" hangingPunct="1">
              <a:spcAft>
                <a:spcPts val="600"/>
              </a:spcAft>
            </a:pPr>
            <a:r>
              <a:rPr lang="en-US" b="1" dirty="0" smtClean="0"/>
              <a:t>Explain evaluation procedures</a:t>
            </a:r>
            <a:r>
              <a:rPr lang="en-US" dirty="0" smtClean="0"/>
              <a:t> – Describe the evaluation questions in detail so that the evaluation program could be replicated</a:t>
            </a:r>
            <a:endParaRPr lang="en-US" b="1" dirty="0" smtClean="0"/>
          </a:p>
          <a:p>
            <a:pPr eaLnBrk="1" hangingPunct="1">
              <a:spcAft>
                <a:spcPts val="600"/>
              </a:spcAft>
            </a:pPr>
            <a:r>
              <a:rPr lang="en-US" b="1" dirty="0" smtClean="0"/>
              <a:t>Demonstrate defensible information sources</a:t>
            </a:r>
            <a:r>
              <a:rPr lang="en-US" dirty="0" smtClean="0"/>
              <a:t> – Describe sources of information in detail to determine their appropriateness</a:t>
            </a:r>
          </a:p>
          <a:p>
            <a:pPr eaLnBrk="1" hangingPunct="1"/>
            <a:r>
              <a:rPr lang="en-US" b="1" dirty="0" smtClean="0"/>
              <a:t>Ensure valid and reliable information</a:t>
            </a:r>
            <a:r>
              <a:rPr lang="en-US" dirty="0" smtClean="0"/>
              <a:t> – Describe the sources of information in detail so that appropriateness can be determined</a:t>
            </a:r>
            <a:endParaRPr lang="en-US" b="1" dirty="0" smtClean="0"/>
          </a:p>
        </p:txBody>
      </p:sp>
      <p:sp>
        <p:nvSpPr>
          <p:cNvPr id="4" name="Slide Number Placeholder 5"/>
          <p:cNvSpPr>
            <a:spLocks noGrp="1"/>
          </p:cNvSpPr>
          <p:nvPr>
            <p:ph type="sldNum" sz="quarter" idx="12"/>
          </p:nvPr>
        </p:nvSpPr>
        <p:spPr>
          <a:xfrm>
            <a:off x="612648" y="6356350"/>
            <a:ext cx="1981200" cy="365760"/>
          </a:xfrm>
        </p:spPr>
        <p:txBody>
          <a:bodyPr/>
          <a:lstStyle/>
          <a:p>
            <a:fld id="{EFB27BC6-5AC4-4B45-9412-1E69DFA5B2EC}"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smtClean="0"/>
              <a:t>Accuracy (continued)</a:t>
            </a:r>
          </a:p>
        </p:txBody>
      </p:sp>
      <p:sp>
        <p:nvSpPr>
          <p:cNvPr id="16387" name="Content Placeholder 2"/>
          <p:cNvSpPr>
            <a:spLocks noGrp="1"/>
          </p:cNvSpPr>
          <p:nvPr>
            <p:ph sz="quarter" idx="1"/>
          </p:nvPr>
        </p:nvSpPr>
        <p:spPr>
          <a:xfrm>
            <a:off x="457200" y="1219200"/>
            <a:ext cx="8229600" cy="4937125"/>
          </a:xfrm>
        </p:spPr>
        <p:txBody>
          <a:bodyPr/>
          <a:lstStyle/>
          <a:p>
            <a:pPr eaLnBrk="1" hangingPunct="1">
              <a:spcAft>
                <a:spcPts val="600"/>
              </a:spcAft>
            </a:pPr>
            <a:r>
              <a:rPr lang="en-US" b="1" dirty="0" smtClean="0"/>
              <a:t>Use appropriate analysis</a:t>
            </a:r>
            <a:r>
              <a:rPr lang="en-US" dirty="0" smtClean="0"/>
              <a:t> – Analyze the data in an appropriate and correct way.</a:t>
            </a:r>
          </a:p>
          <a:p>
            <a:pPr eaLnBrk="1" hangingPunct="1">
              <a:spcAft>
                <a:spcPts val="600"/>
              </a:spcAft>
            </a:pPr>
            <a:r>
              <a:rPr lang="en-US" b="1" dirty="0" smtClean="0"/>
              <a:t>Draw </a:t>
            </a:r>
            <a:r>
              <a:rPr lang="en-US" b="1" dirty="0" smtClean="0"/>
              <a:t>justified conclusions</a:t>
            </a:r>
            <a:r>
              <a:rPr lang="en-US" dirty="0" smtClean="0"/>
              <a:t> – Link the interpretation to the data.  Consider alternative explanations for documented program outcomes.  </a:t>
            </a:r>
            <a:r>
              <a:rPr lang="en-US" b="1" i="1" dirty="0" smtClean="0"/>
              <a:t>Do not draw </a:t>
            </a:r>
            <a:r>
              <a:rPr lang="en-US" b="1" i="1" dirty="0" smtClean="0"/>
              <a:t>generalizations </a:t>
            </a:r>
            <a:r>
              <a:rPr lang="en-US" b="1" i="1" dirty="0" smtClean="0"/>
              <a:t>beyond what your evidence can support!</a:t>
            </a:r>
            <a:endParaRPr lang="en-US" dirty="0" smtClean="0"/>
          </a:p>
          <a:p>
            <a:pPr eaLnBrk="1" hangingPunct="1"/>
            <a:r>
              <a:rPr lang="en-US" b="1" dirty="0" smtClean="0"/>
              <a:t>Report </a:t>
            </a:r>
            <a:r>
              <a:rPr lang="en-US" b="1" dirty="0" smtClean="0"/>
              <a:t>impartially</a:t>
            </a:r>
            <a:r>
              <a:rPr lang="en-US" dirty="0" smtClean="0"/>
              <a:t> – Only communicate evaluation findings, not feelings, opinions or biases.</a:t>
            </a:r>
            <a:endParaRPr lang="en-US" b="1" dirty="0" smtClean="0"/>
          </a:p>
          <a:p>
            <a:pPr eaLnBrk="1" hangingPunct="1"/>
            <a:endParaRPr lang="en-US" dirty="0" smtClean="0"/>
          </a:p>
        </p:txBody>
      </p:sp>
      <p:sp>
        <p:nvSpPr>
          <p:cNvPr id="4" name="Slide Number Placeholder 5"/>
          <p:cNvSpPr>
            <a:spLocks noGrp="1"/>
          </p:cNvSpPr>
          <p:nvPr>
            <p:ph type="sldNum" sz="quarter" idx="12"/>
          </p:nvPr>
        </p:nvSpPr>
        <p:spPr>
          <a:xfrm>
            <a:off x="612648" y="6356350"/>
            <a:ext cx="1981200" cy="365760"/>
          </a:xfrm>
        </p:spPr>
        <p:txBody>
          <a:bodyPr/>
          <a:lstStyle/>
          <a:p>
            <a:fld id="{EFB27BC6-5AC4-4B45-9412-1E69DFA5B2EC}" type="slidenum">
              <a:rPr lang="en-US" smtClean="0"/>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smtClean="0"/>
              <a:t>Program Evaluation Structure</a:t>
            </a:r>
          </a:p>
        </p:txBody>
      </p:sp>
      <p:sp>
        <p:nvSpPr>
          <p:cNvPr id="17411" name="Content Placeholder 2"/>
          <p:cNvSpPr>
            <a:spLocks noGrp="1"/>
          </p:cNvSpPr>
          <p:nvPr>
            <p:ph sz="quarter" idx="1"/>
          </p:nvPr>
        </p:nvSpPr>
        <p:spPr>
          <a:xfrm>
            <a:off x="457200" y="1219200"/>
            <a:ext cx="8229600" cy="5137150"/>
          </a:xfrm>
        </p:spPr>
        <p:txBody>
          <a:bodyPr>
            <a:normAutofit lnSpcReduction="10000"/>
          </a:bodyPr>
          <a:lstStyle/>
          <a:p>
            <a:pPr eaLnBrk="1" hangingPunct="1">
              <a:spcAft>
                <a:spcPts val="600"/>
              </a:spcAft>
            </a:pPr>
            <a:r>
              <a:rPr lang="en-US" dirty="0" smtClean="0"/>
              <a:t>The logic model is a picture of a program in response to a given situation</a:t>
            </a:r>
          </a:p>
          <a:p>
            <a:pPr eaLnBrk="1" hangingPunct="1"/>
            <a:r>
              <a:rPr lang="en-US" dirty="0" smtClean="0"/>
              <a:t>Demonstrates the logical relationships that take place among the:</a:t>
            </a:r>
          </a:p>
          <a:p>
            <a:pPr lvl="1" eaLnBrk="1" hangingPunct="1"/>
            <a:r>
              <a:rPr lang="en-US" dirty="0" smtClean="0"/>
              <a:t>Resources that are invested</a:t>
            </a:r>
          </a:p>
          <a:p>
            <a:pPr lvl="1" eaLnBrk="1" hangingPunct="1"/>
            <a:r>
              <a:rPr lang="en-US" dirty="0" smtClean="0"/>
              <a:t>Activities that take place</a:t>
            </a:r>
          </a:p>
          <a:p>
            <a:pPr lvl="1" eaLnBrk="1" hangingPunct="1">
              <a:spcAft>
                <a:spcPts val="600"/>
              </a:spcAft>
            </a:pPr>
            <a:r>
              <a:rPr lang="en-US" dirty="0" smtClean="0"/>
              <a:t>Benefits or changes that may result</a:t>
            </a:r>
          </a:p>
          <a:p>
            <a:pPr eaLnBrk="1" hangingPunct="1">
              <a:spcAft>
                <a:spcPts val="600"/>
              </a:spcAft>
            </a:pPr>
            <a:r>
              <a:rPr lang="en-US" dirty="0" smtClean="0"/>
              <a:t>Provides an underlying rationale of the program or initiative</a:t>
            </a:r>
          </a:p>
          <a:p>
            <a:pPr eaLnBrk="1" hangingPunct="1">
              <a:spcAft>
                <a:spcPts val="600"/>
              </a:spcAft>
            </a:pPr>
            <a:r>
              <a:rPr lang="en-US" dirty="0" smtClean="0"/>
              <a:t>Core of program planning, evaluation, program management and communications</a:t>
            </a:r>
          </a:p>
          <a:p>
            <a:r>
              <a:rPr lang="en-US" sz="2200" dirty="0" smtClean="0"/>
              <a:t>http://www.uwex.edu/ces/pdande/evaluation/evallogicmodel.html</a:t>
            </a:r>
          </a:p>
        </p:txBody>
      </p:sp>
      <p:sp>
        <p:nvSpPr>
          <p:cNvPr id="4" name="Slide Number Placeholder 5"/>
          <p:cNvSpPr>
            <a:spLocks noGrp="1"/>
          </p:cNvSpPr>
          <p:nvPr>
            <p:ph type="sldNum" sz="quarter" idx="12"/>
          </p:nvPr>
        </p:nvSpPr>
        <p:spPr>
          <a:xfrm>
            <a:off x="612648" y="6356350"/>
            <a:ext cx="1981200" cy="365760"/>
          </a:xfrm>
        </p:spPr>
        <p:txBody>
          <a:bodyPr/>
          <a:lstStyle/>
          <a:p>
            <a:fld id="{EFB27BC6-5AC4-4B45-9412-1E69DFA5B2EC}" type="slidenum">
              <a:rPr lang="en-US" smtClean="0"/>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3"/>
          <p:cNvSpPr>
            <a:spLocks noGrp="1"/>
          </p:cNvSpPr>
          <p:nvPr>
            <p:ph type="title"/>
          </p:nvPr>
        </p:nvSpPr>
        <p:spPr/>
        <p:txBody>
          <a:bodyPr/>
          <a:lstStyle/>
          <a:p>
            <a:pPr eaLnBrk="1" hangingPunct="1"/>
            <a:endParaRPr lang="en-US" smtClean="0"/>
          </a:p>
        </p:txBody>
      </p:sp>
      <p:sp>
        <p:nvSpPr>
          <p:cNvPr id="5" name="Rectangle 4"/>
          <p:cNvSpPr/>
          <p:nvPr/>
        </p:nvSpPr>
        <p:spPr>
          <a:xfrm>
            <a:off x="2286000" y="2667000"/>
            <a:ext cx="914400" cy="2667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Rectangle 11"/>
          <p:cNvSpPr/>
          <p:nvPr/>
        </p:nvSpPr>
        <p:spPr>
          <a:xfrm>
            <a:off x="228600" y="2630488"/>
            <a:ext cx="1447800" cy="1828800"/>
          </a:xfrm>
          <a:prstGeom prst="rect">
            <a:avLst/>
          </a:prstGeom>
          <a:solidFill>
            <a:srgbClr val="00B0F0">
              <a:alpha val="5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Right Arrow 10"/>
          <p:cNvSpPr/>
          <p:nvPr/>
        </p:nvSpPr>
        <p:spPr>
          <a:xfrm>
            <a:off x="1143000" y="1981200"/>
            <a:ext cx="762000" cy="3124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Rectangle 12"/>
          <p:cNvSpPr/>
          <p:nvPr/>
        </p:nvSpPr>
        <p:spPr>
          <a:xfrm>
            <a:off x="2286000" y="1600200"/>
            <a:ext cx="914400" cy="381000"/>
          </a:xfrm>
          <a:prstGeom prst="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Inputs</a:t>
            </a:r>
          </a:p>
        </p:txBody>
      </p:sp>
      <p:sp>
        <p:nvSpPr>
          <p:cNvPr id="14" name="Rectangle 13"/>
          <p:cNvSpPr/>
          <p:nvPr/>
        </p:nvSpPr>
        <p:spPr>
          <a:xfrm>
            <a:off x="3733800" y="1600200"/>
            <a:ext cx="1828800" cy="381000"/>
          </a:xfrm>
          <a:prstGeom prst="rect">
            <a:avLst/>
          </a:prstGeom>
          <a:solidFill>
            <a:srgbClr val="00B050">
              <a:alpha val="50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Outputs</a:t>
            </a:r>
          </a:p>
        </p:txBody>
      </p:sp>
      <p:sp>
        <p:nvSpPr>
          <p:cNvPr id="15" name="Rectangle 14"/>
          <p:cNvSpPr/>
          <p:nvPr/>
        </p:nvSpPr>
        <p:spPr>
          <a:xfrm>
            <a:off x="6096000" y="1600200"/>
            <a:ext cx="2743200" cy="381000"/>
          </a:xfrm>
          <a:prstGeom prst="rect">
            <a:avLst/>
          </a:prstGeom>
          <a:solidFill>
            <a:srgbClr val="FF0000">
              <a:alpha val="5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Outcomes</a:t>
            </a:r>
          </a:p>
        </p:txBody>
      </p:sp>
      <p:sp>
        <p:nvSpPr>
          <p:cNvPr id="16" name="Rectangle 15"/>
          <p:cNvSpPr/>
          <p:nvPr/>
        </p:nvSpPr>
        <p:spPr>
          <a:xfrm>
            <a:off x="4648200" y="2667000"/>
            <a:ext cx="914400" cy="26670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Rectangle 16"/>
          <p:cNvSpPr/>
          <p:nvPr/>
        </p:nvSpPr>
        <p:spPr>
          <a:xfrm>
            <a:off x="3733800" y="2667000"/>
            <a:ext cx="914400" cy="26670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17"/>
          <p:cNvSpPr/>
          <p:nvPr/>
        </p:nvSpPr>
        <p:spPr>
          <a:xfrm>
            <a:off x="7924800" y="2667000"/>
            <a:ext cx="914400" cy="266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Rectangle 18"/>
          <p:cNvSpPr/>
          <p:nvPr/>
        </p:nvSpPr>
        <p:spPr>
          <a:xfrm>
            <a:off x="7010400" y="2667000"/>
            <a:ext cx="914400" cy="266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Rectangle 19"/>
          <p:cNvSpPr/>
          <p:nvPr/>
        </p:nvSpPr>
        <p:spPr>
          <a:xfrm>
            <a:off x="6096000" y="2667000"/>
            <a:ext cx="914400" cy="266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Rectangle 21"/>
          <p:cNvSpPr/>
          <p:nvPr/>
        </p:nvSpPr>
        <p:spPr>
          <a:xfrm>
            <a:off x="3733800" y="2133600"/>
            <a:ext cx="914400" cy="381000"/>
          </a:xfrm>
          <a:prstGeom prst="rect">
            <a:avLst/>
          </a:prstGeom>
          <a:solidFill>
            <a:srgbClr val="00B050">
              <a:alpha val="50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Activities</a:t>
            </a:r>
          </a:p>
        </p:txBody>
      </p:sp>
      <p:sp>
        <p:nvSpPr>
          <p:cNvPr id="24" name="Rectangle 23"/>
          <p:cNvSpPr/>
          <p:nvPr/>
        </p:nvSpPr>
        <p:spPr>
          <a:xfrm>
            <a:off x="4648200" y="2133600"/>
            <a:ext cx="914400" cy="381000"/>
          </a:xfrm>
          <a:prstGeom prst="rect">
            <a:avLst/>
          </a:prstGeom>
          <a:solidFill>
            <a:srgbClr val="00B050">
              <a:alpha val="50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err="1">
                <a:solidFill>
                  <a:schemeClr val="tx1"/>
                </a:solidFill>
              </a:rPr>
              <a:t>Partici-pation</a:t>
            </a:r>
            <a:endParaRPr lang="en-US" sz="1200" dirty="0">
              <a:solidFill>
                <a:schemeClr val="tx1"/>
              </a:solidFill>
            </a:endParaRPr>
          </a:p>
        </p:txBody>
      </p:sp>
      <p:sp>
        <p:nvSpPr>
          <p:cNvPr id="25" name="Rectangle 24"/>
          <p:cNvSpPr/>
          <p:nvPr/>
        </p:nvSpPr>
        <p:spPr>
          <a:xfrm>
            <a:off x="6096000" y="2133600"/>
            <a:ext cx="914400" cy="381000"/>
          </a:xfrm>
          <a:prstGeom prst="rect">
            <a:avLst/>
          </a:prstGeom>
          <a:solidFill>
            <a:srgbClr val="FF0000">
              <a:alpha val="5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Short</a:t>
            </a:r>
          </a:p>
          <a:p>
            <a:pPr algn="ctr">
              <a:defRPr/>
            </a:pPr>
            <a:r>
              <a:rPr lang="en-US" sz="1200" dirty="0">
                <a:solidFill>
                  <a:schemeClr val="tx1"/>
                </a:solidFill>
              </a:rPr>
              <a:t>Term</a:t>
            </a:r>
          </a:p>
        </p:txBody>
      </p:sp>
      <p:sp>
        <p:nvSpPr>
          <p:cNvPr id="26" name="Rectangle 25"/>
          <p:cNvSpPr/>
          <p:nvPr/>
        </p:nvSpPr>
        <p:spPr>
          <a:xfrm>
            <a:off x="7010400" y="2133600"/>
            <a:ext cx="914400" cy="381000"/>
          </a:xfrm>
          <a:prstGeom prst="rect">
            <a:avLst/>
          </a:prstGeom>
          <a:solidFill>
            <a:srgbClr val="FF0000">
              <a:alpha val="5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Medium Term</a:t>
            </a:r>
          </a:p>
        </p:txBody>
      </p:sp>
      <p:sp>
        <p:nvSpPr>
          <p:cNvPr id="27" name="Rectangle 26"/>
          <p:cNvSpPr/>
          <p:nvPr/>
        </p:nvSpPr>
        <p:spPr>
          <a:xfrm>
            <a:off x="7924800" y="2133600"/>
            <a:ext cx="914400" cy="381000"/>
          </a:xfrm>
          <a:prstGeom prst="rect">
            <a:avLst/>
          </a:prstGeom>
          <a:solidFill>
            <a:srgbClr val="FF0000">
              <a:alpha val="5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Long</a:t>
            </a:r>
          </a:p>
          <a:p>
            <a:pPr algn="ctr">
              <a:defRPr/>
            </a:pPr>
            <a:r>
              <a:rPr lang="en-US" sz="1200" dirty="0">
                <a:solidFill>
                  <a:schemeClr val="tx1"/>
                </a:solidFill>
              </a:rPr>
              <a:t>Term</a:t>
            </a:r>
          </a:p>
        </p:txBody>
      </p:sp>
      <p:sp>
        <p:nvSpPr>
          <p:cNvPr id="18451" name="TextBox 29"/>
          <p:cNvSpPr txBox="1">
            <a:spLocks noChangeArrowheads="1"/>
          </p:cNvSpPr>
          <p:nvPr/>
        </p:nvSpPr>
        <p:spPr bwMode="auto">
          <a:xfrm>
            <a:off x="2286000" y="2667000"/>
            <a:ext cx="914400" cy="830263"/>
          </a:xfrm>
          <a:prstGeom prst="rect">
            <a:avLst/>
          </a:prstGeom>
          <a:noFill/>
          <a:ln w="9525">
            <a:noFill/>
            <a:miter lim="800000"/>
            <a:headEnd/>
            <a:tailEnd/>
          </a:ln>
        </p:spPr>
        <p:txBody>
          <a:bodyPr>
            <a:spAutoFit/>
          </a:bodyPr>
          <a:lstStyle/>
          <a:p>
            <a:pPr algn="ctr"/>
            <a:r>
              <a:rPr lang="en-US" sz="1600"/>
              <a:t>What we invest</a:t>
            </a:r>
          </a:p>
        </p:txBody>
      </p:sp>
      <p:sp>
        <p:nvSpPr>
          <p:cNvPr id="18452" name="TextBox 30"/>
          <p:cNvSpPr txBox="1">
            <a:spLocks noChangeArrowheads="1"/>
          </p:cNvSpPr>
          <p:nvPr/>
        </p:nvSpPr>
        <p:spPr bwMode="auto">
          <a:xfrm>
            <a:off x="3733800" y="2657475"/>
            <a:ext cx="914400" cy="831850"/>
          </a:xfrm>
          <a:prstGeom prst="rect">
            <a:avLst/>
          </a:prstGeom>
          <a:noFill/>
          <a:ln w="9525">
            <a:noFill/>
            <a:miter lim="800000"/>
            <a:headEnd/>
            <a:tailEnd/>
          </a:ln>
        </p:spPr>
        <p:txBody>
          <a:bodyPr>
            <a:spAutoFit/>
          </a:bodyPr>
          <a:lstStyle/>
          <a:p>
            <a:pPr algn="ctr"/>
            <a:r>
              <a:rPr lang="en-US" sz="1600"/>
              <a:t>What we</a:t>
            </a:r>
          </a:p>
          <a:p>
            <a:pPr algn="ctr"/>
            <a:r>
              <a:rPr lang="en-US" sz="1600"/>
              <a:t>do</a:t>
            </a:r>
          </a:p>
        </p:txBody>
      </p:sp>
      <p:sp>
        <p:nvSpPr>
          <p:cNvPr id="18453" name="TextBox 31"/>
          <p:cNvSpPr txBox="1">
            <a:spLocks noChangeArrowheads="1"/>
          </p:cNvSpPr>
          <p:nvPr/>
        </p:nvSpPr>
        <p:spPr bwMode="auto">
          <a:xfrm>
            <a:off x="4648200" y="2667000"/>
            <a:ext cx="914400" cy="830263"/>
          </a:xfrm>
          <a:prstGeom prst="rect">
            <a:avLst/>
          </a:prstGeom>
          <a:noFill/>
          <a:ln w="9525">
            <a:noFill/>
            <a:miter lim="800000"/>
            <a:headEnd/>
            <a:tailEnd/>
          </a:ln>
        </p:spPr>
        <p:txBody>
          <a:bodyPr>
            <a:spAutoFit/>
          </a:bodyPr>
          <a:lstStyle/>
          <a:p>
            <a:pPr algn="ctr"/>
            <a:r>
              <a:rPr lang="en-US" sz="1600"/>
              <a:t>Who we reach</a:t>
            </a:r>
          </a:p>
        </p:txBody>
      </p:sp>
      <p:sp>
        <p:nvSpPr>
          <p:cNvPr id="18454" name="TextBox 32"/>
          <p:cNvSpPr txBox="1">
            <a:spLocks noChangeArrowheads="1"/>
          </p:cNvSpPr>
          <p:nvPr/>
        </p:nvSpPr>
        <p:spPr bwMode="auto">
          <a:xfrm>
            <a:off x="6096000" y="2667000"/>
            <a:ext cx="914400" cy="1600200"/>
          </a:xfrm>
          <a:prstGeom prst="rect">
            <a:avLst/>
          </a:prstGeom>
          <a:noFill/>
          <a:ln w="9525">
            <a:noFill/>
            <a:miter lim="800000"/>
            <a:headEnd/>
            <a:tailEnd/>
          </a:ln>
        </p:spPr>
        <p:txBody>
          <a:bodyPr>
            <a:spAutoFit/>
          </a:bodyPr>
          <a:lstStyle/>
          <a:p>
            <a:pPr algn="ctr"/>
            <a:r>
              <a:rPr lang="en-US" sz="1400"/>
              <a:t>What the short term results are</a:t>
            </a:r>
          </a:p>
          <a:p>
            <a:pPr algn="ctr"/>
            <a:endParaRPr lang="en-US" sz="1400"/>
          </a:p>
          <a:p>
            <a:pPr algn="ctr"/>
            <a:r>
              <a:rPr lang="en-US" sz="1400"/>
              <a:t>Learning</a:t>
            </a:r>
          </a:p>
        </p:txBody>
      </p:sp>
      <p:sp>
        <p:nvSpPr>
          <p:cNvPr id="18455" name="TextBox 33"/>
          <p:cNvSpPr txBox="1">
            <a:spLocks noChangeArrowheads="1"/>
          </p:cNvSpPr>
          <p:nvPr/>
        </p:nvSpPr>
        <p:spPr bwMode="auto">
          <a:xfrm>
            <a:off x="7010400" y="2667000"/>
            <a:ext cx="914400" cy="1600200"/>
          </a:xfrm>
          <a:prstGeom prst="rect">
            <a:avLst/>
          </a:prstGeom>
          <a:noFill/>
          <a:ln w="9525">
            <a:noFill/>
            <a:miter lim="800000"/>
            <a:headEnd/>
            <a:tailEnd/>
          </a:ln>
        </p:spPr>
        <p:txBody>
          <a:bodyPr>
            <a:spAutoFit/>
          </a:bodyPr>
          <a:lstStyle/>
          <a:p>
            <a:pPr algn="ctr"/>
            <a:r>
              <a:rPr lang="en-US" sz="1400"/>
              <a:t>What the medium term results are</a:t>
            </a:r>
          </a:p>
          <a:p>
            <a:pPr algn="ctr"/>
            <a:endParaRPr lang="en-US" sz="1400"/>
          </a:p>
          <a:p>
            <a:pPr algn="ctr"/>
            <a:r>
              <a:rPr lang="en-US" sz="1400"/>
              <a:t>Actions</a:t>
            </a:r>
          </a:p>
        </p:txBody>
      </p:sp>
      <p:sp>
        <p:nvSpPr>
          <p:cNvPr id="18456" name="TextBox 34"/>
          <p:cNvSpPr txBox="1">
            <a:spLocks noChangeArrowheads="1"/>
          </p:cNvSpPr>
          <p:nvPr/>
        </p:nvSpPr>
        <p:spPr bwMode="auto">
          <a:xfrm>
            <a:off x="7848600" y="2667000"/>
            <a:ext cx="1066800" cy="1600200"/>
          </a:xfrm>
          <a:prstGeom prst="rect">
            <a:avLst/>
          </a:prstGeom>
          <a:noFill/>
          <a:ln w="9525">
            <a:noFill/>
            <a:miter lim="800000"/>
            <a:headEnd/>
            <a:tailEnd/>
          </a:ln>
        </p:spPr>
        <p:txBody>
          <a:bodyPr>
            <a:spAutoFit/>
          </a:bodyPr>
          <a:lstStyle/>
          <a:p>
            <a:pPr algn="ctr"/>
            <a:r>
              <a:rPr lang="en-US" sz="1400"/>
              <a:t>What the </a:t>
            </a:r>
          </a:p>
          <a:p>
            <a:pPr algn="ctr"/>
            <a:r>
              <a:rPr lang="en-US" sz="1400"/>
              <a:t>long</a:t>
            </a:r>
          </a:p>
          <a:p>
            <a:pPr algn="ctr"/>
            <a:r>
              <a:rPr lang="en-US" sz="1400"/>
              <a:t>term results</a:t>
            </a:r>
            <a:br>
              <a:rPr lang="en-US" sz="1400"/>
            </a:br>
            <a:r>
              <a:rPr lang="en-US" sz="1400"/>
              <a:t>are</a:t>
            </a:r>
          </a:p>
          <a:p>
            <a:pPr algn="ctr"/>
            <a:endParaRPr lang="en-US" sz="1400"/>
          </a:p>
          <a:p>
            <a:pPr algn="ctr"/>
            <a:r>
              <a:rPr lang="en-US" sz="1400"/>
              <a:t>Conditions</a:t>
            </a:r>
          </a:p>
        </p:txBody>
      </p:sp>
      <p:sp>
        <p:nvSpPr>
          <p:cNvPr id="18457" name="TextBox 35"/>
          <p:cNvSpPr txBox="1">
            <a:spLocks noChangeArrowheads="1"/>
          </p:cNvSpPr>
          <p:nvPr/>
        </p:nvSpPr>
        <p:spPr bwMode="auto">
          <a:xfrm>
            <a:off x="165100" y="3352800"/>
            <a:ext cx="981075" cy="338138"/>
          </a:xfrm>
          <a:prstGeom prst="rect">
            <a:avLst/>
          </a:prstGeom>
          <a:noFill/>
          <a:ln w="9525">
            <a:noFill/>
            <a:miter lim="800000"/>
            <a:headEnd/>
            <a:tailEnd/>
          </a:ln>
        </p:spPr>
        <p:txBody>
          <a:bodyPr wrap="none">
            <a:spAutoFit/>
          </a:bodyPr>
          <a:lstStyle/>
          <a:p>
            <a:r>
              <a:rPr lang="en-US" sz="1600"/>
              <a:t>Situation</a:t>
            </a:r>
          </a:p>
        </p:txBody>
      </p:sp>
      <p:sp>
        <p:nvSpPr>
          <p:cNvPr id="37" name="Rectangle 36"/>
          <p:cNvSpPr/>
          <p:nvPr/>
        </p:nvSpPr>
        <p:spPr>
          <a:xfrm>
            <a:off x="2286000" y="5486400"/>
            <a:ext cx="3276600" cy="381000"/>
          </a:xfrm>
          <a:prstGeom prst="rect">
            <a:avLst/>
          </a:prstGeom>
          <a:solidFill>
            <a:srgbClr val="00B0F0">
              <a:alpha val="5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Assumptions</a:t>
            </a:r>
          </a:p>
        </p:txBody>
      </p:sp>
      <p:sp>
        <p:nvSpPr>
          <p:cNvPr id="38" name="Rectangle 37"/>
          <p:cNvSpPr/>
          <p:nvPr/>
        </p:nvSpPr>
        <p:spPr>
          <a:xfrm>
            <a:off x="6096000" y="5486400"/>
            <a:ext cx="2743200" cy="381000"/>
          </a:xfrm>
          <a:prstGeom prst="rect">
            <a:avLst/>
          </a:prstGeom>
          <a:solidFill>
            <a:srgbClr val="00B0F0">
              <a:alpha val="5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External Factors</a:t>
            </a:r>
          </a:p>
        </p:txBody>
      </p:sp>
      <p:sp>
        <p:nvSpPr>
          <p:cNvPr id="39" name="Oval 38"/>
          <p:cNvSpPr/>
          <p:nvPr/>
        </p:nvSpPr>
        <p:spPr>
          <a:xfrm>
            <a:off x="3505200" y="1295400"/>
            <a:ext cx="2438400" cy="4800600"/>
          </a:xfrm>
          <a:prstGeom prst="ellipse">
            <a:avLst/>
          </a:prstGeom>
          <a:noFill/>
          <a:ln>
            <a:solidFill>
              <a:srgbClr val="7030A0"/>
            </a:solidFill>
          </a:ln>
          <a:effectLst>
            <a:outerShdw blurRad="50800" dist="63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3" name="Bent-Up Arrow 42"/>
          <p:cNvSpPr/>
          <p:nvPr/>
        </p:nvSpPr>
        <p:spPr>
          <a:xfrm>
            <a:off x="4432300" y="6121400"/>
            <a:ext cx="381000" cy="304800"/>
          </a:xfrm>
          <a:prstGeom prst="bentUp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 name="Right Arrow 39"/>
          <p:cNvSpPr/>
          <p:nvPr/>
        </p:nvSpPr>
        <p:spPr>
          <a:xfrm>
            <a:off x="3200400" y="3657600"/>
            <a:ext cx="533400" cy="304800"/>
          </a:xfrm>
          <a:prstGeom prst="righ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 name="Right Arrow 41"/>
          <p:cNvSpPr/>
          <p:nvPr/>
        </p:nvSpPr>
        <p:spPr>
          <a:xfrm>
            <a:off x="5562600" y="3657600"/>
            <a:ext cx="533400" cy="304800"/>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464" name="TextBox 43"/>
          <p:cNvSpPr txBox="1">
            <a:spLocks noChangeArrowheads="1"/>
          </p:cNvSpPr>
          <p:nvPr/>
        </p:nvSpPr>
        <p:spPr bwMode="auto">
          <a:xfrm>
            <a:off x="336550" y="6216650"/>
            <a:ext cx="4083050" cy="369888"/>
          </a:xfrm>
          <a:prstGeom prst="rect">
            <a:avLst/>
          </a:prstGeom>
          <a:noFill/>
          <a:ln w="38100">
            <a:solidFill>
              <a:srgbClr val="7030A0"/>
            </a:solidFill>
            <a:miter lim="800000"/>
            <a:headEnd/>
            <a:tailEnd/>
          </a:ln>
        </p:spPr>
        <p:txBody>
          <a:bodyPr wrap="none">
            <a:spAutoFit/>
          </a:bodyPr>
          <a:lstStyle/>
          <a:p>
            <a:r>
              <a:rPr lang="en-US"/>
              <a:t>In the past, we’ve focused on </a:t>
            </a:r>
            <a:r>
              <a:rPr lang="en-US" b="1"/>
              <a:t>outputs</a:t>
            </a:r>
          </a:p>
        </p:txBody>
      </p:sp>
      <p:sp>
        <p:nvSpPr>
          <p:cNvPr id="33" name="Slide Number Placeholder 5"/>
          <p:cNvSpPr>
            <a:spLocks noGrp="1"/>
          </p:cNvSpPr>
          <p:nvPr>
            <p:ph type="sldNum" sz="quarter" idx="12"/>
          </p:nvPr>
        </p:nvSpPr>
        <p:spPr>
          <a:xfrm>
            <a:off x="7162800" y="6492240"/>
            <a:ext cx="1981200" cy="365760"/>
          </a:xfrm>
        </p:spPr>
        <p:txBody>
          <a:bodyPr/>
          <a:lstStyle/>
          <a:p>
            <a:fld id="{EFB27BC6-5AC4-4B45-9412-1E69DFA5B2EC}"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3"/>
          <p:cNvSpPr>
            <a:spLocks noGrp="1"/>
          </p:cNvSpPr>
          <p:nvPr>
            <p:ph type="title"/>
          </p:nvPr>
        </p:nvSpPr>
        <p:spPr/>
        <p:txBody>
          <a:bodyPr/>
          <a:lstStyle/>
          <a:p>
            <a:pPr eaLnBrk="1" hangingPunct="1"/>
            <a:endParaRPr lang="en-US" smtClean="0"/>
          </a:p>
        </p:txBody>
      </p:sp>
      <p:sp>
        <p:nvSpPr>
          <p:cNvPr id="5" name="Rectangle 4"/>
          <p:cNvSpPr/>
          <p:nvPr/>
        </p:nvSpPr>
        <p:spPr>
          <a:xfrm>
            <a:off x="2286000" y="2667000"/>
            <a:ext cx="914400" cy="2667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Rectangle 12"/>
          <p:cNvSpPr/>
          <p:nvPr/>
        </p:nvSpPr>
        <p:spPr>
          <a:xfrm>
            <a:off x="2286000" y="1600200"/>
            <a:ext cx="914400" cy="381000"/>
          </a:xfrm>
          <a:prstGeom prst="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Inputs</a:t>
            </a:r>
          </a:p>
        </p:txBody>
      </p:sp>
      <p:sp>
        <p:nvSpPr>
          <p:cNvPr id="14" name="Rectangle 13"/>
          <p:cNvSpPr/>
          <p:nvPr/>
        </p:nvSpPr>
        <p:spPr>
          <a:xfrm>
            <a:off x="3733800" y="1600200"/>
            <a:ext cx="1828800" cy="381000"/>
          </a:xfrm>
          <a:prstGeom prst="rect">
            <a:avLst/>
          </a:prstGeom>
          <a:solidFill>
            <a:srgbClr val="00B050">
              <a:alpha val="50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Outputs</a:t>
            </a:r>
          </a:p>
        </p:txBody>
      </p:sp>
      <p:sp>
        <p:nvSpPr>
          <p:cNvPr id="15" name="Rectangle 14"/>
          <p:cNvSpPr/>
          <p:nvPr/>
        </p:nvSpPr>
        <p:spPr>
          <a:xfrm>
            <a:off x="6096000" y="1600200"/>
            <a:ext cx="2743200" cy="381000"/>
          </a:xfrm>
          <a:prstGeom prst="rect">
            <a:avLst/>
          </a:prstGeom>
          <a:solidFill>
            <a:srgbClr val="FF0000">
              <a:alpha val="5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Outcomes</a:t>
            </a:r>
          </a:p>
        </p:txBody>
      </p:sp>
      <p:sp>
        <p:nvSpPr>
          <p:cNvPr id="16" name="Rectangle 15"/>
          <p:cNvSpPr/>
          <p:nvPr/>
        </p:nvSpPr>
        <p:spPr>
          <a:xfrm>
            <a:off x="4648200" y="2667000"/>
            <a:ext cx="914400" cy="26670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Rectangle 16"/>
          <p:cNvSpPr/>
          <p:nvPr/>
        </p:nvSpPr>
        <p:spPr>
          <a:xfrm>
            <a:off x="3733800" y="2667000"/>
            <a:ext cx="914400" cy="26670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17"/>
          <p:cNvSpPr/>
          <p:nvPr/>
        </p:nvSpPr>
        <p:spPr>
          <a:xfrm>
            <a:off x="7924800" y="2667000"/>
            <a:ext cx="914400" cy="266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Rectangle 18"/>
          <p:cNvSpPr/>
          <p:nvPr/>
        </p:nvSpPr>
        <p:spPr>
          <a:xfrm>
            <a:off x="7010400" y="2667000"/>
            <a:ext cx="914400" cy="266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Rectangle 19"/>
          <p:cNvSpPr/>
          <p:nvPr/>
        </p:nvSpPr>
        <p:spPr>
          <a:xfrm>
            <a:off x="6096000" y="2667000"/>
            <a:ext cx="914400" cy="266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Rectangle 21"/>
          <p:cNvSpPr/>
          <p:nvPr/>
        </p:nvSpPr>
        <p:spPr>
          <a:xfrm>
            <a:off x="3733800" y="2133600"/>
            <a:ext cx="914400" cy="381000"/>
          </a:xfrm>
          <a:prstGeom prst="rect">
            <a:avLst/>
          </a:prstGeom>
          <a:solidFill>
            <a:srgbClr val="00B050">
              <a:alpha val="50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Activities</a:t>
            </a:r>
          </a:p>
        </p:txBody>
      </p:sp>
      <p:sp>
        <p:nvSpPr>
          <p:cNvPr id="24" name="Rectangle 23"/>
          <p:cNvSpPr/>
          <p:nvPr/>
        </p:nvSpPr>
        <p:spPr>
          <a:xfrm>
            <a:off x="4648200" y="2133600"/>
            <a:ext cx="914400" cy="381000"/>
          </a:xfrm>
          <a:prstGeom prst="rect">
            <a:avLst/>
          </a:prstGeom>
          <a:solidFill>
            <a:srgbClr val="00B050">
              <a:alpha val="50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err="1">
                <a:solidFill>
                  <a:schemeClr val="tx1"/>
                </a:solidFill>
              </a:rPr>
              <a:t>Partici-pation</a:t>
            </a:r>
            <a:endParaRPr lang="en-US" sz="1200" dirty="0">
              <a:solidFill>
                <a:schemeClr val="tx1"/>
              </a:solidFill>
            </a:endParaRPr>
          </a:p>
        </p:txBody>
      </p:sp>
      <p:sp>
        <p:nvSpPr>
          <p:cNvPr id="25" name="Rectangle 24"/>
          <p:cNvSpPr/>
          <p:nvPr/>
        </p:nvSpPr>
        <p:spPr>
          <a:xfrm>
            <a:off x="6096000" y="2133600"/>
            <a:ext cx="914400" cy="381000"/>
          </a:xfrm>
          <a:prstGeom prst="rect">
            <a:avLst/>
          </a:prstGeom>
          <a:solidFill>
            <a:srgbClr val="FF0000">
              <a:alpha val="5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Short</a:t>
            </a:r>
          </a:p>
          <a:p>
            <a:pPr algn="ctr">
              <a:defRPr/>
            </a:pPr>
            <a:r>
              <a:rPr lang="en-US" sz="1200" dirty="0">
                <a:solidFill>
                  <a:schemeClr val="tx1"/>
                </a:solidFill>
              </a:rPr>
              <a:t>Term</a:t>
            </a:r>
          </a:p>
        </p:txBody>
      </p:sp>
      <p:sp>
        <p:nvSpPr>
          <p:cNvPr id="26" name="Rectangle 25"/>
          <p:cNvSpPr/>
          <p:nvPr/>
        </p:nvSpPr>
        <p:spPr>
          <a:xfrm>
            <a:off x="7010400" y="2133600"/>
            <a:ext cx="914400" cy="381000"/>
          </a:xfrm>
          <a:prstGeom prst="rect">
            <a:avLst/>
          </a:prstGeom>
          <a:solidFill>
            <a:srgbClr val="FF0000">
              <a:alpha val="5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Medium Term</a:t>
            </a:r>
          </a:p>
        </p:txBody>
      </p:sp>
      <p:sp>
        <p:nvSpPr>
          <p:cNvPr id="27" name="Rectangle 26"/>
          <p:cNvSpPr/>
          <p:nvPr/>
        </p:nvSpPr>
        <p:spPr>
          <a:xfrm>
            <a:off x="7924800" y="2133600"/>
            <a:ext cx="914400" cy="381000"/>
          </a:xfrm>
          <a:prstGeom prst="rect">
            <a:avLst/>
          </a:prstGeom>
          <a:solidFill>
            <a:srgbClr val="FF0000">
              <a:alpha val="5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Long</a:t>
            </a:r>
          </a:p>
          <a:p>
            <a:pPr algn="ctr">
              <a:defRPr/>
            </a:pPr>
            <a:r>
              <a:rPr lang="en-US" sz="1200" dirty="0">
                <a:solidFill>
                  <a:schemeClr val="tx1"/>
                </a:solidFill>
              </a:rPr>
              <a:t>Term</a:t>
            </a:r>
          </a:p>
        </p:txBody>
      </p:sp>
      <p:sp>
        <p:nvSpPr>
          <p:cNvPr id="19473" name="TextBox 29"/>
          <p:cNvSpPr txBox="1">
            <a:spLocks noChangeArrowheads="1"/>
          </p:cNvSpPr>
          <p:nvPr/>
        </p:nvSpPr>
        <p:spPr bwMode="auto">
          <a:xfrm>
            <a:off x="2286000" y="2667000"/>
            <a:ext cx="914400" cy="830263"/>
          </a:xfrm>
          <a:prstGeom prst="rect">
            <a:avLst/>
          </a:prstGeom>
          <a:noFill/>
          <a:ln w="9525">
            <a:noFill/>
            <a:miter lim="800000"/>
            <a:headEnd/>
            <a:tailEnd/>
          </a:ln>
        </p:spPr>
        <p:txBody>
          <a:bodyPr>
            <a:spAutoFit/>
          </a:bodyPr>
          <a:lstStyle/>
          <a:p>
            <a:pPr algn="ctr"/>
            <a:r>
              <a:rPr lang="en-US" sz="1600"/>
              <a:t>What we invest</a:t>
            </a:r>
          </a:p>
        </p:txBody>
      </p:sp>
      <p:sp>
        <p:nvSpPr>
          <p:cNvPr id="19474" name="TextBox 30"/>
          <p:cNvSpPr txBox="1">
            <a:spLocks noChangeArrowheads="1"/>
          </p:cNvSpPr>
          <p:nvPr/>
        </p:nvSpPr>
        <p:spPr bwMode="auto">
          <a:xfrm>
            <a:off x="3733800" y="2657475"/>
            <a:ext cx="914400" cy="831850"/>
          </a:xfrm>
          <a:prstGeom prst="rect">
            <a:avLst/>
          </a:prstGeom>
          <a:noFill/>
          <a:ln w="9525">
            <a:noFill/>
            <a:miter lim="800000"/>
            <a:headEnd/>
            <a:tailEnd/>
          </a:ln>
        </p:spPr>
        <p:txBody>
          <a:bodyPr>
            <a:spAutoFit/>
          </a:bodyPr>
          <a:lstStyle/>
          <a:p>
            <a:pPr algn="ctr"/>
            <a:r>
              <a:rPr lang="en-US" sz="1600"/>
              <a:t>What we</a:t>
            </a:r>
          </a:p>
          <a:p>
            <a:pPr algn="ctr"/>
            <a:r>
              <a:rPr lang="en-US" sz="1600"/>
              <a:t>do</a:t>
            </a:r>
          </a:p>
        </p:txBody>
      </p:sp>
      <p:sp>
        <p:nvSpPr>
          <p:cNvPr id="19475" name="TextBox 31"/>
          <p:cNvSpPr txBox="1">
            <a:spLocks noChangeArrowheads="1"/>
          </p:cNvSpPr>
          <p:nvPr/>
        </p:nvSpPr>
        <p:spPr bwMode="auto">
          <a:xfrm>
            <a:off x="4648200" y="2667000"/>
            <a:ext cx="914400" cy="830263"/>
          </a:xfrm>
          <a:prstGeom prst="rect">
            <a:avLst/>
          </a:prstGeom>
          <a:noFill/>
          <a:ln w="9525">
            <a:noFill/>
            <a:miter lim="800000"/>
            <a:headEnd/>
            <a:tailEnd/>
          </a:ln>
        </p:spPr>
        <p:txBody>
          <a:bodyPr>
            <a:spAutoFit/>
          </a:bodyPr>
          <a:lstStyle/>
          <a:p>
            <a:pPr algn="ctr"/>
            <a:r>
              <a:rPr lang="en-US" sz="1600"/>
              <a:t>Who we reach</a:t>
            </a:r>
          </a:p>
        </p:txBody>
      </p:sp>
      <p:sp>
        <p:nvSpPr>
          <p:cNvPr id="19476" name="TextBox 32"/>
          <p:cNvSpPr txBox="1">
            <a:spLocks noChangeArrowheads="1"/>
          </p:cNvSpPr>
          <p:nvPr/>
        </p:nvSpPr>
        <p:spPr bwMode="auto">
          <a:xfrm>
            <a:off x="6096000" y="2667000"/>
            <a:ext cx="914400" cy="1600200"/>
          </a:xfrm>
          <a:prstGeom prst="rect">
            <a:avLst/>
          </a:prstGeom>
          <a:noFill/>
          <a:ln w="9525">
            <a:noFill/>
            <a:miter lim="800000"/>
            <a:headEnd/>
            <a:tailEnd/>
          </a:ln>
        </p:spPr>
        <p:txBody>
          <a:bodyPr>
            <a:spAutoFit/>
          </a:bodyPr>
          <a:lstStyle/>
          <a:p>
            <a:pPr algn="ctr"/>
            <a:r>
              <a:rPr lang="en-US" sz="1400"/>
              <a:t>What the short term results are</a:t>
            </a:r>
          </a:p>
          <a:p>
            <a:pPr algn="ctr"/>
            <a:endParaRPr lang="en-US" sz="1400"/>
          </a:p>
          <a:p>
            <a:pPr algn="ctr"/>
            <a:r>
              <a:rPr lang="en-US" sz="1400"/>
              <a:t>Learning</a:t>
            </a:r>
          </a:p>
        </p:txBody>
      </p:sp>
      <p:sp>
        <p:nvSpPr>
          <p:cNvPr id="19477" name="TextBox 33"/>
          <p:cNvSpPr txBox="1">
            <a:spLocks noChangeArrowheads="1"/>
          </p:cNvSpPr>
          <p:nvPr/>
        </p:nvSpPr>
        <p:spPr bwMode="auto">
          <a:xfrm>
            <a:off x="7010400" y="2667000"/>
            <a:ext cx="914400" cy="1600200"/>
          </a:xfrm>
          <a:prstGeom prst="rect">
            <a:avLst/>
          </a:prstGeom>
          <a:noFill/>
          <a:ln w="9525">
            <a:noFill/>
            <a:miter lim="800000"/>
            <a:headEnd/>
            <a:tailEnd/>
          </a:ln>
        </p:spPr>
        <p:txBody>
          <a:bodyPr>
            <a:spAutoFit/>
          </a:bodyPr>
          <a:lstStyle/>
          <a:p>
            <a:pPr algn="ctr"/>
            <a:r>
              <a:rPr lang="en-US" sz="1400"/>
              <a:t>What the medium term results are</a:t>
            </a:r>
          </a:p>
          <a:p>
            <a:pPr algn="ctr"/>
            <a:endParaRPr lang="en-US" sz="1400"/>
          </a:p>
          <a:p>
            <a:pPr algn="ctr"/>
            <a:r>
              <a:rPr lang="en-US" sz="1400"/>
              <a:t>Actions</a:t>
            </a:r>
          </a:p>
        </p:txBody>
      </p:sp>
      <p:sp>
        <p:nvSpPr>
          <p:cNvPr id="19478" name="TextBox 34"/>
          <p:cNvSpPr txBox="1">
            <a:spLocks noChangeArrowheads="1"/>
          </p:cNvSpPr>
          <p:nvPr/>
        </p:nvSpPr>
        <p:spPr bwMode="auto">
          <a:xfrm>
            <a:off x="7848600" y="2667000"/>
            <a:ext cx="1066800" cy="1600200"/>
          </a:xfrm>
          <a:prstGeom prst="rect">
            <a:avLst/>
          </a:prstGeom>
          <a:noFill/>
          <a:ln w="9525">
            <a:noFill/>
            <a:miter lim="800000"/>
            <a:headEnd/>
            <a:tailEnd/>
          </a:ln>
        </p:spPr>
        <p:txBody>
          <a:bodyPr>
            <a:spAutoFit/>
          </a:bodyPr>
          <a:lstStyle/>
          <a:p>
            <a:pPr algn="ctr"/>
            <a:r>
              <a:rPr lang="en-US" sz="1400"/>
              <a:t>What the </a:t>
            </a:r>
          </a:p>
          <a:p>
            <a:pPr algn="ctr"/>
            <a:r>
              <a:rPr lang="en-US" sz="1400"/>
              <a:t>long</a:t>
            </a:r>
          </a:p>
          <a:p>
            <a:pPr algn="ctr"/>
            <a:r>
              <a:rPr lang="en-US" sz="1400"/>
              <a:t>term results</a:t>
            </a:r>
            <a:br>
              <a:rPr lang="en-US" sz="1400"/>
            </a:br>
            <a:r>
              <a:rPr lang="en-US" sz="1400"/>
              <a:t>are</a:t>
            </a:r>
          </a:p>
          <a:p>
            <a:pPr algn="ctr"/>
            <a:endParaRPr lang="en-US" sz="1400"/>
          </a:p>
          <a:p>
            <a:pPr algn="ctr"/>
            <a:r>
              <a:rPr lang="en-US" sz="1400"/>
              <a:t>Conditions</a:t>
            </a:r>
          </a:p>
        </p:txBody>
      </p:sp>
      <p:sp>
        <p:nvSpPr>
          <p:cNvPr id="37" name="Rectangle 36"/>
          <p:cNvSpPr/>
          <p:nvPr/>
        </p:nvSpPr>
        <p:spPr>
          <a:xfrm>
            <a:off x="2286000" y="5486400"/>
            <a:ext cx="3276600" cy="381000"/>
          </a:xfrm>
          <a:prstGeom prst="rect">
            <a:avLst/>
          </a:prstGeom>
          <a:solidFill>
            <a:srgbClr val="00B0F0">
              <a:alpha val="5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Assumptions</a:t>
            </a:r>
          </a:p>
        </p:txBody>
      </p:sp>
      <p:sp>
        <p:nvSpPr>
          <p:cNvPr id="38" name="Rectangle 37"/>
          <p:cNvSpPr/>
          <p:nvPr/>
        </p:nvSpPr>
        <p:spPr>
          <a:xfrm>
            <a:off x="6096000" y="5486400"/>
            <a:ext cx="2743200" cy="381000"/>
          </a:xfrm>
          <a:prstGeom prst="rect">
            <a:avLst/>
          </a:prstGeom>
          <a:solidFill>
            <a:srgbClr val="00B0F0">
              <a:alpha val="5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External Factors</a:t>
            </a:r>
          </a:p>
        </p:txBody>
      </p:sp>
      <p:sp>
        <p:nvSpPr>
          <p:cNvPr id="43" name="Bent-Up Arrow 42"/>
          <p:cNvSpPr/>
          <p:nvPr/>
        </p:nvSpPr>
        <p:spPr>
          <a:xfrm>
            <a:off x="5867400" y="6248400"/>
            <a:ext cx="1600200" cy="304800"/>
          </a:xfrm>
          <a:prstGeom prst="bentUp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 name="Right Arrow 39"/>
          <p:cNvSpPr/>
          <p:nvPr/>
        </p:nvSpPr>
        <p:spPr>
          <a:xfrm>
            <a:off x="3200400" y="3657600"/>
            <a:ext cx="533400" cy="304800"/>
          </a:xfrm>
          <a:prstGeom prst="righ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 name="Right Arrow 41"/>
          <p:cNvSpPr/>
          <p:nvPr/>
        </p:nvSpPr>
        <p:spPr>
          <a:xfrm>
            <a:off x="5562600" y="3657600"/>
            <a:ext cx="533400" cy="304800"/>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5" name="Oval 44"/>
          <p:cNvSpPr/>
          <p:nvPr/>
        </p:nvSpPr>
        <p:spPr>
          <a:xfrm>
            <a:off x="5867400" y="1447800"/>
            <a:ext cx="3276600" cy="4800600"/>
          </a:xfrm>
          <a:prstGeom prst="ellipse">
            <a:avLst/>
          </a:prstGeom>
          <a:noFill/>
          <a:ln>
            <a:solidFill>
              <a:srgbClr val="7030A0"/>
            </a:solidFill>
          </a:ln>
          <a:effectLst>
            <a:outerShdw blurRad="50800" dist="63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485" name="TextBox 35"/>
          <p:cNvSpPr txBox="1">
            <a:spLocks noChangeArrowheads="1"/>
          </p:cNvSpPr>
          <p:nvPr/>
        </p:nvSpPr>
        <p:spPr bwMode="auto">
          <a:xfrm>
            <a:off x="1476375" y="6335713"/>
            <a:ext cx="3937938" cy="369332"/>
          </a:xfrm>
          <a:prstGeom prst="rect">
            <a:avLst/>
          </a:prstGeom>
          <a:noFill/>
          <a:ln w="38100">
            <a:solidFill>
              <a:srgbClr val="7030A0"/>
            </a:solidFill>
            <a:miter lim="800000"/>
            <a:headEnd/>
            <a:tailEnd/>
          </a:ln>
        </p:spPr>
        <p:txBody>
          <a:bodyPr wrap="none">
            <a:spAutoFit/>
          </a:bodyPr>
          <a:lstStyle/>
          <a:p>
            <a:r>
              <a:rPr lang="en-US" dirty="0"/>
              <a:t>We now </a:t>
            </a:r>
            <a:r>
              <a:rPr lang="en-US" dirty="0" smtClean="0"/>
              <a:t>need </a:t>
            </a:r>
            <a:r>
              <a:rPr lang="en-US" dirty="0"/>
              <a:t>to focus on </a:t>
            </a:r>
            <a:r>
              <a:rPr lang="en-US" b="1" dirty="0"/>
              <a:t>outcomes</a:t>
            </a:r>
          </a:p>
        </p:txBody>
      </p:sp>
      <p:sp>
        <p:nvSpPr>
          <p:cNvPr id="39" name="Rectangle 38"/>
          <p:cNvSpPr/>
          <p:nvPr/>
        </p:nvSpPr>
        <p:spPr>
          <a:xfrm>
            <a:off x="228600" y="2630488"/>
            <a:ext cx="1447800" cy="1828800"/>
          </a:xfrm>
          <a:prstGeom prst="rect">
            <a:avLst/>
          </a:prstGeom>
          <a:solidFill>
            <a:srgbClr val="00B0F0">
              <a:alpha val="5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6" name="Right Arrow 45"/>
          <p:cNvSpPr/>
          <p:nvPr/>
        </p:nvSpPr>
        <p:spPr>
          <a:xfrm>
            <a:off x="1143000" y="1981200"/>
            <a:ext cx="762000" cy="3124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488" name="TextBox 46"/>
          <p:cNvSpPr txBox="1">
            <a:spLocks noChangeArrowheads="1"/>
          </p:cNvSpPr>
          <p:nvPr/>
        </p:nvSpPr>
        <p:spPr bwMode="auto">
          <a:xfrm>
            <a:off x="165100" y="3352800"/>
            <a:ext cx="981075" cy="338138"/>
          </a:xfrm>
          <a:prstGeom prst="rect">
            <a:avLst/>
          </a:prstGeom>
          <a:noFill/>
          <a:ln w="9525">
            <a:noFill/>
            <a:miter lim="800000"/>
            <a:headEnd/>
            <a:tailEnd/>
          </a:ln>
        </p:spPr>
        <p:txBody>
          <a:bodyPr wrap="none">
            <a:spAutoFit/>
          </a:bodyPr>
          <a:lstStyle/>
          <a:p>
            <a:r>
              <a:rPr lang="en-US" sz="1600"/>
              <a:t>Situation</a:t>
            </a:r>
          </a:p>
        </p:txBody>
      </p:sp>
      <p:sp>
        <p:nvSpPr>
          <p:cNvPr id="33" name="Slide Number Placeholder 5"/>
          <p:cNvSpPr>
            <a:spLocks noGrp="1"/>
          </p:cNvSpPr>
          <p:nvPr>
            <p:ph type="sldNum" sz="quarter" idx="12"/>
          </p:nvPr>
        </p:nvSpPr>
        <p:spPr>
          <a:xfrm>
            <a:off x="612648" y="6356350"/>
            <a:ext cx="1981200" cy="365760"/>
          </a:xfrm>
        </p:spPr>
        <p:txBody>
          <a:bodyPr/>
          <a:lstStyle/>
          <a:p>
            <a:fld id="{EFB27BC6-5AC4-4B45-9412-1E69DFA5B2EC}"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
            </a:r>
            <a:br>
              <a:rPr lang="en-US" dirty="0"/>
            </a:br>
            <a:r>
              <a:rPr lang="en-US" dirty="0" smtClean="0"/>
              <a:t/>
            </a:r>
            <a:br>
              <a:rPr lang="en-US" dirty="0" smtClean="0"/>
            </a:br>
            <a:r>
              <a:rPr lang="en-US" dirty="0" smtClean="0"/>
              <a:t>SMART GOALS</a:t>
            </a:r>
            <a:endParaRPr lang="en-US" dirty="0"/>
          </a:p>
        </p:txBody>
      </p:sp>
      <p:sp>
        <p:nvSpPr>
          <p:cNvPr id="2" name="Slide Number Placeholder 1"/>
          <p:cNvSpPr>
            <a:spLocks noGrp="1"/>
          </p:cNvSpPr>
          <p:nvPr>
            <p:ph type="sldNum" sz="quarter" idx="12"/>
          </p:nvPr>
        </p:nvSpPr>
        <p:spPr/>
        <p:txBody>
          <a:bodyPr/>
          <a:lstStyle/>
          <a:p>
            <a:pPr>
              <a:defRPr/>
            </a:pPr>
            <a:fld id="{111F2A9F-4878-4FA9-883A-313AB3A7D8DC}" type="slidenum">
              <a:rPr lang="en-US" smtClean="0"/>
              <a:pPr>
                <a:defRPr/>
              </a:pPr>
              <a:t>12</a:t>
            </a:fld>
            <a:endParaRPr lang="en-US"/>
          </a:p>
        </p:txBody>
      </p:sp>
      <p:sp>
        <p:nvSpPr>
          <p:cNvPr id="4" name="Content Placeholder 3"/>
          <p:cNvSpPr>
            <a:spLocks noGrp="1"/>
          </p:cNvSpPr>
          <p:nvPr>
            <p:ph sz="quarter" idx="1"/>
          </p:nvPr>
        </p:nvSpPr>
        <p:spPr>
          <a:xfrm>
            <a:off x="457200" y="1905000"/>
            <a:ext cx="8229600" cy="4251960"/>
          </a:xfrm>
        </p:spPr>
        <p:txBody>
          <a:bodyPr/>
          <a:lstStyle/>
          <a:p>
            <a:r>
              <a:rPr lang="en-US" dirty="0" smtClean="0"/>
              <a:t>S – specific/measurable</a:t>
            </a:r>
          </a:p>
          <a:p>
            <a:r>
              <a:rPr lang="en-US" dirty="0" smtClean="0"/>
              <a:t>M – motivating</a:t>
            </a:r>
          </a:p>
          <a:p>
            <a:r>
              <a:rPr lang="en-US" dirty="0" smtClean="0"/>
              <a:t>A – attainable</a:t>
            </a:r>
          </a:p>
          <a:p>
            <a:r>
              <a:rPr lang="en-US" dirty="0" smtClean="0"/>
              <a:t>R – relevant/rigorous</a:t>
            </a:r>
          </a:p>
          <a:p>
            <a:r>
              <a:rPr lang="en-US" dirty="0" smtClean="0"/>
              <a:t>T – </a:t>
            </a:r>
            <a:r>
              <a:rPr lang="en-US" smtClean="0"/>
              <a:t>trackable</a:t>
            </a:r>
            <a:r>
              <a:rPr lang="en-US" dirty="0" smtClean="0"/>
              <a:t>/time bound</a:t>
            </a:r>
          </a:p>
          <a:p>
            <a:pPr marL="0" indent="0">
              <a:buNone/>
            </a:pPr>
            <a:endParaRPr lang="en-US" dirty="0"/>
          </a:p>
        </p:txBody>
      </p:sp>
    </p:spTree>
    <p:extLst>
      <p:ext uri="{BB962C8B-B14F-4D97-AF65-F5344CB8AC3E}">
        <p14:creationId xmlns:p14="http://schemas.microsoft.com/office/powerpoint/2010/main" val="577072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Creative Commons License</a:t>
            </a:r>
            <a:br>
              <a:rPr lang="en-US" dirty="0" smtClean="0"/>
            </a:br>
            <a:endParaRPr lang="en-US" dirty="0"/>
          </a:p>
        </p:txBody>
      </p:sp>
      <p:sp>
        <p:nvSpPr>
          <p:cNvPr id="3" name="Text Placeholder 2"/>
          <p:cNvSpPr>
            <a:spLocks noGrp="1"/>
          </p:cNvSpPr>
          <p:nvPr>
            <p:ph sz="quarter" idx="1"/>
          </p:nvPr>
        </p:nvSpPr>
        <p:spPr/>
        <p:txBody>
          <a:bodyPr>
            <a:normAutofit/>
          </a:bodyPr>
          <a:lstStyle/>
          <a:p>
            <a:r>
              <a:rPr lang="en-US" dirty="0" smtClean="0"/>
              <a:t>This work carries an attribution non-commercial share alike license.</a:t>
            </a:r>
          </a:p>
          <a:p>
            <a:r>
              <a:rPr lang="en-US" dirty="0" smtClean="0">
                <a:hlinkClick r:id="rId4"/>
              </a:rPr>
              <a:t>http://creativecommons.org/licenses/by-nc-sa/3.0/</a:t>
            </a:r>
            <a:endParaRPr lang="en-US" dirty="0" smtClean="0"/>
          </a:p>
          <a:p>
            <a:pPr>
              <a:buNone/>
            </a:pPr>
            <a:endParaRPr lang="en-US" dirty="0" smtClean="0"/>
          </a:p>
        </p:txBody>
      </p:sp>
      <p:pic>
        <p:nvPicPr>
          <p:cNvPr id="5" name="Picture 4" descr="cc_logo.png"/>
          <p:cNvPicPr>
            <a:picLocks noChangeAspect="1"/>
          </p:cNvPicPr>
          <p:nvPr/>
        </p:nvPicPr>
        <p:blipFill>
          <a:blip r:embed="rId5" cstate="print"/>
          <a:stretch>
            <a:fillRect/>
          </a:stretch>
        </p:blipFill>
        <p:spPr>
          <a:xfrm>
            <a:off x="5562600" y="5715000"/>
            <a:ext cx="1800225" cy="438150"/>
          </a:xfrm>
          <a:prstGeom prst="rect">
            <a:avLst/>
          </a:prstGeom>
        </p:spPr>
      </p:pic>
      <p:sp>
        <p:nvSpPr>
          <p:cNvPr id="6" name="Slide Number Placeholder 5"/>
          <p:cNvSpPr>
            <a:spLocks noGrp="1"/>
          </p:cNvSpPr>
          <p:nvPr>
            <p:ph type="sldNum" sz="quarter" idx="12"/>
          </p:nvPr>
        </p:nvSpPr>
        <p:spPr/>
        <p:txBody>
          <a:bodyPr/>
          <a:lstStyle/>
          <a:p>
            <a:fld id="{EFB27BC6-5AC4-4B45-9412-1E69DFA5B2EC}" type="slidenum">
              <a:rPr lang="en-US" smtClean="0"/>
              <a:pPr/>
              <a:t>13</a:t>
            </a:fld>
            <a:endParaRPr lang="en-US" dirty="0"/>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1500</TotalTime>
  <Words>796</Words>
  <Application>Microsoft Office PowerPoint</Application>
  <PresentationFormat>On-screen Show (4:3)</PresentationFormat>
  <Paragraphs>147</Paragraphs>
  <Slides>13</Slides>
  <Notes>12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13</vt:i4>
      </vt:variant>
    </vt:vector>
  </HeadingPairs>
  <TitlesOfParts>
    <vt:vector size="21" baseType="lpstr">
      <vt:lpstr>Arial</vt:lpstr>
      <vt:lpstr>Bookman Old Style</vt:lpstr>
      <vt:lpstr>Calibri</vt:lpstr>
      <vt:lpstr>Gill Sans MT</vt:lpstr>
      <vt:lpstr>Wingdings</vt:lpstr>
      <vt:lpstr>Wingdings 3</vt:lpstr>
      <vt:lpstr>1_Origin</vt:lpstr>
      <vt:lpstr>Origin</vt:lpstr>
      <vt:lpstr>Business Retention and Expansion</vt:lpstr>
      <vt:lpstr>Is Evaluation Important?</vt:lpstr>
      <vt:lpstr>Four Components of Evaluation</vt:lpstr>
      <vt:lpstr>Utility</vt:lpstr>
      <vt:lpstr>Feasibility</vt:lpstr>
      <vt:lpstr>Propriety</vt:lpstr>
      <vt:lpstr>Accuracy</vt:lpstr>
      <vt:lpstr>Accuracy (continued)</vt:lpstr>
      <vt:lpstr>Program Evaluation Structure</vt:lpstr>
      <vt:lpstr>PowerPoint Presentation</vt:lpstr>
      <vt:lpstr>PowerPoint Presentation</vt:lpstr>
      <vt:lpstr>  SMART GOALS</vt:lpstr>
      <vt:lpstr> Creative Commons License </vt:lpstr>
    </vt:vector>
  </TitlesOfParts>
  <Company>Mississippi State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Capital</dc:title>
  <dc:creator>Alan Barefield</dc:creator>
  <cp:lastModifiedBy>Barefield, Alan</cp:lastModifiedBy>
  <cp:revision>63</cp:revision>
  <dcterms:created xsi:type="dcterms:W3CDTF">2009-11-02T02:10:02Z</dcterms:created>
  <dcterms:modified xsi:type="dcterms:W3CDTF">2017-06-26T04:39:57Z</dcterms:modified>
</cp:coreProperties>
</file>