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52" r:id="rId2"/>
  </p:sldMasterIdLst>
  <p:notesMasterIdLst>
    <p:notesMasterId r:id="rId10"/>
  </p:notesMasterIdLst>
  <p:handoutMasterIdLst>
    <p:handoutMasterId r:id="rId11"/>
  </p:handoutMasterIdLst>
  <p:sldIdLst>
    <p:sldId id="263" r:id="rId3"/>
    <p:sldId id="257" r:id="rId4"/>
    <p:sldId id="260" r:id="rId5"/>
    <p:sldId id="258" r:id="rId6"/>
    <p:sldId id="259" r:id="rId7"/>
    <p:sldId id="262" r:id="rId8"/>
    <p:sldId id="261" r:id="rId9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0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147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-2598" y="-114"/>
      </p:cViewPr>
      <p:guideLst>
        <p:guide orient="horz" pos="2910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7288"/>
            <a:ext cx="3013075" cy="46196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BREI Certification – Revised 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0175" y="8777288"/>
            <a:ext cx="3013075" cy="461962"/>
          </a:xfrm>
          <a:prstGeom prst="rect">
            <a:avLst/>
          </a:prstGeom>
        </p:spPr>
        <p:txBody>
          <a:bodyPr vert="horz" wrap="square" lIns="92546" tIns="46273" rIns="92546" bIns="46273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cs typeface="Arial" panose="020B0604020202020204" pitchFamily="34" charset="0"/>
              </a:defRPr>
            </a:lvl1pPr>
          </a:lstStyle>
          <a:p>
            <a:fld id="{BF0C6960-1D52-4673-9393-25A5398EF2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957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0175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132B575-9E18-4EAF-BA64-4496E246FA7F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3738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9438"/>
            <a:ext cx="5564188" cy="4157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288"/>
            <a:ext cx="3013075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0175" y="8777288"/>
            <a:ext cx="3013075" cy="4619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666CC7-D068-486C-A107-76572D6AE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2495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0AD56EC-E052-4A5F-BCCE-2437EC8BE181}" type="slidenum">
              <a:rPr lang="en-US" altLang="en-US">
                <a:solidFill>
                  <a:srgbClr val="000000"/>
                </a:solidFill>
              </a:rPr>
              <a:pPr eaLnBrk="1" hangingPunct="1"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5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4023965E-5E60-40CD-B73D-73899F6B4A78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fld id="{2B3105D7-9F8F-4C75-A866-2E901F359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61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E12CD-112F-43E5-A1F8-82DE1144A584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93379-9A81-4610-9F26-41F4BE86CC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70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31A12-1898-4D5A-A014-439C516AF7BC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fld id="{9A88145F-CC8B-4AA0-81EC-506D08F933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80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25C02-6419-4A63-AFF2-776282462687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D2D96-EBB5-4073-9BE8-811E6AC69B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6649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24BE0-5804-4814-A83A-DEC92123C777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AFC24-294A-4F40-BF4B-DE4FC7132C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449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FD2CD-C704-46ED-8D05-81675EECE3AD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E788B-FF29-4F8D-88FE-701022CCE2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753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9E344-8874-442E-8139-B51A6C44F75B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5CA18-593F-4FDA-8152-36DE5D407A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10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D456C-A9C1-47AF-A38A-2CD1E8B35D90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94771-1104-4A85-A8D3-9A475F9C0A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50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AFC8D-6603-48D0-B52E-A80DBCCC3B80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19660-BA3D-4D7C-B8FE-14835BE17D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976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E9A38-1026-44C9-A4F4-17307EFFE369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8DF2F-0F79-40C2-9F5C-CB3100ED17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70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traight Connector 12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D09B8-1A82-4293-A98F-3FD8F039A259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D15A1-CCF4-4CE7-956D-053CCC6C4E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604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400" smtClean="0">
                <a:latin typeface="Arial" pitchFamily="34" charset="0"/>
              </a:defRPr>
            </a:lvl1pPr>
          </a:lstStyle>
          <a:p>
            <a:pPr>
              <a:defRPr/>
            </a:pPr>
            <a:fld id="{5A5B90C4-7613-4579-BE84-5630A9D3F035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139A83F4-85B0-4093-891B-3C03BEDAED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7734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230826A-BE81-438A-BDB3-EB15E807FFC3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B499F2-A258-4814-9C4B-96796DE1F7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184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C9C2D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7E20F0F-FE95-4133-9BE4-6889605105BF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C9C2D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>
                <a:solidFill>
                  <a:srgbClr val="C9C2D1"/>
                </a:solidFill>
                <a:latin typeface="Arial" panose="020B0604020202020204" pitchFamily="34" charset="0"/>
              </a:defRPr>
            </a:lvl1pPr>
          </a:lstStyle>
          <a:p>
            <a:fld id="{86EC541A-8D99-462A-AC49-E244C6AF34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577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51783C4-81F5-477A-9EC9-B2948F232012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599F3807-E9C3-43F9-BC41-457991E8D0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30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F83EB49-4FC8-4E79-83E9-6F1040DD307F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6606D8F-221F-4F6D-93DF-92BFF4FBFB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8794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73CDD27-619E-44F7-8AA5-64A1FE853926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C1F8C577-DF23-4EBF-A665-D8F7E40AFD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981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D662E14-E875-4484-A990-E75EDB6A96A2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6637C354-329A-430F-99C6-8D8233F712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6050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69E08F8-122B-46C7-B0A2-4F93E64F2500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5EAAD957-AAB2-4739-A5AB-DDA306847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066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C9C2D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AE5F05A-8393-4346-86BB-BBDD729D5FBC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C9C2D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9C2D1"/>
                </a:solidFill>
                <a:latin typeface="Arial" panose="020B0604020202020204" pitchFamily="34" charset="0"/>
              </a:defRPr>
            </a:lvl1pPr>
          </a:lstStyle>
          <a:p>
            <a:fld id="{54058380-7FCB-439F-8824-8F32B0042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069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80DE546-9DB7-4C5F-AF11-C652D5977293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FF476514-F93A-411D-8506-BC98648EF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4323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traight Connector 14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AB6297F-DC93-4357-80E3-E69D1E9090E2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2A401FAE-150E-4B42-B1DF-DC1ADCF8A9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6975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8CB608E-E1B4-4549-85E3-1F44371D50A8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0E257A8C-C03C-49DA-91E7-988B9B21D2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2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54D89E0-410B-4F0F-84B7-86D7367F9703}" type="datetimeFigureOut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fld id="{85E50F28-7B2A-49B0-94A7-DEB2562B205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4" r:id="rId2"/>
    <p:sldLayoutId id="2147483889" r:id="rId3"/>
    <p:sldLayoutId id="2147483885" r:id="rId4"/>
    <p:sldLayoutId id="2147483886" r:id="rId5"/>
    <p:sldLayoutId id="2147483890" r:id="rId6"/>
    <p:sldLayoutId id="2147483891" r:id="rId7"/>
    <p:sldLayoutId id="2147483892" r:id="rId8"/>
    <p:sldLayoutId id="2147483893" r:id="rId9"/>
    <p:sldLayoutId id="2147483887" r:id="rId10"/>
    <p:sldLayoutId id="21474838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576943"/>
                </a:solidFill>
                <a:latin typeface="Gill Sans MT"/>
              </a:defRPr>
            </a:lvl1pPr>
          </a:lstStyle>
          <a:p>
            <a:pPr>
              <a:defRPr/>
            </a:pPr>
            <a:fld id="{EB389EA8-D562-46AF-81A5-BA045AF5ED00}" type="datetime1">
              <a:rPr lang="en-US"/>
              <a:pPr>
                <a:defRPr/>
              </a:pPr>
              <a:t>5/1/2016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576943"/>
                </a:solidFill>
                <a:latin typeface="Gill Sans M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576943"/>
                </a:solidFill>
                <a:latin typeface="Gill Sans MT" panose="020B0502020104020203" pitchFamily="34" charset="0"/>
              </a:defRPr>
            </a:lvl1pPr>
          </a:lstStyle>
          <a:p>
            <a:fld id="{46A51FEF-0225-4797-AD57-3F49C0165B8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5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400"/>
        </a:spcBef>
        <a:spcAft>
          <a:spcPct val="0"/>
        </a:spcAft>
        <a:buClr>
          <a:srgbClr val="667B4E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14400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 dirty="0" smtClean="0"/>
              <a:t>Business Retention and Expansion</a:t>
            </a:r>
            <a:endParaRPr lang="en-US" sz="4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2400" dirty="0" smtClean="0"/>
              <a:t>BREI Certification Requirements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Business Retention and Expansion Coordinator Certification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229600" cy="4098925"/>
          </a:xfrm>
        </p:spPr>
        <p:txBody>
          <a:bodyPr/>
          <a:lstStyle/>
          <a:p>
            <a:pPr eaLnBrk="1" hangingPunct="1"/>
            <a:r>
              <a:rPr lang="en-US" altLang="en-US" smtClean="0"/>
              <a:t>What does certification mean to you?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What value does it have for you?</a:t>
            </a:r>
          </a:p>
          <a:p>
            <a:pPr lvl="1" eaLnBrk="1" hangingPunct="1"/>
            <a:r>
              <a:rPr lang="en-US" altLang="en-US" smtClean="0"/>
              <a:t>For your organization?</a:t>
            </a:r>
          </a:p>
          <a:p>
            <a:pPr lvl="1"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This training is the recognized by Business Retention and Expansion International as its BRE Fundamentals Certification Course.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Certification Levels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8229600" cy="4251325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US" altLang="en-US" sz="3200" smtClean="0"/>
              <a:t>Project Coordinator (BREC)</a:t>
            </a:r>
          </a:p>
          <a:p>
            <a:pPr eaLnBrk="1" hangingPunct="1">
              <a:lnSpc>
                <a:spcPct val="250000"/>
              </a:lnSpc>
            </a:pPr>
            <a:r>
              <a:rPr lang="en-US" altLang="en-US" sz="3200" smtClean="0"/>
              <a:t>Professional (BREP)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Project Coordinator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BREC (Project Coordinator) – </a:t>
            </a:r>
          </a:p>
          <a:p>
            <a:pPr lvl="1" eaLnBrk="1" hangingPunct="1"/>
            <a:r>
              <a:rPr lang="en-US" altLang="en-US" sz="2400" smtClean="0"/>
              <a:t>Documented completion of Fundamentals Certification Course</a:t>
            </a:r>
          </a:p>
          <a:p>
            <a:pPr lvl="1" eaLnBrk="1" hangingPunct="1"/>
            <a:r>
              <a:rPr lang="en-US" altLang="en-US" sz="2400" smtClean="0"/>
              <a:t>Membership paid </a:t>
            </a:r>
          </a:p>
          <a:p>
            <a:pPr lvl="1" eaLnBrk="1" hangingPunct="1"/>
            <a:r>
              <a:rPr lang="en-US" altLang="en-US" sz="2400" smtClean="0"/>
              <a:t>Application fee paid</a:t>
            </a:r>
          </a:p>
          <a:p>
            <a:pPr eaLnBrk="1" hangingPunct="1"/>
            <a:r>
              <a:rPr lang="en-US" altLang="en-US" sz="2800" smtClean="0"/>
              <a:t>Recertification for BREC –</a:t>
            </a:r>
          </a:p>
          <a:p>
            <a:pPr lvl="1" eaLnBrk="1" hangingPunct="1"/>
            <a:r>
              <a:rPr lang="en-US" altLang="en-US" sz="2400" smtClean="0"/>
              <a:t>Within three years of completing initial certification course:</a:t>
            </a:r>
          </a:p>
          <a:p>
            <a:pPr lvl="2" eaLnBrk="1" hangingPunct="1"/>
            <a:r>
              <a:rPr lang="en-US" altLang="en-US" sz="2400" smtClean="0"/>
              <a:t>Participate in implementing a BR&amp;E program</a:t>
            </a:r>
          </a:p>
          <a:p>
            <a:pPr lvl="2" eaLnBrk="1" hangingPunct="1"/>
            <a:r>
              <a:rPr lang="en-US" altLang="en-US" sz="2400" smtClean="0"/>
              <a:t>Attend one BREI Conference</a:t>
            </a:r>
          </a:p>
          <a:p>
            <a:pPr lvl="2" eaLnBrk="1" hangingPunct="1"/>
            <a:r>
              <a:rPr lang="en-US" altLang="en-US" sz="2400" smtClean="0"/>
              <a:t>Complete one BREI Continuing Education Course </a:t>
            </a:r>
          </a:p>
          <a:p>
            <a:pPr lvl="2" eaLnBrk="1" hangingPunct="1"/>
            <a:r>
              <a:rPr lang="en-US" altLang="en-US" sz="2400" smtClean="0"/>
              <a:t>Maintain continuous BREI membership and application fee paid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Professional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BREP (Professional) –</a:t>
            </a:r>
          </a:p>
          <a:p>
            <a:pPr lvl="1" eaLnBrk="1" hangingPunct="1"/>
            <a:r>
              <a:rPr lang="en-US" altLang="en-US" sz="2800" smtClean="0"/>
              <a:t>Certified Project Coordinator </a:t>
            </a:r>
          </a:p>
          <a:p>
            <a:pPr lvl="1" eaLnBrk="1" hangingPunct="1"/>
            <a:r>
              <a:rPr lang="en-US" altLang="en-US" sz="2800" smtClean="0"/>
              <a:t>Participate in two conferences in three years</a:t>
            </a:r>
          </a:p>
          <a:p>
            <a:pPr lvl="1" eaLnBrk="1" hangingPunct="1"/>
            <a:r>
              <a:rPr lang="en-US" altLang="en-US" sz="2800" smtClean="0"/>
              <a:t>Complete four continuing education courses</a:t>
            </a:r>
          </a:p>
          <a:p>
            <a:pPr lvl="1" eaLnBrk="1" hangingPunct="1"/>
            <a:r>
              <a:rPr lang="en-US" altLang="en-US" sz="2800" smtClean="0"/>
              <a:t>Maintain continuous membership</a:t>
            </a:r>
          </a:p>
          <a:p>
            <a:pPr lvl="1" eaLnBrk="1" hangingPunct="1"/>
            <a:r>
              <a:rPr lang="en-US" altLang="en-US" sz="2800" smtClean="0"/>
              <a:t>Organizational involvement</a:t>
            </a:r>
          </a:p>
          <a:p>
            <a:pPr lvl="1" eaLnBrk="1" hangingPunct="1"/>
            <a:r>
              <a:rPr lang="en-US" altLang="en-US" sz="2800" smtClean="0"/>
              <a:t>Valid for three years</a:t>
            </a:r>
          </a:p>
          <a:p>
            <a:pPr lvl="1" eaLnBrk="1" hangingPunct="1"/>
            <a:r>
              <a:rPr lang="en-US" altLang="en-US" sz="2800" smtClean="0"/>
              <a:t>Membership and application fee paid</a:t>
            </a:r>
          </a:p>
          <a:p>
            <a:pPr lvl="1" eaLnBrk="1" hangingPunct="1"/>
            <a:endParaRPr lang="en-US" alt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Professional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smtClean="0"/>
              <a:t>Recertification</a:t>
            </a:r>
          </a:p>
          <a:p>
            <a:pPr lvl="1"/>
            <a:r>
              <a:rPr lang="en-US" altLang="en-US" sz="2600" smtClean="0"/>
              <a:t>Certified at the BREP level</a:t>
            </a:r>
          </a:p>
          <a:p>
            <a:pPr lvl="1"/>
            <a:r>
              <a:rPr lang="en-US" altLang="en-US" sz="2600" smtClean="0"/>
              <a:t>Participate in at least two BREI conference in three years</a:t>
            </a:r>
          </a:p>
          <a:p>
            <a:pPr lvl="1"/>
            <a:r>
              <a:rPr lang="en-US" altLang="en-US" sz="2600" smtClean="0"/>
              <a:t>Complete two BREI continuing education courses</a:t>
            </a:r>
          </a:p>
          <a:p>
            <a:pPr lvl="2"/>
            <a:r>
              <a:rPr lang="en-US" altLang="en-US" sz="2600" smtClean="0"/>
              <a:t>Non-BREI courses with </a:t>
            </a:r>
            <a:r>
              <a:rPr lang="en-US" altLang="en-US" sz="2600" i="1" smtClean="0"/>
              <a:t>pre-approval</a:t>
            </a:r>
            <a:r>
              <a:rPr lang="en-US" altLang="en-US" sz="2600" smtClean="0"/>
              <a:t> will be considered</a:t>
            </a:r>
          </a:p>
          <a:p>
            <a:pPr lvl="1" eaLnBrk="1" hangingPunct="1"/>
            <a:r>
              <a:rPr lang="en-US" altLang="en-US" sz="2600" smtClean="0"/>
              <a:t>Maintain continuous membership</a:t>
            </a:r>
          </a:p>
          <a:p>
            <a:pPr lvl="1" eaLnBrk="1" hangingPunct="1"/>
            <a:r>
              <a:rPr lang="en-US" altLang="en-US" sz="2600" smtClean="0"/>
              <a:t>Organizational involvement</a:t>
            </a:r>
          </a:p>
          <a:p>
            <a:pPr lvl="1" eaLnBrk="1" hangingPunct="1"/>
            <a:r>
              <a:rPr lang="en-US" altLang="en-US" sz="2600" smtClean="0"/>
              <a:t>Valid for three years</a:t>
            </a:r>
          </a:p>
          <a:p>
            <a:pPr lvl="1" eaLnBrk="1" hangingPunct="1"/>
            <a:r>
              <a:rPr lang="en-US" altLang="en-US" sz="2600" smtClean="0"/>
              <a:t>Membership and application fee paid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For Additional Information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buFont typeface="Wingdings 3" panose="05040102010807070707" pitchFamily="18" charset="2"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Forms for certification and recertification requirements go to: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en-US" altLang="en-US" smtClean="0"/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mtClean="0"/>
              <a:t>	 http://www.brei.org/Certification/Certification.php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BREI">
      <a:dk1>
        <a:sysClr val="windowText" lastClr="000000"/>
      </a:dk1>
      <a:lt1>
        <a:sysClr val="window" lastClr="FFFFFF"/>
      </a:lt1>
      <a:dk2>
        <a:srgbClr val="576943"/>
      </a:dk2>
      <a:lt2>
        <a:srgbClr val="C9C2D1"/>
      </a:lt2>
      <a:accent1>
        <a:srgbClr val="827029"/>
      </a:accent1>
      <a:accent2>
        <a:srgbClr val="758C5A"/>
      </a:accent2>
      <a:accent3>
        <a:srgbClr val="6E1E4E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rigin">
  <a:themeElements>
    <a:clrScheme name="BREI">
      <a:dk1>
        <a:sysClr val="windowText" lastClr="000000"/>
      </a:dk1>
      <a:lt1>
        <a:sysClr val="window" lastClr="FFFFFF"/>
      </a:lt1>
      <a:dk2>
        <a:srgbClr val="576943"/>
      </a:dk2>
      <a:lt2>
        <a:srgbClr val="C9C2D1"/>
      </a:lt2>
      <a:accent1>
        <a:srgbClr val="827029"/>
      </a:accent1>
      <a:accent2>
        <a:srgbClr val="758C5A"/>
      </a:accent2>
      <a:accent3>
        <a:srgbClr val="6E1E4E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REI">
    <a:dk1>
      <a:sysClr val="windowText" lastClr="000000"/>
    </a:dk1>
    <a:lt1>
      <a:sysClr val="window" lastClr="FFFFFF"/>
    </a:lt1>
    <a:dk2>
      <a:srgbClr val="576943"/>
    </a:dk2>
    <a:lt2>
      <a:srgbClr val="C9C2D1"/>
    </a:lt2>
    <a:accent1>
      <a:srgbClr val="827029"/>
    </a:accent1>
    <a:accent2>
      <a:srgbClr val="758C5A"/>
    </a:accent2>
    <a:accent3>
      <a:srgbClr val="6E1E4E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BREI">
    <a:dk1>
      <a:sysClr val="windowText" lastClr="000000"/>
    </a:dk1>
    <a:lt1>
      <a:sysClr val="window" lastClr="FFFFFF"/>
    </a:lt1>
    <a:dk2>
      <a:srgbClr val="576943"/>
    </a:dk2>
    <a:lt2>
      <a:srgbClr val="C9C2D1"/>
    </a:lt2>
    <a:accent1>
      <a:srgbClr val="827029"/>
    </a:accent1>
    <a:accent2>
      <a:srgbClr val="758C5A"/>
    </a:accent2>
    <a:accent3>
      <a:srgbClr val="6E1E4E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3.xml><?xml version="1.0" encoding="utf-8"?>
<a:themeOverride xmlns:a="http://schemas.openxmlformats.org/drawingml/2006/main">
  <a:clrScheme name="BREI">
    <a:dk1>
      <a:sysClr val="windowText" lastClr="000000"/>
    </a:dk1>
    <a:lt1>
      <a:sysClr val="window" lastClr="FFFFFF"/>
    </a:lt1>
    <a:dk2>
      <a:srgbClr val="576943"/>
    </a:dk2>
    <a:lt2>
      <a:srgbClr val="C9C2D1"/>
    </a:lt2>
    <a:accent1>
      <a:srgbClr val="827029"/>
    </a:accent1>
    <a:accent2>
      <a:srgbClr val="758C5A"/>
    </a:accent2>
    <a:accent3>
      <a:srgbClr val="6E1E4E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4.xml><?xml version="1.0" encoding="utf-8"?>
<a:themeOverride xmlns:a="http://schemas.openxmlformats.org/drawingml/2006/main">
  <a:clrScheme name="BREI">
    <a:dk1>
      <a:sysClr val="windowText" lastClr="000000"/>
    </a:dk1>
    <a:lt1>
      <a:sysClr val="window" lastClr="FFFFFF"/>
    </a:lt1>
    <a:dk2>
      <a:srgbClr val="576943"/>
    </a:dk2>
    <a:lt2>
      <a:srgbClr val="C9C2D1"/>
    </a:lt2>
    <a:accent1>
      <a:srgbClr val="827029"/>
    </a:accent1>
    <a:accent2>
      <a:srgbClr val="758C5A"/>
    </a:accent2>
    <a:accent3>
      <a:srgbClr val="6E1E4E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92</TotalTime>
  <Words>210</Words>
  <Application>Microsoft Office PowerPoint</Application>
  <PresentationFormat>On-screen Show (4:3)</PresentationFormat>
  <Paragraphs>48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Bookman Old Style</vt:lpstr>
      <vt:lpstr>Gill Sans MT</vt:lpstr>
      <vt:lpstr>Wingdings 3</vt:lpstr>
      <vt:lpstr>Wingdings</vt:lpstr>
      <vt:lpstr>Calibri</vt:lpstr>
      <vt:lpstr>Origin</vt:lpstr>
      <vt:lpstr>1_Origin</vt:lpstr>
      <vt:lpstr>Business Retention and Expansion</vt:lpstr>
      <vt:lpstr>Business Retention and Expansion Coordinator Certification</vt:lpstr>
      <vt:lpstr>Two Certification Levels</vt:lpstr>
      <vt:lpstr>Project Coordinator</vt:lpstr>
      <vt:lpstr>Professional</vt:lpstr>
      <vt:lpstr>Professional</vt:lpstr>
      <vt:lpstr>For Additional Information</vt:lpstr>
    </vt:vector>
  </TitlesOfParts>
  <Company>North Dakota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BREI Certification Requirements</dc:title>
  <dc:creator>Kathy Tweeten</dc:creator>
  <cp:lastModifiedBy>Alan Barefield</cp:lastModifiedBy>
  <cp:revision>19</cp:revision>
  <dcterms:created xsi:type="dcterms:W3CDTF">2010-03-02T18:50:00Z</dcterms:created>
  <dcterms:modified xsi:type="dcterms:W3CDTF">2016-05-02T02:59:43Z</dcterms:modified>
</cp:coreProperties>
</file>