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2"/>
  </p:notesMasterIdLst>
  <p:handoutMasterIdLst>
    <p:handoutMasterId r:id="rId13"/>
  </p:handoutMasterIdLst>
  <p:sldIdLst>
    <p:sldId id="315" r:id="rId2"/>
    <p:sldId id="279" r:id="rId3"/>
    <p:sldId id="318" r:id="rId4"/>
    <p:sldId id="307" r:id="rId5"/>
    <p:sldId id="305" r:id="rId6"/>
    <p:sldId id="306" r:id="rId7"/>
    <p:sldId id="308" r:id="rId8"/>
    <p:sldId id="290" r:id="rId9"/>
    <p:sldId id="316" r:id="rId10"/>
    <p:sldId id="317"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2" y="5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07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930119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0C65CC-7C65-4270-8BC1-ABD03A684CC6}"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33388389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t>1</a:t>
            </a:fld>
            <a:endParaRPr lang="en-US"/>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2</a:t>
            </a:fld>
            <a:endParaRPr lang="en-US"/>
          </a:p>
        </p:txBody>
      </p:sp>
    </p:spTree>
    <p:extLst>
      <p:ext uri="{BB962C8B-B14F-4D97-AF65-F5344CB8AC3E}">
        <p14:creationId xmlns:p14="http://schemas.microsoft.com/office/powerpoint/2010/main" val="8891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3</a:t>
            </a:fld>
            <a:endParaRPr lang="en-US"/>
          </a:p>
        </p:txBody>
      </p:sp>
    </p:spTree>
    <p:extLst>
      <p:ext uri="{BB962C8B-B14F-4D97-AF65-F5344CB8AC3E}">
        <p14:creationId xmlns:p14="http://schemas.microsoft.com/office/powerpoint/2010/main" val="4198120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4</a:t>
            </a:fld>
            <a:endParaRPr lang="en-US"/>
          </a:p>
        </p:txBody>
      </p:sp>
    </p:spTree>
    <p:extLst>
      <p:ext uri="{BB962C8B-B14F-4D97-AF65-F5344CB8AC3E}">
        <p14:creationId xmlns:p14="http://schemas.microsoft.com/office/powerpoint/2010/main" val="406513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5</a:t>
            </a:fld>
            <a:endParaRPr lang="en-US"/>
          </a:p>
        </p:txBody>
      </p:sp>
    </p:spTree>
    <p:extLst>
      <p:ext uri="{BB962C8B-B14F-4D97-AF65-F5344CB8AC3E}">
        <p14:creationId xmlns:p14="http://schemas.microsoft.com/office/powerpoint/2010/main" val="2403999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6</a:t>
            </a:fld>
            <a:endParaRPr lang="en-US"/>
          </a:p>
        </p:txBody>
      </p:sp>
    </p:spTree>
    <p:extLst>
      <p:ext uri="{BB962C8B-B14F-4D97-AF65-F5344CB8AC3E}">
        <p14:creationId xmlns:p14="http://schemas.microsoft.com/office/powerpoint/2010/main" val="362242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7</a:t>
            </a:fld>
            <a:endParaRPr lang="en-US"/>
          </a:p>
        </p:txBody>
      </p:sp>
    </p:spTree>
    <p:extLst>
      <p:ext uri="{BB962C8B-B14F-4D97-AF65-F5344CB8AC3E}">
        <p14:creationId xmlns:p14="http://schemas.microsoft.com/office/powerpoint/2010/main" val="1493573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a:ln/>
        </p:spPr>
      </p:sp>
      <p:sp>
        <p:nvSpPr>
          <p:cNvPr id="231427" name="Notes Placeholder 2"/>
          <p:cNvSpPr>
            <a:spLocks noGrp="1"/>
          </p:cNvSpPr>
          <p:nvPr>
            <p:ph type="body" idx="1"/>
          </p:nvPr>
        </p:nvSpPr>
        <p:spPr>
          <a:noFill/>
          <a:ln/>
        </p:spPr>
        <p:txBody>
          <a:bodyPr/>
          <a:lstStyle/>
          <a:p>
            <a:endParaRPr lang="en-US" smtClean="0"/>
          </a:p>
        </p:txBody>
      </p:sp>
      <p:sp>
        <p:nvSpPr>
          <p:cNvPr id="231428" name="Slide Number Placeholder 3"/>
          <p:cNvSpPr>
            <a:spLocks noGrp="1"/>
          </p:cNvSpPr>
          <p:nvPr>
            <p:ph type="sldNum" sz="quarter" idx="5"/>
          </p:nvPr>
        </p:nvSpPr>
        <p:spPr>
          <a:noFill/>
        </p:spPr>
        <p:txBody>
          <a:bodyPr/>
          <a:lstStyle/>
          <a:p>
            <a:fld id="{F606E8F2-596D-4575-A637-8319D8CCEFF2}" type="slidenum">
              <a:rPr lang="en-US"/>
              <a:pPr/>
              <a:t>8</a:t>
            </a:fld>
            <a:endParaRPr lang="en-US"/>
          </a:p>
        </p:txBody>
      </p:sp>
    </p:spTree>
    <p:extLst>
      <p:ext uri="{BB962C8B-B14F-4D97-AF65-F5344CB8AC3E}">
        <p14:creationId xmlns:p14="http://schemas.microsoft.com/office/powerpoint/2010/main" val="2973946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539025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10</a:t>
            </a:fld>
            <a:endParaRPr lang="en-US"/>
          </a:p>
        </p:txBody>
      </p:sp>
    </p:spTree>
    <p:extLst>
      <p:ext uri="{BB962C8B-B14F-4D97-AF65-F5344CB8AC3E}">
        <p14:creationId xmlns:p14="http://schemas.microsoft.com/office/powerpoint/2010/main" val="561739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6/25/2017</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6/25/2017</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6/25/2017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6/25/2017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6/25/2017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6/25/2017</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19200" y="3810000"/>
            <a:ext cx="6858000" cy="914400"/>
          </a:xfrm>
        </p:spPr>
        <p:txBody>
          <a:bodyPr>
            <a:noAutofit/>
          </a:bodyPr>
          <a:lstStyle/>
          <a:p>
            <a:pPr algn="l"/>
            <a:r>
              <a:rPr lang="en-US" sz="4000" dirty="0"/>
              <a:t>Business Retention and Expansion</a:t>
            </a:r>
          </a:p>
        </p:txBody>
      </p:sp>
      <p:sp>
        <p:nvSpPr>
          <p:cNvPr id="4" name="Subtitle 3"/>
          <p:cNvSpPr>
            <a:spLocks noGrp="1"/>
          </p:cNvSpPr>
          <p:nvPr>
            <p:ph type="subTitle" idx="1"/>
          </p:nvPr>
        </p:nvSpPr>
        <p:spPr>
          <a:xfrm>
            <a:off x="1143000" y="5257800"/>
            <a:ext cx="6858000" cy="533400"/>
          </a:xfrm>
        </p:spPr>
        <p:txBody>
          <a:bodyPr>
            <a:noAutofit/>
          </a:bodyPr>
          <a:lstStyle/>
          <a:p>
            <a:pPr algn="l"/>
            <a:r>
              <a:rPr lang="en-US" sz="2400" dirty="0"/>
              <a:t>Assessing the Community</a:t>
            </a:r>
          </a:p>
        </p:txBody>
      </p:sp>
    </p:spTree>
    <p:extLst>
      <p:ext uri="{BB962C8B-B14F-4D97-AF65-F5344CB8AC3E}">
        <p14:creationId xmlns:p14="http://schemas.microsoft.com/office/powerpoint/2010/main" val="3809894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What is a Community Assessment?</a:t>
            </a:r>
          </a:p>
        </p:txBody>
      </p:sp>
      <p:sp>
        <p:nvSpPr>
          <p:cNvPr id="43012" name="Rectangle 3"/>
          <p:cNvSpPr>
            <a:spLocks noGrp="1" noChangeArrowheads="1"/>
          </p:cNvSpPr>
          <p:nvPr>
            <p:ph type="body" idx="1"/>
          </p:nvPr>
        </p:nvSpPr>
        <p:spPr>
          <a:xfrm>
            <a:off x="457200" y="1219200"/>
            <a:ext cx="8229600" cy="5029200"/>
          </a:xfrm>
        </p:spPr>
        <p:txBody>
          <a:bodyPr/>
          <a:lstStyle/>
          <a:p>
            <a:pPr eaLnBrk="1" hangingPunct="1"/>
            <a:r>
              <a:rPr lang="en-US" dirty="0" smtClean="0"/>
              <a:t>A snapshot of what is occurring in the community at a given point in time – it is the “story of place”</a:t>
            </a:r>
          </a:p>
          <a:p>
            <a:pPr eaLnBrk="1" hangingPunct="1"/>
            <a:endParaRPr lang="en-US" dirty="0" smtClean="0"/>
          </a:p>
          <a:p>
            <a:pPr eaLnBrk="1" hangingPunct="1"/>
            <a:r>
              <a:rPr lang="en-US" dirty="0" smtClean="0"/>
              <a:t>Can be demographic, social, economic, educational, religious, financial, natural resource, etc., based</a:t>
            </a:r>
          </a:p>
          <a:p>
            <a:pPr eaLnBrk="1" hangingPunct="1"/>
            <a:endParaRPr lang="en-US" dirty="0" smtClean="0"/>
          </a:p>
          <a:p>
            <a:pPr eaLnBrk="1" hangingPunct="1"/>
            <a:r>
              <a:rPr lang="en-US" dirty="0" smtClean="0"/>
              <a:t>BRE programs typically utilize an economic assessment with other pieces of information included</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2</a:t>
            </a:fld>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role are you playing for the local community?</a:t>
            </a:r>
            <a:endParaRPr lang="en-US" b="1" dirty="0"/>
          </a:p>
        </p:txBody>
      </p:sp>
      <p:sp>
        <p:nvSpPr>
          <p:cNvPr id="4" name="Slide Number Placeholder 3"/>
          <p:cNvSpPr>
            <a:spLocks noGrp="1"/>
          </p:cNvSpPr>
          <p:nvPr>
            <p:ph type="sldNum" sz="quarter" idx="12"/>
          </p:nvPr>
        </p:nvSpPr>
        <p:spPr/>
        <p:txBody>
          <a:bodyPr/>
          <a:lstStyle/>
          <a:p>
            <a:pPr>
              <a:defRPr/>
            </a:pPr>
            <a:fld id="{42AC38C0-CCEC-4F57-BE68-0E86EC817BE1}" type="slidenum">
              <a:rPr lang="en-US" smtClean="0"/>
              <a:pPr>
                <a:defRPr/>
              </a:pPr>
              <a:t>3</a:t>
            </a:fld>
            <a:endParaRPr lang="en-US"/>
          </a:p>
        </p:txBody>
      </p:sp>
      <p:sp>
        <p:nvSpPr>
          <p:cNvPr id="5" name="Isosceles Triangle 4"/>
          <p:cNvSpPr/>
          <p:nvPr/>
        </p:nvSpPr>
        <p:spPr>
          <a:xfrm>
            <a:off x="457200" y="2514600"/>
            <a:ext cx="4596384" cy="3657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2209800" y="3429000"/>
            <a:ext cx="6019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1"/>
          </p:cNvCxnSpPr>
          <p:nvPr/>
        </p:nvCxnSpPr>
        <p:spPr>
          <a:xfrm rot="10800000" flipH="1">
            <a:off x="1606296" y="4343400"/>
            <a:ext cx="662330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6800" y="5257800"/>
            <a:ext cx="716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p:cNvCxnSpPr>
          <p:nvPr/>
        </p:nvCxnSpPr>
        <p:spPr>
          <a:xfrm rot="16200000" flipH="1">
            <a:off x="6641592" y="4584192"/>
            <a:ext cx="0" cy="317601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008961" y="5715000"/>
            <a:ext cx="3373039" cy="523220"/>
          </a:xfrm>
          <a:prstGeom prst="rect">
            <a:avLst/>
          </a:prstGeom>
          <a:noFill/>
        </p:spPr>
        <p:txBody>
          <a:bodyPr wrap="none" rtlCol="0">
            <a:spAutoFit/>
          </a:bodyPr>
          <a:lstStyle/>
          <a:p>
            <a:r>
              <a:rPr lang="en-US" sz="2800" b="1" dirty="0" smtClean="0">
                <a:solidFill>
                  <a:schemeClr val="accent2"/>
                </a:solidFill>
                <a:latin typeface="+mn-lt"/>
              </a:rPr>
              <a:t>Data – Operations </a:t>
            </a:r>
            <a:endParaRPr lang="en-US" sz="2800" b="1" dirty="0">
              <a:solidFill>
                <a:schemeClr val="accent2"/>
              </a:solidFill>
              <a:latin typeface="+mn-lt"/>
            </a:endParaRPr>
          </a:p>
        </p:txBody>
      </p:sp>
      <p:sp>
        <p:nvSpPr>
          <p:cNvPr id="11" name="TextBox 10"/>
          <p:cNvSpPr txBox="1"/>
          <p:nvPr/>
        </p:nvSpPr>
        <p:spPr>
          <a:xfrm>
            <a:off x="5334691" y="4800600"/>
            <a:ext cx="3047309" cy="523220"/>
          </a:xfrm>
          <a:prstGeom prst="rect">
            <a:avLst/>
          </a:prstGeom>
          <a:noFill/>
        </p:spPr>
        <p:txBody>
          <a:bodyPr wrap="none" rtlCol="0">
            <a:spAutoFit/>
          </a:bodyPr>
          <a:lstStyle/>
          <a:p>
            <a:r>
              <a:rPr lang="en-US" sz="2800" b="1" dirty="0" smtClean="0">
                <a:solidFill>
                  <a:schemeClr val="accent2"/>
                </a:solidFill>
                <a:latin typeface="+mn-lt"/>
              </a:rPr>
              <a:t>Info - Operations</a:t>
            </a:r>
            <a:endParaRPr lang="en-US" sz="2800" b="1" dirty="0">
              <a:solidFill>
                <a:schemeClr val="accent2"/>
              </a:solidFill>
              <a:latin typeface="+mn-lt"/>
            </a:endParaRPr>
          </a:p>
        </p:txBody>
      </p:sp>
      <p:sp>
        <p:nvSpPr>
          <p:cNvPr id="12" name="TextBox 11"/>
          <p:cNvSpPr txBox="1"/>
          <p:nvPr/>
        </p:nvSpPr>
        <p:spPr>
          <a:xfrm>
            <a:off x="4944392" y="3886200"/>
            <a:ext cx="3437608" cy="523220"/>
          </a:xfrm>
          <a:prstGeom prst="rect">
            <a:avLst/>
          </a:prstGeom>
          <a:noFill/>
        </p:spPr>
        <p:txBody>
          <a:bodyPr wrap="none" rtlCol="0">
            <a:spAutoFit/>
          </a:bodyPr>
          <a:lstStyle/>
          <a:p>
            <a:r>
              <a:rPr lang="en-US" sz="2800" b="1" dirty="0" smtClean="0">
                <a:solidFill>
                  <a:schemeClr val="accent2"/>
                </a:solidFill>
                <a:latin typeface="+mn-lt"/>
              </a:rPr>
              <a:t>Knowledge - Action</a:t>
            </a:r>
            <a:endParaRPr lang="en-US" sz="2800" b="1" dirty="0">
              <a:solidFill>
                <a:schemeClr val="accent2"/>
              </a:solidFill>
              <a:latin typeface="+mn-lt"/>
            </a:endParaRPr>
          </a:p>
        </p:txBody>
      </p:sp>
      <p:sp>
        <p:nvSpPr>
          <p:cNvPr id="13" name="TextBox 12"/>
          <p:cNvSpPr txBox="1"/>
          <p:nvPr/>
        </p:nvSpPr>
        <p:spPr>
          <a:xfrm>
            <a:off x="3915136" y="2971800"/>
            <a:ext cx="4466864" cy="523220"/>
          </a:xfrm>
          <a:prstGeom prst="rect">
            <a:avLst/>
          </a:prstGeom>
          <a:noFill/>
        </p:spPr>
        <p:txBody>
          <a:bodyPr wrap="none" rtlCol="0">
            <a:spAutoFit/>
          </a:bodyPr>
          <a:lstStyle/>
          <a:p>
            <a:r>
              <a:rPr lang="en-US" sz="2800" b="1" dirty="0" smtClean="0">
                <a:solidFill>
                  <a:schemeClr val="accent2"/>
                </a:solidFill>
                <a:latin typeface="+mn-lt"/>
              </a:rPr>
              <a:t>Innovation - Stakeholders</a:t>
            </a:r>
            <a:endParaRPr lang="en-US" sz="2800" b="1" dirty="0">
              <a:solidFill>
                <a:schemeClr val="accent2"/>
              </a:solidFill>
              <a:latin typeface="+mn-lt"/>
            </a:endParaRPr>
          </a:p>
        </p:txBody>
      </p:sp>
      <p:cxnSp>
        <p:nvCxnSpPr>
          <p:cNvPr id="14" name="Straight Arrow Connector 13"/>
          <p:cNvCxnSpPr>
            <a:stCxn id="5" idx="3"/>
          </p:cNvCxnSpPr>
          <p:nvPr/>
        </p:nvCxnSpPr>
        <p:spPr>
          <a:xfrm rot="5400000" flipH="1">
            <a:off x="2292096" y="57089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286000" y="48006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286000" y="38862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rot="5400000" flipH="1" flipV="1">
            <a:off x="2292096" y="29657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788093" y="6477000"/>
            <a:ext cx="6355907" cy="307777"/>
          </a:xfrm>
          <a:prstGeom prst="rect">
            <a:avLst/>
          </a:prstGeom>
          <a:noFill/>
        </p:spPr>
        <p:txBody>
          <a:bodyPr wrap="none" rtlCol="0">
            <a:spAutoFit/>
          </a:bodyPr>
          <a:lstStyle/>
          <a:p>
            <a:r>
              <a:rPr lang="en-US" sz="1400" dirty="0" smtClean="0"/>
              <a:t>Source:  Steve </a:t>
            </a:r>
            <a:r>
              <a:rPr lang="en-US" sz="1400" dirty="0" err="1" smtClean="0"/>
              <a:t>Deller</a:t>
            </a:r>
            <a:r>
              <a:rPr lang="en-US" sz="1400" dirty="0" smtClean="0"/>
              <a:t>, University of Wisconsin.  NACDEP presentation, 2010.</a:t>
            </a:r>
            <a:endParaRPr lang="en-US" sz="1400" dirty="0"/>
          </a:p>
        </p:txBody>
      </p:sp>
      <p:sp>
        <p:nvSpPr>
          <p:cNvPr id="21" name="TextBox 20"/>
          <p:cNvSpPr txBox="1"/>
          <p:nvPr/>
        </p:nvSpPr>
        <p:spPr>
          <a:xfrm>
            <a:off x="152400" y="1371600"/>
            <a:ext cx="8686800" cy="1077218"/>
          </a:xfrm>
          <a:prstGeom prst="rect">
            <a:avLst/>
          </a:prstGeom>
          <a:noFill/>
        </p:spPr>
        <p:txBody>
          <a:bodyPr wrap="square" rtlCol="0">
            <a:spAutoFit/>
          </a:bodyPr>
          <a:lstStyle/>
          <a:p>
            <a:pPr algn="ctr"/>
            <a:r>
              <a:rPr lang="en-US" sz="3200" dirty="0" smtClean="0">
                <a:solidFill>
                  <a:schemeClr val="accent2"/>
                </a:solidFill>
                <a:latin typeface="+mn-lt"/>
              </a:rPr>
              <a:t>This type of activity can move the Regional Economic Network up the innovation pyramid</a:t>
            </a:r>
            <a:endParaRPr lang="en-US" sz="3200" dirty="0">
              <a:solidFill>
                <a:schemeClr val="accent2"/>
              </a:solidFill>
              <a:latin typeface="+mn-lt"/>
            </a:endParaRPr>
          </a:p>
        </p:txBody>
      </p:sp>
      <p:cxnSp>
        <p:nvCxnSpPr>
          <p:cNvPr id="23" name="Straight Connector 22"/>
          <p:cNvCxnSpPr/>
          <p:nvPr/>
        </p:nvCxnSpPr>
        <p:spPr>
          <a:xfrm>
            <a:off x="457200" y="6172200"/>
            <a:ext cx="7772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136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What is its purpose?</a:t>
            </a:r>
          </a:p>
        </p:txBody>
      </p:sp>
      <p:sp>
        <p:nvSpPr>
          <p:cNvPr id="43012" name="Rectangle 3"/>
          <p:cNvSpPr>
            <a:spLocks noGrp="1" noChangeArrowheads="1"/>
          </p:cNvSpPr>
          <p:nvPr>
            <p:ph type="body" idx="1"/>
          </p:nvPr>
        </p:nvSpPr>
        <p:spPr>
          <a:xfrm>
            <a:off x="457200" y="1219200"/>
            <a:ext cx="8229600" cy="5029200"/>
          </a:xfrm>
        </p:spPr>
        <p:txBody>
          <a:bodyPr/>
          <a:lstStyle/>
          <a:p>
            <a:pPr eaLnBrk="1" hangingPunct="1"/>
            <a:r>
              <a:rPr lang="en-US" dirty="0" smtClean="0"/>
              <a:t>Adds value to the program and the partners involvement</a:t>
            </a:r>
          </a:p>
          <a:p>
            <a:pPr eaLnBrk="1" hangingPunct="1"/>
            <a:r>
              <a:rPr lang="en-US" dirty="0" smtClean="0"/>
              <a:t>Adds to what is known about the area</a:t>
            </a:r>
          </a:p>
          <a:p>
            <a:pPr eaLnBrk="1" hangingPunct="1"/>
            <a:r>
              <a:rPr lang="en-US" dirty="0" smtClean="0"/>
              <a:t>Demonstrates the impact of regional and global interactions</a:t>
            </a:r>
          </a:p>
          <a:p>
            <a:r>
              <a:rPr lang="en-US" dirty="0" smtClean="0"/>
              <a:t>Assists in understanding future trends regarding the local economy</a:t>
            </a:r>
          </a:p>
          <a:p>
            <a:pPr lvl="1"/>
            <a:r>
              <a:rPr lang="en-US" dirty="0" smtClean="0"/>
              <a:t>Variation among economic entities and locales</a:t>
            </a:r>
          </a:p>
          <a:p>
            <a:pPr lvl="1"/>
            <a:r>
              <a:rPr lang="en-US" dirty="0" smtClean="0"/>
              <a:t>Characteristics of these entities and areas</a:t>
            </a:r>
          </a:p>
          <a:p>
            <a:pPr lvl="1"/>
            <a:r>
              <a:rPr lang="en-US" dirty="0" smtClean="0"/>
              <a:t>Drivers of economic change</a:t>
            </a:r>
          </a:p>
          <a:p>
            <a:pPr lvl="1"/>
            <a:r>
              <a:rPr lang="en-US" dirty="0" smtClean="0"/>
              <a:t>Relative importance of tools that can be utilized to address these drivers</a:t>
            </a:r>
          </a:p>
        </p:txBody>
      </p:sp>
      <p:sp>
        <p:nvSpPr>
          <p:cNvPr id="6" name="TextBox 5"/>
          <p:cNvSpPr txBox="1"/>
          <p:nvPr/>
        </p:nvSpPr>
        <p:spPr>
          <a:xfrm>
            <a:off x="4919702" y="6211669"/>
            <a:ext cx="4224298" cy="646331"/>
          </a:xfrm>
          <a:prstGeom prst="rect">
            <a:avLst/>
          </a:prstGeom>
          <a:noFill/>
        </p:spPr>
        <p:txBody>
          <a:bodyPr wrap="none" rtlCol="0">
            <a:spAutoFit/>
          </a:bodyPr>
          <a:lstStyle/>
          <a:p>
            <a:r>
              <a:rPr lang="en-US" dirty="0" smtClean="0"/>
              <a:t>Improvement and Development Agency</a:t>
            </a:r>
          </a:p>
          <a:p>
            <a:r>
              <a:rPr lang="en-US" dirty="0" smtClean="0"/>
              <a:t>http://www.idea.gov.uk</a:t>
            </a:r>
            <a:endParaRPr lang="en-US" dirty="0"/>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How is the Assessment Valuable?</a:t>
            </a:r>
          </a:p>
        </p:txBody>
      </p:sp>
      <p:sp>
        <p:nvSpPr>
          <p:cNvPr id="43012" name="Rectangle 3"/>
          <p:cNvSpPr>
            <a:spLocks noGrp="1" noChangeArrowheads="1"/>
          </p:cNvSpPr>
          <p:nvPr>
            <p:ph type="body" idx="1"/>
          </p:nvPr>
        </p:nvSpPr>
        <p:spPr>
          <a:xfrm>
            <a:off x="457200" y="1219200"/>
            <a:ext cx="8229600" cy="5029200"/>
          </a:xfrm>
        </p:spPr>
        <p:txBody>
          <a:bodyPr>
            <a:normAutofit/>
          </a:bodyPr>
          <a:lstStyle/>
          <a:p>
            <a:pPr eaLnBrk="1" hangingPunct="1"/>
            <a:r>
              <a:rPr lang="en-US" dirty="0" smtClean="0"/>
              <a:t>The process of gathering data for the assessment can help educate the champion, economic development professional, task force, etc., about the types of economic activity in the community</a:t>
            </a:r>
          </a:p>
          <a:p>
            <a:pPr eaLnBrk="1" hangingPunct="1"/>
            <a:endParaRPr lang="en-US" dirty="0" smtClean="0"/>
          </a:p>
          <a:p>
            <a:pPr eaLnBrk="1" hangingPunct="1"/>
            <a:r>
              <a:rPr lang="en-US" dirty="0" smtClean="0"/>
              <a:t>The product that results can assist in educating the community regarding the reason for the BRE program’s existence, why a strategic method of addressing the needs and concerns of existing businesses is needed, and to provide a basis from which to develop a plan of action for the program</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Preparing the Assessment</a:t>
            </a:r>
          </a:p>
        </p:txBody>
      </p:sp>
      <p:sp>
        <p:nvSpPr>
          <p:cNvPr id="43012" name="Rectangle 3"/>
          <p:cNvSpPr>
            <a:spLocks noGrp="1" noChangeArrowheads="1"/>
          </p:cNvSpPr>
          <p:nvPr>
            <p:ph type="body" idx="1"/>
          </p:nvPr>
        </p:nvSpPr>
        <p:spPr>
          <a:xfrm>
            <a:off x="457200" y="1219200"/>
            <a:ext cx="8458200" cy="5029200"/>
          </a:xfrm>
        </p:spPr>
        <p:txBody>
          <a:bodyPr>
            <a:normAutofit/>
          </a:bodyPr>
          <a:lstStyle/>
          <a:p>
            <a:pPr eaLnBrk="1" hangingPunct="1"/>
            <a:r>
              <a:rPr lang="en-US" dirty="0" smtClean="0"/>
              <a:t>Begin by looking at the state economic development authority</a:t>
            </a:r>
          </a:p>
          <a:p>
            <a:pPr lvl="1">
              <a:spcAft>
                <a:spcPts val="1200"/>
              </a:spcAft>
            </a:pPr>
            <a:r>
              <a:rPr lang="en-US" dirty="0" smtClean="0"/>
              <a:t>http://www.business.nd.gov/searchcenter/community/  </a:t>
            </a:r>
          </a:p>
          <a:p>
            <a:pPr>
              <a:spcAft>
                <a:spcPts val="1200"/>
              </a:spcAft>
            </a:pPr>
            <a:r>
              <a:rPr lang="en-US" dirty="0" smtClean="0"/>
              <a:t>Given prior knowledge or assumptions about the community, determine what is missing from the profile that concerns existing businesses</a:t>
            </a:r>
          </a:p>
          <a:p>
            <a:r>
              <a:rPr lang="en-US" dirty="0" smtClean="0"/>
              <a:t>Utilize the task force or technical assistance entity to determine other necessary information needs</a:t>
            </a:r>
          </a:p>
          <a:p>
            <a:pPr lvl="1"/>
            <a:r>
              <a:rPr lang="en-US" dirty="0" smtClean="0"/>
              <a:t>Preparing for the Future: A Guide to Community-Based Planning</a:t>
            </a:r>
          </a:p>
          <a:p>
            <a:pPr lvl="1">
              <a:buNone/>
            </a:pPr>
            <a:r>
              <a:rPr lang="en-US" dirty="0" smtClean="0"/>
              <a:t>	http://srdc.msstate.edu/publications/archive/243.pdf</a:t>
            </a:r>
          </a:p>
          <a:p>
            <a:endParaRPr lang="en-US" dirty="0" smtClean="0"/>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6</a:t>
            </a:fld>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381000" y="152400"/>
            <a:ext cx="8382000" cy="868363"/>
          </a:xfrm>
        </p:spPr>
        <p:txBody>
          <a:bodyPr>
            <a:normAutofit fontScale="90000"/>
          </a:bodyPr>
          <a:lstStyle/>
          <a:p>
            <a:pPr eaLnBrk="1" hangingPunct="1"/>
            <a:r>
              <a:rPr lang="en-US" b="1" dirty="0" smtClean="0"/>
              <a:t>What Should the Assessment Describe?</a:t>
            </a:r>
          </a:p>
        </p:txBody>
      </p:sp>
      <p:sp>
        <p:nvSpPr>
          <p:cNvPr id="43012" name="Rectangle 3"/>
          <p:cNvSpPr>
            <a:spLocks noGrp="1" noChangeArrowheads="1"/>
          </p:cNvSpPr>
          <p:nvPr>
            <p:ph type="body" idx="1"/>
          </p:nvPr>
        </p:nvSpPr>
        <p:spPr>
          <a:xfrm>
            <a:off x="457200" y="1219200"/>
            <a:ext cx="8458200" cy="5029200"/>
          </a:xfrm>
        </p:spPr>
        <p:txBody>
          <a:bodyPr>
            <a:normAutofit/>
          </a:bodyPr>
          <a:lstStyle/>
          <a:p>
            <a:pPr>
              <a:spcAft>
                <a:spcPts val="1200"/>
              </a:spcAft>
            </a:pPr>
            <a:r>
              <a:rPr lang="en-US" dirty="0" smtClean="0"/>
              <a:t>Conditions that the data describe</a:t>
            </a:r>
          </a:p>
          <a:p>
            <a:pPr>
              <a:spcAft>
                <a:spcPts val="1200"/>
              </a:spcAft>
            </a:pPr>
            <a:r>
              <a:rPr lang="en-US" dirty="0" smtClean="0"/>
              <a:t>The direction of change</a:t>
            </a:r>
          </a:p>
          <a:p>
            <a:pPr>
              <a:spcAft>
                <a:spcPts val="1200"/>
              </a:spcAft>
            </a:pPr>
            <a:r>
              <a:rPr lang="en-US" dirty="0" smtClean="0"/>
              <a:t>The intensity of change</a:t>
            </a:r>
          </a:p>
          <a:p>
            <a:pPr>
              <a:spcAft>
                <a:spcPts val="1200"/>
              </a:spcAft>
            </a:pPr>
            <a:r>
              <a:rPr lang="en-US" dirty="0" smtClean="0"/>
              <a:t>How your community compares to other similar communities</a:t>
            </a:r>
          </a:p>
          <a:p>
            <a:r>
              <a:rPr lang="en-US" dirty="0" smtClean="0"/>
              <a:t>The overall picture that the data paint about your community</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pPr eaLnBrk="1" hangingPunct="1"/>
            <a:r>
              <a:rPr lang="en-US" b="1" dirty="0" smtClean="0"/>
              <a:t>Concerns With Data Use</a:t>
            </a:r>
          </a:p>
        </p:txBody>
      </p:sp>
      <p:sp>
        <p:nvSpPr>
          <p:cNvPr id="54276" name="Rectangle 3"/>
          <p:cNvSpPr>
            <a:spLocks noGrp="1" noChangeArrowheads="1"/>
          </p:cNvSpPr>
          <p:nvPr>
            <p:ph type="body" idx="1"/>
          </p:nvPr>
        </p:nvSpPr>
        <p:spPr/>
        <p:txBody>
          <a:bodyPr>
            <a:normAutofit/>
          </a:bodyPr>
          <a:lstStyle/>
          <a:p>
            <a:pPr eaLnBrk="1" hangingPunct="1"/>
            <a:r>
              <a:rPr lang="en-US" dirty="0" smtClean="0"/>
              <a:t>Cost and benefit of the data – what will it cost to get the information and will its benefit exceed that cost;  often a concern with privately held and/or primary data</a:t>
            </a:r>
          </a:p>
          <a:p>
            <a:pPr eaLnBrk="1" hangingPunct="1"/>
            <a:r>
              <a:rPr lang="en-US" dirty="0" smtClean="0"/>
              <a:t>Interpretation – does the analyst understand what is contained in the data and how its components affect accurate interpretation</a:t>
            </a:r>
          </a:p>
          <a:p>
            <a:pPr eaLnBrk="1" hangingPunct="1"/>
            <a:r>
              <a:rPr lang="en-US" dirty="0" smtClean="0"/>
              <a:t>Relevancy – is the data relevant to the assessment</a:t>
            </a:r>
          </a:p>
          <a:p>
            <a:pPr eaLnBrk="1" hangingPunct="1"/>
            <a:r>
              <a:rPr lang="en-US" dirty="0" smtClean="0"/>
              <a:t>Accuracy – how accurate is the data; a concern for private or anecdotal data</a:t>
            </a:r>
          </a:p>
          <a:p>
            <a:pPr eaLnBrk="1" hangingPunct="1"/>
            <a:r>
              <a:rPr lang="en-US" dirty="0" smtClean="0"/>
              <a:t>Timeliness – is the data timely; often a concern with federal data</a:t>
            </a:r>
          </a:p>
        </p:txBody>
      </p:sp>
      <p:sp>
        <p:nvSpPr>
          <p:cNvPr id="4"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8</a:t>
            </a:fld>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9</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733374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10</a:t>
            </a:fld>
            <a:endParaRPr lang="en-US" dirty="0"/>
          </a:p>
        </p:txBody>
      </p:sp>
    </p:spTree>
    <p:custDataLst>
      <p:tags r:id="rId1"/>
    </p:custDataLst>
    <p:extLst>
      <p:ext uri="{BB962C8B-B14F-4D97-AF65-F5344CB8AC3E}">
        <p14:creationId xmlns:p14="http://schemas.microsoft.com/office/powerpoint/2010/main" val="1346936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1621</TotalTime>
  <Words>582</Words>
  <Application>Microsoft Office PowerPoint</Application>
  <PresentationFormat>On-screen Show (4:3)</PresentationFormat>
  <Paragraphs>73</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Bookman Old Style</vt:lpstr>
      <vt:lpstr>Calibri</vt:lpstr>
      <vt:lpstr>Gill Sans MT</vt:lpstr>
      <vt:lpstr>Wingdings</vt:lpstr>
      <vt:lpstr>Wingdings 3</vt:lpstr>
      <vt:lpstr>1_Origin</vt:lpstr>
      <vt:lpstr>Business Retention and Expansion</vt:lpstr>
      <vt:lpstr>What is a Community Assessment?</vt:lpstr>
      <vt:lpstr>What role are you playing for the local community?</vt:lpstr>
      <vt:lpstr>What is its purpose?</vt:lpstr>
      <vt:lpstr>How is the Assessment Valuable?</vt:lpstr>
      <vt:lpstr>Preparing the Assessment</vt:lpstr>
      <vt:lpstr>What Should the Assessment Describe?</vt:lpstr>
      <vt:lpstr>Concerns With Data Use</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79</cp:revision>
  <dcterms:created xsi:type="dcterms:W3CDTF">2009-11-02T02:10:02Z</dcterms:created>
  <dcterms:modified xsi:type="dcterms:W3CDTF">2017-06-26T02:55:57Z</dcterms:modified>
</cp:coreProperties>
</file>