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7772400" cy="12801600"/>
  <p:notesSz cx="7315200" cy="12344400"/>
  <p:custDataLst>
    <p:tags r:id="rId4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2" userDrawn="1">
          <p15:clr>
            <a:srgbClr val="A4A3A4"/>
          </p15:clr>
        </p15:guide>
        <p15:guide id="2" pos="244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8E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7815" autoAdjust="0"/>
  </p:normalViewPr>
  <p:slideViewPr>
    <p:cSldViewPr showGuides="1">
      <p:cViewPr>
        <p:scale>
          <a:sx n="80" d="100"/>
          <a:sy n="80" d="100"/>
        </p:scale>
        <p:origin x="1455" y="30"/>
      </p:cViewPr>
      <p:guideLst>
        <p:guide orient="horz" pos="4032"/>
        <p:guide pos="244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3170583" cy="617643"/>
          </a:xfrm>
          <a:prstGeom prst="rect">
            <a:avLst/>
          </a:prstGeom>
        </p:spPr>
        <p:txBody>
          <a:bodyPr vert="horz" lIns="94808" tIns="47404" rIns="94808" bIns="4740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2964" y="0"/>
            <a:ext cx="3170583" cy="617643"/>
          </a:xfrm>
          <a:prstGeom prst="rect">
            <a:avLst/>
          </a:prstGeom>
        </p:spPr>
        <p:txBody>
          <a:bodyPr vert="horz" lIns="94808" tIns="47404" rIns="94808" bIns="4740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2D386CA-AD4E-423E-940B-1966E101B628}" type="datetimeFigureOut">
              <a:rPr lang="en-US"/>
              <a:pPr>
                <a:defRPr/>
              </a:pPr>
              <a:t>6/21/2017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54250" y="925513"/>
            <a:ext cx="2806700" cy="462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08" tIns="47404" rIns="94808" bIns="47404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2185" y="5864434"/>
            <a:ext cx="5850835" cy="5554560"/>
          </a:xfrm>
          <a:prstGeom prst="rect">
            <a:avLst/>
          </a:prstGeom>
        </p:spPr>
        <p:txBody>
          <a:bodyPr vert="horz" lIns="94808" tIns="47404" rIns="94808" bIns="47404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11724651"/>
            <a:ext cx="3170583" cy="617643"/>
          </a:xfrm>
          <a:prstGeom prst="rect">
            <a:avLst/>
          </a:prstGeom>
        </p:spPr>
        <p:txBody>
          <a:bodyPr vert="horz" lIns="94808" tIns="47404" rIns="94808" bIns="4740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2964" y="11724651"/>
            <a:ext cx="3170583" cy="617643"/>
          </a:xfrm>
          <a:prstGeom prst="rect">
            <a:avLst/>
          </a:prstGeom>
        </p:spPr>
        <p:txBody>
          <a:bodyPr vert="horz" wrap="square" lIns="94808" tIns="47404" rIns="94808" bIns="47404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ED3987B2-A30C-4394-B3B7-3FFA70A8B4F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32003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254250" y="925513"/>
            <a:ext cx="2806700" cy="4627562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70317" indent="-2962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85103" indent="-237021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9143" indent="-237021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33184" indent="-237021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07226" indent="-237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1266" indent="-237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55307" indent="-237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29347" indent="-237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76988FB-32EB-428D-8E66-8AF53842B76A}" type="slidenum">
              <a:rPr lang="en-US" altLang="en-US">
                <a:latin typeface="Calibri" panose="020F0502020204030204" pitchFamily="34" charset="0"/>
              </a:rPr>
              <a:pPr eaLnBrk="1" hangingPunct="1"/>
              <a:t>1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51487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3976798"/>
            <a:ext cx="6606540" cy="274404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5860" y="7254240"/>
            <a:ext cx="5440680" cy="32715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88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77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658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54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431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31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20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08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A37AAA-D1C6-4434-AFE9-5DE6D825FE28}" type="datetimeFigureOut">
              <a:rPr lang="en-US"/>
              <a:pPr>
                <a:defRPr/>
              </a:pPr>
              <a:t>6/21/2017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0FBBD8-208D-46AC-8492-4AF4B2CC1D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7492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1ECDDE-6C82-45FC-BF7D-709BF0E228F6}" type="datetimeFigureOut">
              <a:rPr lang="en-US"/>
              <a:pPr>
                <a:defRPr/>
              </a:pPr>
              <a:t>6/21/2017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4DB4B2-DC99-4326-98E2-69A84DA1D2B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1918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3966" y="8226214"/>
            <a:ext cx="6606540" cy="2542540"/>
          </a:xfrm>
        </p:spPr>
        <p:txBody>
          <a:bodyPr anchor="t"/>
          <a:lstStyle>
            <a:lvl1pPr algn="l">
              <a:defRPr sz="34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3966" y="5425868"/>
            <a:ext cx="6606540" cy="2800349"/>
          </a:xfrm>
        </p:spPr>
        <p:txBody>
          <a:bodyPr anchor="b"/>
          <a:lstStyle>
            <a:lvl1pPr marL="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0CC253-301B-4FB8-ABE2-8BDDCA499393}" type="datetimeFigureOut">
              <a:rPr lang="en-US"/>
              <a:pPr>
                <a:defRPr/>
              </a:pPr>
              <a:t>6/21/2017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995549-2565-42C5-B2D9-1F5449B9A09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9124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8620" y="2987043"/>
            <a:ext cx="3432810" cy="8448464"/>
          </a:xfrm>
        </p:spPr>
        <p:txBody>
          <a:bodyPr/>
          <a:lstStyle>
            <a:lvl1pPr>
              <a:defRPr sz="2380"/>
            </a:lvl1pPr>
            <a:lvl2pPr>
              <a:defRPr sz="2040"/>
            </a:lvl2pPr>
            <a:lvl3pPr>
              <a:defRPr sz="1700"/>
            </a:lvl3pPr>
            <a:lvl4pPr>
              <a:defRPr sz="1530"/>
            </a:lvl4pPr>
            <a:lvl5pPr>
              <a:defRPr sz="1530"/>
            </a:lvl5pPr>
            <a:lvl6pPr>
              <a:defRPr sz="1530"/>
            </a:lvl6pPr>
            <a:lvl7pPr>
              <a:defRPr sz="1530"/>
            </a:lvl7pPr>
            <a:lvl8pPr>
              <a:defRPr sz="1530"/>
            </a:lvl8pPr>
            <a:lvl9pPr>
              <a:defRPr sz="153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50970" y="2987043"/>
            <a:ext cx="3432810" cy="8448464"/>
          </a:xfrm>
        </p:spPr>
        <p:txBody>
          <a:bodyPr/>
          <a:lstStyle>
            <a:lvl1pPr>
              <a:defRPr sz="2380"/>
            </a:lvl1pPr>
            <a:lvl2pPr>
              <a:defRPr sz="2040"/>
            </a:lvl2pPr>
            <a:lvl3pPr>
              <a:defRPr sz="1700"/>
            </a:lvl3pPr>
            <a:lvl4pPr>
              <a:defRPr sz="1530"/>
            </a:lvl4pPr>
            <a:lvl5pPr>
              <a:defRPr sz="1530"/>
            </a:lvl5pPr>
            <a:lvl6pPr>
              <a:defRPr sz="1530"/>
            </a:lvl6pPr>
            <a:lvl7pPr>
              <a:defRPr sz="1530"/>
            </a:lvl7pPr>
            <a:lvl8pPr>
              <a:defRPr sz="1530"/>
            </a:lvl8pPr>
            <a:lvl9pPr>
              <a:defRPr sz="153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9E6FAF-483B-4770-8F50-8E08CD60D471}" type="datetimeFigureOut">
              <a:rPr lang="en-US"/>
              <a:pPr>
                <a:defRPr/>
              </a:pPr>
              <a:t>6/21/2017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AA4D59-93FF-4320-8792-14E210F7A75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06608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1" y="2865546"/>
            <a:ext cx="3434160" cy="1194223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1" y="4059769"/>
            <a:ext cx="3434160" cy="7375737"/>
          </a:xfrm>
        </p:spPr>
        <p:txBody>
          <a:bodyPr/>
          <a:lstStyle>
            <a:lvl1pPr>
              <a:defRPr sz="2040"/>
            </a:lvl1pPr>
            <a:lvl2pPr>
              <a:defRPr sz="1700"/>
            </a:lvl2pPr>
            <a:lvl3pPr>
              <a:defRPr sz="1530"/>
            </a:lvl3pPr>
            <a:lvl4pPr>
              <a:defRPr sz="1360"/>
            </a:lvl4pPr>
            <a:lvl5pPr>
              <a:defRPr sz="1360"/>
            </a:lvl5pPr>
            <a:lvl6pPr>
              <a:defRPr sz="1360"/>
            </a:lvl6pPr>
            <a:lvl7pPr>
              <a:defRPr sz="1360"/>
            </a:lvl7pPr>
            <a:lvl8pPr>
              <a:defRPr sz="1360"/>
            </a:lvl8pPr>
            <a:lvl9pPr>
              <a:defRPr sz="136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8275" y="2865546"/>
            <a:ext cx="3435509" cy="1194223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48275" y="4059769"/>
            <a:ext cx="3435509" cy="7375737"/>
          </a:xfrm>
        </p:spPr>
        <p:txBody>
          <a:bodyPr/>
          <a:lstStyle>
            <a:lvl1pPr>
              <a:defRPr sz="2040"/>
            </a:lvl1pPr>
            <a:lvl2pPr>
              <a:defRPr sz="1700"/>
            </a:lvl2pPr>
            <a:lvl3pPr>
              <a:defRPr sz="1530"/>
            </a:lvl3pPr>
            <a:lvl4pPr>
              <a:defRPr sz="1360"/>
            </a:lvl4pPr>
            <a:lvl5pPr>
              <a:defRPr sz="1360"/>
            </a:lvl5pPr>
            <a:lvl6pPr>
              <a:defRPr sz="1360"/>
            </a:lvl6pPr>
            <a:lvl7pPr>
              <a:defRPr sz="1360"/>
            </a:lvl7pPr>
            <a:lvl8pPr>
              <a:defRPr sz="1360"/>
            </a:lvl8pPr>
            <a:lvl9pPr>
              <a:defRPr sz="136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8F370E-38AE-45B1-A88E-E4BBB7907F42}" type="datetimeFigureOut">
              <a:rPr lang="en-US"/>
              <a:pPr>
                <a:defRPr/>
              </a:pPr>
              <a:t>6/21/2017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56BFF3-2619-4979-8113-8F3E363BA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5468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D555B7-2EB9-4DFA-86C8-44B57CF7C8B3}" type="datetimeFigureOut">
              <a:rPr lang="en-US"/>
              <a:pPr>
                <a:defRPr/>
              </a:pPr>
              <a:t>6/21/2017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BBEF6B-E6CF-4506-8039-C4E6409DE9C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8877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E3601B-AF7B-40AB-A36C-27A46C699B75}" type="datetimeFigureOut">
              <a:rPr lang="en-US"/>
              <a:pPr>
                <a:defRPr/>
              </a:pPr>
              <a:t>6/21/2017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382618-537E-4BA6-9A66-CDEF1E2204E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6831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2" y="509694"/>
            <a:ext cx="2557066" cy="2169160"/>
          </a:xfrm>
        </p:spPr>
        <p:txBody>
          <a:bodyPr anchor="b"/>
          <a:lstStyle>
            <a:lvl1pPr algn="l">
              <a:defRPr sz="17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38796" y="509697"/>
            <a:ext cx="4344988" cy="10925811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8622" y="2678857"/>
            <a:ext cx="2557066" cy="8756651"/>
          </a:xfrm>
        </p:spPr>
        <p:txBody>
          <a:bodyPr/>
          <a:lstStyle>
            <a:lvl1pPr marL="0" indent="0">
              <a:buNone/>
              <a:defRPr sz="1190"/>
            </a:lvl1pPr>
            <a:lvl2pPr marL="388620" indent="0">
              <a:buNone/>
              <a:defRPr sz="1020"/>
            </a:lvl2pPr>
            <a:lvl3pPr marL="777240" indent="0">
              <a:buNone/>
              <a:defRPr sz="850"/>
            </a:lvl3pPr>
            <a:lvl4pPr marL="1165860" indent="0">
              <a:buNone/>
              <a:defRPr sz="765"/>
            </a:lvl4pPr>
            <a:lvl5pPr marL="1554480" indent="0">
              <a:buNone/>
              <a:defRPr sz="765"/>
            </a:lvl5pPr>
            <a:lvl6pPr marL="1943100" indent="0">
              <a:buNone/>
              <a:defRPr sz="765"/>
            </a:lvl6pPr>
            <a:lvl7pPr marL="2331720" indent="0">
              <a:buNone/>
              <a:defRPr sz="765"/>
            </a:lvl7pPr>
            <a:lvl8pPr marL="2720340" indent="0">
              <a:buNone/>
              <a:defRPr sz="765"/>
            </a:lvl8pPr>
            <a:lvl9pPr marL="3108960" indent="0">
              <a:buNone/>
              <a:defRPr sz="76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5D8028-1A06-44AB-AD14-9D593352385D}" type="datetimeFigureOut">
              <a:rPr lang="en-US"/>
              <a:pPr>
                <a:defRPr/>
              </a:pPr>
              <a:t>6/21/2017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631276-9478-43DB-8BCA-97793624E4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4338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3445" y="8961123"/>
            <a:ext cx="4663440" cy="1057911"/>
          </a:xfrm>
        </p:spPr>
        <p:txBody>
          <a:bodyPr anchor="b"/>
          <a:lstStyle>
            <a:lvl1pPr algn="l">
              <a:defRPr sz="17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3445" y="1143846"/>
            <a:ext cx="4663440" cy="7680960"/>
          </a:xfrm>
        </p:spPr>
        <p:txBody>
          <a:bodyPr rtlCol="0">
            <a:normAutofit/>
          </a:bodyPr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3445" y="10019034"/>
            <a:ext cx="4663440" cy="1502409"/>
          </a:xfrm>
        </p:spPr>
        <p:txBody>
          <a:bodyPr/>
          <a:lstStyle>
            <a:lvl1pPr marL="0" indent="0">
              <a:buNone/>
              <a:defRPr sz="1190"/>
            </a:lvl1pPr>
            <a:lvl2pPr marL="388620" indent="0">
              <a:buNone/>
              <a:defRPr sz="1020"/>
            </a:lvl2pPr>
            <a:lvl3pPr marL="777240" indent="0">
              <a:buNone/>
              <a:defRPr sz="850"/>
            </a:lvl3pPr>
            <a:lvl4pPr marL="1165860" indent="0">
              <a:buNone/>
              <a:defRPr sz="765"/>
            </a:lvl4pPr>
            <a:lvl5pPr marL="1554480" indent="0">
              <a:buNone/>
              <a:defRPr sz="765"/>
            </a:lvl5pPr>
            <a:lvl6pPr marL="1943100" indent="0">
              <a:buNone/>
              <a:defRPr sz="765"/>
            </a:lvl6pPr>
            <a:lvl7pPr marL="2331720" indent="0">
              <a:buNone/>
              <a:defRPr sz="765"/>
            </a:lvl7pPr>
            <a:lvl8pPr marL="2720340" indent="0">
              <a:buNone/>
              <a:defRPr sz="765"/>
            </a:lvl8pPr>
            <a:lvl9pPr marL="3108960" indent="0">
              <a:buNone/>
              <a:defRPr sz="76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34DA47-3AEF-45C6-9EBF-A4EF3698E6CA}" type="datetimeFigureOut">
              <a:rPr lang="en-US"/>
              <a:pPr>
                <a:defRPr/>
              </a:pPr>
              <a:t>6/21/2017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725822-DF09-47AF-88C7-9A02F99A870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685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C1E1CA-0A22-42BA-997E-7F5485E58335}" type="datetimeFigureOut">
              <a:rPr lang="en-US"/>
              <a:pPr>
                <a:defRPr/>
              </a:pPr>
              <a:t>6/21/2017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BB1B68-7962-4E01-B5E4-96D63B4C52E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8436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634990" y="512662"/>
            <a:ext cx="1748790" cy="1092284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8620" y="512662"/>
            <a:ext cx="5116830" cy="1092284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F5D1B4-FDD7-4B6D-B670-031D0FEECFF1}" type="datetimeFigureOut">
              <a:rPr lang="en-US"/>
              <a:pPr>
                <a:defRPr/>
              </a:pPr>
              <a:t>6/21/2017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3EB258-CE4E-4B7B-A9E6-E0F28FE703C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5704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388620" y="512763"/>
            <a:ext cx="699516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88620" y="2986088"/>
            <a:ext cx="6995160" cy="845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8620" y="11864976"/>
            <a:ext cx="1813560" cy="6826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2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9C6D5B7-BC5C-4472-8320-8B4233F7DB03}" type="datetimeFigureOut">
              <a:rPr lang="en-US"/>
              <a:pPr>
                <a:defRPr/>
              </a:pPr>
              <a:t>6/21/2017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55570" y="11864976"/>
            <a:ext cx="2461260" cy="6826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2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570220" y="11864976"/>
            <a:ext cx="1813560" cy="6826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2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0722DA24-E02A-4E14-AEED-F2BD93E52AE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74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74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74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740">
          <a:solidFill>
            <a:schemeClr val="tx1"/>
          </a:solidFill>
          <a:latin typeface="Calibri" pitchFamily="34" charset="0"/>
        </a:defRPr>
      </a:lvl5pPr>
      <a:lvl6pPr marL="388620" algn="ctr" rtl="0" fontAlgn="base">
        <a:spcBef>
          <a:spcPct val="0"/>
        </a:spcBef>
        <a:spcAft>
          <a:spcPct val="0"/>
        </a:spcAft>
        <a:defRPr sz="3740">
          <a:solidFill>
            <a:schemeClr val="tx1"/>
          </a:solidFill>
          <a:latin typeface="Calibri" pitchFamily="34" charset="0"/>
        </a:defRPr>
      </a:lvl6pPr>
      <a:lvl7pPr marL="777240" algn="ctr" rtl="0" fontAlgn="base">
        <a:spcBef>
          <a:spcPct val="0"/>
        </a:spcBef>
        <a:spcAft>
          <a:spcPct val="0"/>
        </a:spcAft>
        <a:defRPr sz="3740">
          <a:solidFill>
            <a:schemeClr val="tx1"/>
          </a:solidFill>
          <a:latin typeface="Calibri" pitchFamily="34" charset="0"/>
        </a:defRPr>
      </a:lvl7pPr>
      <a:lvl8pPr marL="1165860" algn="ctr" rtl="0" fontAlgn="base">
        <a:spcBef>
          <a:spcPct val="0"/>
        </a:spcBef>
        <a:spcAft>
          <a:spcPct val="0"/>
        </a:spcAft>
        <a:defRPr sz="3740">
          <a:solidFill>
            <a:schemeClr val="tx1"/>
          </a:solidFill>
          <a:latin typeface="Calibri" pitchFamily="34" charset="0"/>
        </a:defRPr>
      </a:lvl8pPr>
      <a:lvl9pPr marL="1554480" algn="ctr" rtl="0" fontAlgn="base">
        <a:spcBef>
          <a:spcPct val="0"/>
        </a:spcBef>
        <a:spcAft>
          <a:spcPct val="0"/>
        </a:spcAft>
        <a:defRPr sz="3740">
          <a:solidFill>
            <a:schemeClr val="tx1"/>
          </a:solidFill>
          <a:latin typeface="Calibri" pitchFamily="34" charset="0"/>
        </a:defRPr>
      </a:lvl9pPr>
    </p:titleStyle>
    <p:bodyStyle>
      <a:lvl1pPr marL="291465" indent="-29146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720" kern="1200">
          <a:solidFill>
            <a:schemeClr val="tx1"/>
          </a:solidFill>
          <a:latin typeface="+mn-lt"/>
          <a:ea typeface="+mn-ea"/>
          <a:cs typeface="+mn-cs"/>
        </a:defRPr>
      </a:lvl1pPr>
      <a:lvl2pPr marL="631508" indent="-242888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38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3" name="Straight Arrow Connector 92"/>
          <p:cNvCxnSpPr>
            <a:stCxn id="66" idx="2"/>
            <a:endCxn id="53" idx="0"/>
          </p:cNvCxnSpPr>
          <p:nvPr/>
        </p:nvCxnSpPr>
        <p:spPr>
          <a:xfrm rot="5400000">
            <a:off x="2480826" y="4380111"/>
            <a:ext cx="673339" cy="26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>
            <a:stCxn id="19" idx="2"/>
            <a:endCxn id="69" idx="0"/>
          </p:cNvCxnSpPr>
          <p:nvPr/>
        </p:nvCxnSpPr>
        <p:spPr>
          <a:xfrm rot="5400000">
            <a:off x="2513211" y="3894336"/>
            <a:ext cx="608569" cy="26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/>
          <p:cNvCxnSpPr>
            <a:stCxn id="69" idx="2"/>
            <a:endCxn id="66" idx="0"/>
          </p:cNvCxnSpPr>
          <p:nvPr/>
        </p:nvCxnSpPr>
        <p:spPr>
          <a:xfrm rot="5400000" flipH="1">
            <a:off x="2442369" y="4120357"/>
            <a:ext cx="750253" cy="26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>
            <a:stCxn id="65" idx="2"/>
            <a:endCxn id="48" idx="0"/>
          </p:cNvCxnSpPr>
          <p:nvPr/>
        </p:nvCxnSpPr>
        <p:spPr>
          <a:xfrm rot="5400000">
            <a:off x="732036" y="4380111"/>
            <a:ext cx="673339" cy="26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>
            <a:stCxn id="11" idx="2"/>
            <a:endCxn id="68" idx="0"/>
          </p:cNvCxnSpPr>
          <p:nvPr/>
        </p:nvCxnSpPr>
        <p:spPr>
          <a:xfrm rot="5400000">
            <a:off x="764421" y="3894336"/>
            <a:ext cx="608569" cy="26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>
            <a:stCxn id="68" idx="2"/>
            <a:endCxn id="65" idx="0"/>
          </p:cNvCxnSpPr>
          <p:nvPr/>
        </p:nvCxnSpPr>
        <p:spPr>
          <a:xfrm rot="5400000" flipH="1">
            <a:off x="693579" y="4120357"/>
            <a:ext cx="750253" cy="26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392430" y="11217332"/>
            <a:ext cx="1360170" cy="2982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20" dirty="0"/>
              <a:t>Continued Firm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20" dirty="0"/>
              <a:t>Conversations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392430" y="10699172"/>
            <a:ext cx="1360170" cy="2982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20" dirty="0"/>
              <a:t>Plan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20" dirty="0"/>
              <a:t>Implementation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388620" y="10013077"/>
            <a:ext cx="1360170" cy="419655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20" dirty="0"/>
              <a:t>Community Plan Roll -out &amp; Commencement</a:t>
            </a:r>
          </a:p>
        </p:txBody>
      </p:sp>
      <p:sp>
        <p:nvSpPr>
          <p:cNvPr id="7" name="Rectangle 6"/>
          <p:cNvSpPr/>
          <p:nvPr/>
        </p:nvSpPr>
        <p:spPr>
          <a:xfrm>
            <a:off x="388620" y="8926830"/>
            <a:ext cx="1360170" cy="298212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20" dirty="0"/>
              <a:t>Community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20" dirty="0"/>
              <a:t>Report/Input</a:t>
            </a:r>
          </a:p>
        </p:txBody>
      </p:sp>
      <p:sp>
        <p:nvSpPr>
          <p:cNvPr id="8" name="Rectangle 7"/>
          <p:cNvSpPr/>
          <p:nvPr/>
        </p:nvSpPr>
        <p:spPr>
          <a:xfrm>
            <a:off x="388620" y="6789420"/>
            <a:ext cx="1360170" cy="2982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20" dirty="0"/>
              <a:t>Addressing Red &amp; Yellow Flag Issues</a:t>
            </a:r>
          </a:p>
        </p:txBody>
      </p:sp>
      <p:sp>
        <p:nvSpPr>
          <p:cNvPr id="9" name="Rectangle 8"/>
          <p:cNvSpPr/>
          <p:nvPr/>
        </p:nvSpPr>
        <p:spPr>
          <a:xfrm>
            <a:off x="388620" y="7825740"/>
            <a:ext cx="1360170" cy="2982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20" dirty="0"/>
              <a:t>Survey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20" dirty="0"/>
              <a:t>Analysis/Report</a:t>
            </a:r>
          </a:p>
        </p:txBody>
      </p:sp>
      <p:sp>
        <p:nvSpPr>
          <p:cNvPr id="10" name="Rectangle 9"/>
          <p:cNvSpPr/>
          <p:nvPr/>
        </p:nvSpPr>
        <p:spPr>
          <a:xfrm>
            <a:off x="388620" y="6206490"/>
            <a:ext cx="1360170" cy="2982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20" dirty="0"/>
              <a:t>Survey w/ Firm Conversation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88620" y="3291840"/>
            <a:ext cx="1360170" cy="298212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20" dirty="0"/>
              <a:t>Volunteer Visitor Led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137410" y="8388430"/>
            <a:ext cx="1360170" cy="2995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20" dirty="0"/>
              <a:t>Develop Draft Strategic Plan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137410" y="6790770"/>
            <a:ext cx="1360170" cy="2982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20" dirty="0"/>
              <a:t>Addressing Red &amp; Yellow Flag Issues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137410" y="7851379"/>
            <a:ext cx="1360170" cy="2982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20" dirty="0"/>
              <a:t>Survey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20" dirty="0"/>
              <a:t>Analysis/Report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137410" y="6161962"/>
            <a:ext cx="1360170" cy="2982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20" dirty="0"/>
              <a:t>Survey w/ Firm Conversation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137410" y="3291840"/>
            <a:ext cx="1360170" cy="298212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20" dirty="0"/>
              <a:t>Paid Professional Led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015740" y="6813709"/>
            <a:ext cx="1360170" cy="2995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20" dirty="0"/>
              <a:t>Addressing Red &amp; Yellow Flag Issues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015740" y="7825740"/>
            <a:ext cx="1360170" cy="2968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20" dirty="0"/>
              <a:t>Survey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20" dirty="0"/>
              <a:t>Analysis/Report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015740" y="7307580"/>
            <a:ext cx="1360170" cy="2982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20" dirty="0"/>
              <a:t>Firm </a:t>
            </a:r>
            <a:r>
              <a:rPr lang="en-US" sz="1020" dirty="0"/>
              <a:t>Visitation </a:t>
            </a:r>
            <a:r>
              <a:rPr lang="en-US" sz="1020" dirty="0" err="1"/>
              <a:t>Followup</a:t>
            </a:r>
            <a:endParaRPr lang="en-US" sz="1020" dirty="0"/>
          </a:p>
        </p:txBody>
      </p:sp>
      <p:sp>
        <p:nvSpPr>
          <p:cNvPr id="27" name="Rectangle 26"/>
          <p:cNvSpPr/>
          <p:nvPr/>
        </p:nvSpPr>
        <p:spPr>
          <a:xfrm>
            <a:off x="4015740" y="3291840"/>
            <a:ext cx="1360170" cy="298212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20" dirty="0"/>
              <a:t>Segregated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015740" y="6167359"/>
            <a:ext cx="1360170" cy="2982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20" dirty="0"/>
              <a:t>Survey </a:t>
            </a:r>
            <a:r>
              <a:rPr lang="en-US" sz="1020" dirty="0"/>
              <a:t>w/ Firm Conversation</a:t>
            </a:r>
            <a:endParaRPr lang="en-US" sz="1020" dirty="0"/>
          </a:p>
        </p:txBody>
      </p:sp>
      <p:sp>
        <p:nvSpPr>
          <p:cNvPr id="29" name="Rectangle 28"/>
          <p:cNvSpPr/>
          <p:nvPr/>
        </p:nvSpPr>
        <p:spPr>
          <a:xfrm>
            <a:off x="3108960" y="1996440"/>
            <a:ext cx="1554480" cy="4560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90" dirty="0"/>
              <a:t>Type of Program Determination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88620" y="5688330"/>
            <a:ext cx="1360170" cy="2982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20" dirty="0"/>
              <a:t>Firm Visitor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20" dirty="0"/>
              <a:t>Training</a:t>
            </a:r>
          </a:p>
        </p:txBody>
      </p:sp>
      <p:sp>
        <p:nvSpPr>
          <p:cNvPr id="32" name="Rectangle 31"/>
          <p:cNvSpPr/>
          <p:nvPr/>
        </p:nvSpPr>
        <p:spPr>
          <a:xfrm>
            <a:off x="2137410" y="5688330"/>
            <a:ext cx="1360170" cy="2982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20" dirty="0"/>
              <a:t>Firm Visitor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20" dirty="0"/>
              <a:t>Training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698750" y="1308259"/>
            <a:ext cx="2353310" cy="4574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90" dirty="0"/>
              <a:t>Local Champion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764530" y="11187223"/>
            <a:ext cx="1360170" cy="2995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20" dirty="0"/>
              <a:t>Continued Firm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20" dirty="0"/>
              <a:t>Conversations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764530" y="6789420"/>
            <a:ext cx="1360170" cy="2982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20" dirty="0"/>
              <a:t>Addressing Red &amp; Yellow Flag Issues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764530" y="7851379"/>
            <a:ext cx="1360170" cy="2982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20" dirty="0"/>
              <a:t>Continual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20"/>
              <a:t>Analysis</a:t>
            </a:r>
            <a:endParaRPr lang="en-US" sz="1020" dirty="0"/>
          </a:p>
        </p:txBody>
      </p:sp>
      <p:sp>
        <p:nvSpPr>
          <p:cNvPr id="42" name="Rectangle 41"/>
          <p:cNvSpPr/>
          <p:nvPr/>
        </p:nvSpPr>
        <p:spPr>
          <a:xfrm>
            <a:off x="5764530" y="6167359"/>
            <a:ext cx="1360170" cy="2982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20" dirty="0"/>
              <a:t>Survey w/ Firm Conversation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764530" y="3291840"/>
            <a:ext cx="1360170" cy="298212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20" dirty="0"/>
              <a:t>Continuous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82930" y="1448594"/>
            <a:ext cx="1878330" cy="119109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380" dirty="0">
                <a:latin typeface="+mj-lt"/>
              </a:rPr>
              <a:t>BR&amp;E Visitation Approaches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748790" y="12373740"/>
            <a:ext cx="4469130" cy="2754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190" dirty="0">
                <a:latin typeface="+mn-lt"/>
              </a:rPr>
              <a:t>by Alan </a:t>
            </a:r>
            <a:r>
              <a:rPr lang="en-US" sz="1190" dirty="0" err="1">
                <a:latin typeface="+mn-lt"/>
              </a:rPr>
              <a:t>Barefield</a:t>
            </a:r>
            <a:r>
              <a:rPr lang="en-US" sz="1190" dirty="0">
                <a:latin typeface="+mn-lt"/>
              </a:rPr>
              <a:t> and Kathleen Tweeten, Revised 8/2011</a:t>
            </a:r>
          </a:p>
        </p:txBody>
      </p:sp>
      <p:sp>
        <p:nvSpPr>
          <p:cNvPr id="48" name="Rectangle 47"/>
          <p:cNvSpPr/>
          <p:nvPr/>
        </p:nvSpPr>
        <p:spPr>
          <a:xfrm>
            <a:off x="388620" y="4716780"/>
            <a:ext cx="1360170" cy="2982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20" dirty="0"/>
              <a:t>Choose/Develop Survey Instrument</a:t>
            </a:r>
          </a:p>
        </p:txBody>
      </p:sp>
      <p:sp>
        <p:nvSpPr>
          <p:cNvPr id="49" name="Rectangle 48"/>
          <p:cNvSpPr/>
          <p:nvPr/>
        </p:nvSpPr>
        <p:spPr>
          <a:xfrm>
            <a:off x="388620" y="5234940"/>
            <a:ext cx="1360170" cy="2982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20" dirty="0"/>
              <a:t>Recruit Volunteer Visitors</a:t>
            </a:r>
          </a:p>
        </p:txBody>
      </p:sp>
      <p:sp>
        <p:nvSpPr>
          <p:cNvPr id="50" name="Rectangle 49"/>
          <p:cNvSpPr/>
          <p:nvPr/>
        </p:nvSpPr>
        <p:spPr>
          <a:xfrm>
            <a:off x="388620" y="8369539"/>
            <a:ext cx="1360170" cy="2982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20" dirty="0"/>
              <a:t>Develop Draft Strategic Plan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88620" y="9444990"/>
            <a:ext cx="1360170" cy="2982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20" dirty="0"/>
              <a:t>Final Plan Develop &amp; Writing </a:t>
            </a:r>
          </a:p>
        </p:txBody>
      </p:sp>
      <p:sp>
        <p:nvSpPr>
          <p:cNvPr id="52" name="Rectangle 51"/>
          <p:cNvSpPr/>
          <p:nvPr/>
        </p:nvSpPr>
        <p:spPr>
          <a:xfrm>
            <a:off x="5375910" y="1996440"/>
            <a:ext cx="259080" cy="2982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20" dirty="0"/>
          </a:p>
        </p:txBody>
      </p:sp>
      <p:sp>
        <p:nvSpPr>
          <p:cNvPr id="2094" name="TextBox 52"/>
          <p:cNvSpPr txBox="1">
            <a:spLocks noChangeArrowheads="1"/>
          </p:cNvSpPr>
          <p:nvPr/>
        </p:nvSpPr>
        <p:spPr bwMode="auto">
          <a:xfrm>
            <a:off x="5764530" y="1866901"/>
            <a:ext cx="1992853" cy="563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530">
                <a:latin typeface="Arial" panose="020B0604020202020204" pitchFamily="34" charset="0"/>
              </a:rPr>
              <a:t>Task Force/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530">
                <a:latin typeface="Arial" panose="020B0604020202020204" pitchFamily="34" charset="0"/>
              </a:rPr>
              <a:t>Economic Developer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375910" y="2475469"/>
            <a:ext cx="259080" cy="298211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20" dirty="0"/>
          </a:p>
        </p:txBody>
      </p:sp>
      <p:sp>
        <p:nvSpPr>
          <p:cNvPr id="2096" name="TextBox 54"/>
          <p:cNvSpPr txBox="1">
            <a:spLocks noChangeArrowheads="1"/>
          </p:cNvSpPr>
          <p:nvPr/>
        </p:nvSpPr>
        <p:spPr bwMode="auto">
          <a:xfrm>
            <a:off x="5764530" y="2459276"/>
            <a:ext cx="1175322" cy="327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530">
                <a:latin typeface="Arial" panose="020B0604020202020204" pitchFamily="34" charset="0"/>
              </a:rPr>
              <a:t>Community</a:t>
            </a:r>
          </a:p>
        </p:txBody>
      </p:sp>
      <p:sp>
        <p:nvSpPr>
          <p:cNvPr id="53" name="Rectangle 52"/>
          <p:cNvSpPr/>
          <p:nvPr/>
        </p:nvSpPr>
        <p:spPr>
          <a:xfrm>
            <a:off x="2137410" y="4716780"/>
            <a:ext cx="1360170" cy="2982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20" dirty="0"/>
              <a:t>Choose/Develop Survey Instrument</a:t>
            </a:r>
          </a:p>
        </p:txBody>
      </p:sp>
      <p:sp>
        <p:nvSpPr>
          <p:cNvPr id="55" name="Rectangle 54"/>
          <p:cNvSpPr/>
          <p:nvPr/>
        </p:nvSpPr>
        <p:spPr>
          <a:xfrm>
            <a:off x="4015740" y="4716780"/>
            <a:ext cx="1360170" cy="2982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20" dirty="0"/>
              <a:t>Choose/Develop Survey Instrument</a:t>
            </a:r>
          </a:p>
        </p:txBody>
      </p:sp>
      <p:sp>
        <p:nvSpPr>
          <p:cNvPr id="56" name="Rectangle 55"/>
          <p:cNvSpPr/>
          <p:nvPr/>
        </p:nvSpPr>
        <p:spPr>
          <a:xfrm>
            <a:off x="2137410" y="5234940"/>
            <a:ext cx="1360170" cy="2982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20" dirty="0"/>
              <a:t>Recruit Volunteer Visitors</a:t>
            </a:r>
          </a:p>
        </p:txBody>
      </p:sp>
      <p:sp>
        <p:nvSpPr>
          <p:cNvPr id="59" name="Rectangle 58"/>
          <p:cNvSpPr/>
          <p:nvPr/>
        </p:nvSpPr>
        <p:spPr>
          <a:xfrm>
            <a:off x="2137410" y="9444990"/>
            <a:ext cx="1360170" cy="2982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20" dirty="0"/>
              <a:t>Final Plan Develop &amp; Writing </a:t>
            </a:r>
          </a:p>
        </p:txBody>
      </p:sp>
      <p:sp>
        <p:nvSpPr>
          <p:cNvPr id="60" name="Rectangle 59"/>
          <p:cNvSpPr/>
          <p:nvPr/>
        </p:nvSpPr>
        <p:spPr>
          <a:xfrm>
            <a:off x="2137410" y="8926830"/>
            <a:ext cx="1360170" cy="298212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20" dirty="0"/>
              <a:t>Community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20" dirty="0"/>
              <a:t>Report/Input</a:t>
            </a:r>
          </a:p>
        </p:txBody>
      </p:sp>
      <p:sp>
        <p:nvSpPr>
          <p:cNvPr id="61" name="Rectangle 60"/>
          <p:cNvSpPr/>
          <p:nvPr/>
        </p:nvSpPr>
        <p:spPr>
          <a:xfrm>
            <a:off x="4015740" y="9444990"/>
            <a:ext cx="1360170" cy="2982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20" dirty="0"/>
              <a:t>Final Plan Develop &amp; Writing </a:t>
            </a:r>
          </a:p>
        </p:txBody>
      </p:sp>
      <p:sp>
        <p:nvSpPr>
          <p:cNvPr id="62" name="Rectangle 61"/>
          <p:cNvSpPr/>
          <p:nvPr/>
        </p:nvSpPr>
        <p:spPr>
          <a:xfrm>
            <a:off x="4015740" y="8926830"/>
            <a:ext cx="1360170" cy="298212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20" dirty="0"/>
              <a:t>Community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20" dirty="0"/>
              <a:t>Report/Input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015740" y="8384382"/>
            <a:ext cx="1360170" cy="2995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20" dirty="0"/>
              <a:t>Develop Draft Strategic Plan</a:t>
            </a:r>
          </a:p>
        </p:txBody>
      </p:sp>
      <p:sp>
        <p:nvSpPr>
          <p:cNvPr id="65" name="Rectangle 64"/>
          <p:cNvSpPr/>
          <p:nvPr/>
        </p:nvSpPr>
        <p:spPr>
          <a:xfrm>
            <a:off x="388620" y="3745230"/>
            <a:ext cx="1360170" cy="298212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20" dirty="0"/>
              <a:t>Community Info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20" dirty="0"/>
              <a:t>Recruit Task Force</a:t>
            </a:r>
          </a:p>
        </p:txBody>
      </p:sp>
      <p:sp>
        <p:nvSpPr>
          <p:cNvPr id="66" name="Rectangle 65"/>
          <p:cNvSpPr/>
          <p:nvPr/>
        </p:nvSpPr>
        <p:spPr>
          <a:xfrm>
            <a:off x="2137410" y="3745230"/>
            <a:ext cx="1360170" cy="298212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20" dirty="0"/>
              <a:t>Community Info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20" dirty="0"/>
              <a:t>Recruit Task Force</a:t>
            </a:r>
          </a:p>
        </p:txBody>
      </p:sp>
      <p:sp>
        <p:nvSpPr>
          <p:cNvPr id="68" name="Rectangle 67"/>
          <p:cNvSpPr/>
          <p:nvPr/>
        </p:nvSpPr>
        <p:spPr>
          <a:xfrm>
            <a:off x="388620" y="4198620"/>
            <a:ext cx="1360170" cy="2982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20" dirty="0"/>
              <a:t>Task Force Orientation</a:t>
            </a:r>
          </a:p>
        </p:txBody>
      </p:sp>
      <p:sp>
        <p:nvSpPr>
          <p:cNvPr id="69" name="Rectangle 68"/>
          <p:cNvSpPr/>
          <p:nvPr/>
        </p:nvSpPr>
        <p:spPr>
          <a:xfrm>
            <a:off x="2137410" y="4198620"/>
            <a:ext cx="1360170" cy="2982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20" dirty="0"/>
              <a:t>Task Force Orientation</a:t>
            </a:r>
          </a:p>
        </p:txBody>
      </p:sp>
      <p:cxnSp>
        <p:nvCxnSpPr>
          <p:cNvPr id="79" name="Straight Arrow Connector 78"/>
          <p:cNvCxnSpPr>
            <a:stCxn id="48" idx="2"/>
            <a:endCxn id="49" idx="0"/>
          </p:cNvCxnSpPr>
          <p:nvPr/>
        </p:nvCxnSpPr>
        <p:spPr>
          <a:xfrm rot="5400000">
            <a:off x="958731" y="5124966"/>
            <a:ext cx="219949" cy="26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>
            <a:stCxn id="49" idx="2"/>
            <a:endCxn id="31" idx="0"/>
          </p:cNvCxnSpPr>
          <p:nvPr/>
        </p:nvCxnSpPr>
        <p:spPr>
          <a:xfrm rot="5400000">
            <a:off x="991116" y="5610741"/>
            <a:ext cx="155179" cy="26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>
            <a:stCxn id="10" idx="2"/>
            <a:endCxn id="8" idx="0"/>
          </p:cNvCxnSpPr>
          <p:nvPr/>
        </p:nvCxnSpPr>
        <p:spPr>
          <a:xfrm rot="5400000">
            <a:off x="926346" y="6647061"/>
            <a:ext cx="284719" cy="26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>
            <a:stCxn id="9" idx="2"/>
            <a:endCxn id="50" idx="0"/>
          </p:cNvCxnSpPr>
          <p:nvPr/>
        </p:nvCxnSpPr>
        <p:spPr>
          <a:xfrm rot="5400000">
            <a:off x="946587" y="8246071"/>
            <a:ext cx="245586" cy="13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/>
          <p:cNvCxnSpPr>
            <a:stCxn id="53" idx="2"/>
            <a:endCxn id="56" idx="0"/>
          </p:cNvCxnSpPr>
          <p:nvPr/>
        </p:nvCxnSpPr>
        <p:spPr>
          <a:xfrm rot="5400000">
            <a:off x="2707521" y="5124966"/>
            <a:ext cx="219949" cy="26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/>
          <p:cNvCxnSpPr>
            <a:stCxn id="56" idx="2"/>
            <a:endCxn id="32" idx="0"/>
          </p:cNvCxnSpPr>
          <p:nvPr/>
        </p:nvCxnSpPr>
        <p:spPr>
          <a:xfrm rot="5400000">
            <a:off x="2739906" y="5610741"/>
            <a:ext cx="155179" cy="26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/>
          <p:cNvCxnSpPr>
            <a:stCxn id="32" idx="2"/>
            <a:endCxn id="18" idx="0"/>
          </p:cNvCxnSpPr>
          <p:nvPr/>
        </p:nvCxnSpPr>
        <p:spPr>
          <a:xfrm rot="5400000">
            <a:off x="2730460" y="6073577"/>
            <a:ext cx="175419" cy="13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>
            <a:stCxn id="18" idx="2"/>
            <a:endCxn id="16" idx="0"/>
          </p:cNvCxnSpPr>
          <p:nvPr/>
        </p:nvCxnSpPr>
        <p:spPr>
          <a:xfrm rot="5400000">
            <a:off x="2652198" y="6625471"/>
            <a:ext cx="330596" cy="26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/>
          <p:cNvCxnSpPr>
            <a:stCxn id="17" idx="2"/>
            <a:endCxn id="15" idx="0"/>
          </p:cNvCxnSpPr>
          <p:nvPr/>
        </p:nvCxnSpPr>
        <p:spPr>
          <a:xfrm rot="5400000">
            <a:off x="2698076" y="8269010"/>
            <a:ext cx="238839" cy="26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8"/>
          <p:cNvCxnSpPr>
            <a:stCxn id="27" idx="2"/>
            <a:endCxn id="55" idx="0"/>
          </p:cNvCxnSpPr>
          <p:nvPr/>
        </p:nvCxnSpPr>
        <p:spPr>
          <a:xfrm rot="5400000">
            <a:off x="4132461" y="4153416"/>
            <a:ext cx="1126729" cy="26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/>
          <p:cNvCxnSpPr>
            <a:stCxn id="55" idx="2"/>
            <a:endCxn id="28" idx="0"/>
          </p:cNvCxnSpPr>
          <p:nvPr/>
        </p:nvCxnSpPr>
        <p:spPr>
          <a:xfrm rot="5400000">
            <a:off x="4120317" y="5590501"/>
            <a:ext cx="1152366" cy="13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28" idx="2"/>
            <a:endCxn id="24" idx="0"/>
          </p:cNvCxnSpPr>
          <p:nvPr/>
        </p:nvCxnSpPr>
        <p:spPr>
          <a:xfrm rot="5400000">
            <a:off x="4522430" y="6638965"/>
            <a:ext cx="348139" cy="13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24" idx="2"/>
            <a:endCxn id="26" idx="0"/>
          </p:cNvCxnSpPr>
          <p:nvPr/>
        </p:nvCxnSpPr>
        <p:spPr>
          <a:xfrm rot="5400000">
            <a:off x="4598671" y="7210425"/>
            <a:ext cx="194310" cy="26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Arrow Connector 116"/>
          <p:cNvCxnSpPr>
            <a:stCxn id="26" idx="2"/>
            <a:endCxn id="25" idx="0"/>
          </p:cNvCxnSpPr>
          <p:nvPr/>
        </p:nvCxnSpPr>
        <p:spPr>
          <a:xfrm rot="5400000">
            <a:off x="4585851" y="7715766"/>
            <a:ext cx="219949" cy="26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Arrow Connector 118"/>
          <p:cNvCxnSpPr>
            <a:stCxn id="25" idx="2"/>
            <a:endCxn id="63" idx="0"/>
          </p:cNvCxnSpPr>
          <p:nvPr/>
        </p:nvCxnSpPr>
        <p:spPr>
          <a:xfrm rot="5400000">
            <a:off x="4565610" y="8252817"/>
            <a:ext cx="261779" cy="13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120"/>
          <p:cNvCxnSpPr>
            <a:stCxn id="63" idx="2"/>
            <a:endCxn id="62" idx="0"/>
          </p:cNvCxnSpPr>
          <p:nvPr/>
        </p:nvCxnSpPr>
        <p:spPr>
          <a:xfrm rot="5400000">
            <a:off x="4574382" y="8805387"/>
            <a:ext cx="242888" cy="26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Arrow Connector 122"/>
          <p:cNvCxnSpPr>
            <a:stCxn id="62" idx="2"/>
            <a:endCxn id="61" idx="0"/>
          </p:cNvCxnSpPr>
          <p:nvPr/>
        </p:nvCxnSpPr>
        <p:spPr>
          <a:xfrm rot="5400000">
            <a:off x="4585851" y="9335016"/>
            <a:ext cx="219949" cy="26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Arrow Connector 124"/>
          <p:cNvCxnSpPr>
            <a:stCxn id="61" idx="2"/>
          </p:cNvCxnSpPr>
          <p:nvPr/>
        </p:nvCxnSpPr>
        <p:spPr>
          <a:xfrm rot="5400000">
            <a:off x="4553466" y="9885561"/>
            <a:ext cx="284719" cy="26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Arrow Connector 128"/>
          <p:cNvCxnSpPr>
            <a:stCxn id="42" idx="2"/>
            <a:endCxn id="40" idx="0"/>
          </p:cNvCxnSpPr>
          <p:nvPr/>
        </p:nvCxnSpPr>
        <p:spPr>
          <a:xfrm rot="5400000">
            <a:off x="6282691" y="6627495"/>
            <a:ext cx="323850" cy="26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Arrow Connector 132"/>
          <p:cNvCxnSpPr>
            <a:stCxn id="50" idx="2"/>
            <a:endCxn id="7" idx="0"/>
          </p:cNvCxnSpPr>
          <p:nvPr/>
        </p:nvCxnSpPr>
        <p:spPr>
          <a:xfrm rot="5400000">
            <a:off x="939166" y="8797290"/>
            <a:ext cx="259080" cy="26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Arrow Connector 134"/>
          <p:cNvCxnSpPr>
            <a:stCxn id="7" idx="2"/>
            <a:endCxn id="51" idx="0"/>
          </p:cNvCxnSpPr>
          <p:nvPr/>
        </p:nvCxnSpPr>
        <p:spPr>
          <a:xfrm rot="5400000">
            <a:off x="958731" y="9335016"/>
            <a:ext cx="219949" cy="26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Arrow Connector 136"/>
          <p:cNvCxnSpPr>
            <a:stCxn id="51" idx="2"/>
            <a:endCxn id="6" idx="0"/>
          </p:cNvCxnSpPr>
          <p:nvPr/>
        </p:nvCxnSpPr>
        <p:spPr>
          <a:xfrm>
            <a:off x="1068705" y="9743202"/>
            <a:ext cx="0" cy="2698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/>
          <p:cNvCxnSpPr>
            <a:stCxn id="5" idx="2"/>
            <a:endCxn id="4" idx="0"/>
          </p:cNvCxnSpPr>
          <p:nvPr/>
        </p:nvCxnSpPr>
        <p:spPr>
          <a:xfrm rot="5400000">
            <a:off x="962541" y="11107358"/>
            <a:ext cx="219949" cy="26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Arrow Connector 142"/>
          <p:cNvCxnSpPr>
            <a:stCxn id="15" idx="2"/>
            <a:endCxn id="60" idx="0"/>
          </p:cNvCxnSpPr>
          <p:nvPr/>
        </p:nvCxnSpPr>
        <p:spPr>
          <a:xfrm rot="5400000">
            <a:off x="2698750" y="8806736"/>
            <a:ext cx="238839" cy="13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Arrow Connector 144"/>
          <p:cNvCxnSpPr>
            <a:stCxn id="60" idx="2"/>
            <a:endCxn id="59" idx="0"/>
          </p:cNvCxnSpPr>
          <p:nvPr/>
        </p:nvCxnSpPr>
        <p:spPr>
          <a:xfrm rot="5400000">
            <a:off x="2707521" y="9335016"/>
            <a:ext cx="219949" cy="26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Arrow Connector 146"/>
          <p:cNvCxnSpPr>
            <a:stCxn id="59" idx="2"/>
          </p:cNvCxnSpPr>
          <p:nvPr/>
        </p:nvCxnSpPr>
        <p:spPr>
          <a:xfrm rot="5400000">
            <a:off x="2675136" y="9885561"/>
            <a:ext cx="284719" cy="26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Arrow Connector 156"/>
          <p:cNvCxnSpPr>
            <a:stCxn id="41" idx="2"/>
            <a:endCxn id="36" idx="0"/>
          </p:cNvCxnSpPr>
          <p:nvPr/>
        </p:nvCxnSpPr>
        <p:spPr>
          <a:xfrm>
            <a:off x="6444615" y="8149590"/>
            <a:ext cx="0" cy="303763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Arrow Connector 158"/>
          <p:cNvCxnSpPr>
            <a:stCxn id="35" idx="2"/>
            <a:endCxn id="29" idx="0"/>
          </p:cNvCxnSpPr>
          <p:nvPr/>
        </p:nvCxnSpPr>
        <p:spPr>
          <a:xfrm rot="16200000" flipH="1">
            <a:off x="3765431" y="1875671"/>
            <a:ext cx="230743" cy="1079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Arrow Connector 160"/>
          <p:cNvCxnSpPr>
            <a:stCxn id="29" idx="2"/>
            <a:endCxn id="11" idx="0"/>
          </p:cNvCxnSpPr>
          <p:nvPr/>
        </p:nvCxnSpPr>
        <p:spPr>
          <a:xfrm rot="5400000">
            <a:off x="2057797" y="1463437"/>
            <a:ext cx="839311" cy="281749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Arrow Connector 162"/>
          <p:cNvCxnSpPr>
            <a:stCxn id="29" idx="2"/>
            <a:endCxn id="19" idx="0"/>
          </p:cNvCxnSpPr>
          <p:nvPr/>
        </p:nvCxnSpPr>
        <p:spPr>
          <a:xfrm rot="5400000">
            <a:off x="2932192" y="2337832"/>
            <a:ext cx="839311" cy="106870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Arrow Connector 164"/>
          <p:cNvCxnSpPr>
            <a:stCxn id="29" idx="2"/>
            <a:endCxn id="27" idx="0"/>
          </p:cNvCxnSpPr>
          <p:nvPr/>
        </p:nvCxnSpPr>
        <p:spPr>
          <a:xfrm rot="16200000" flipH="1">
            <a:off x="3871357" y="2467372"/>
            <a:ext cx="839311" cy="8096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Arrow Connector 166"/>
          <p:cNvCxnSpPr>
            <a:stCxn id="29" idx="2"/>
            <a:endCxn id="43" idx="0"/>
          </p:cNvCxnSpPr>
          <p:nvPr/>
        </p:nvCxnSpPr>
        <p:spPr>
          <a:xfrm rot="16200000" flipH="1">
            <a:off x="4745752" y="1592977"/>
            <a:ext cx="839311" cy="255841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Rectangle 167"/>
          <p:cNvSpPr/>
          <p:nvPr/>
        </p:nvSpPr>
        <p:spPr>
          <a:xfrm>
            <a:off x="5764530" y="4716780"/>
            <a:ext cx="1360170" cy="2982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20" dirty="0"/>
              <a:t>Choose/Develop Survey Instrument</a:t>
            </a:r>
          </a:p>
        </p:txBody>
      </p:sp>
      <p:cxnSp>
        <p:nvCxnSpPr>
          <p:cNvPr id="170" name="Straight Arrow Connector 169"/>
          <p:cNvCxnSpPr>
            <a:stCxn id="43" idx="2"/>
            <a:endCxn id="168" idx="0"/>
          </p:cNvCxnSpPr>
          <p:nvPr/>
        </p:nvCxnSpPr>
        <p:spPr>
          <a:xfrm rot="5400000">
            <a:off x="5881251" y="4153416"/>
            <a:ext cx="1126729" cy="26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Arrow Connector 171"/>
          <p:cNvCxnSpPr>
            <a:stCxn id="168" idx="2"/>
            <a:endCxn id="42" idx="0"/>
          </p:cNvCxnSpPr>
          <p:nvPr/>
        </p:nvCxnSpPr>
        <p:spPr>
          <a:xfrm rot="5400000">
            <a:off x="5869107" y="5590501"/>
            <a:ext cx="1152366" cy="13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Rectangle 105"/>
          <p:cNvSpPr/>
          <p:nvPr/>
        </p:nvSpPr>
        <p:spPr>
          <a:xfrm>
            <a:off x="387271" y="7315676"/>
            <a:ext cx="1360170" cy="2982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20" dirty="0"/>
              <a:t>Firm </a:t>
            </a:r>
            <a:r>
              <a:rPr lang="en-US" sz="1020" dirty="0"/>
              <a:t>Visitation </a:t>
            </a:r>
            <a:r>
              <a:rPr lang="en-US" sz="1020" dirty="0" err="1"/>
              <a:t>Followup</a:t>
            </a:r>
            <a:endParaRPr lang="en-US" sz="1020" dirty="0"/>
          </a:p>
        </p:txBody>
      </p:sp>
      <p:cxnSp>
        <p:nvCxnSpPr>
          <p:cNvPr id="108" name="Straight Arrow Connector 107"/>
          <p:cNvCxnSpPr>
            <a:endCxn id="106" idx="0"/>
          </p:cNvCxnSpPr>
          <p:nvPr/>
        </p:nvCxnSpPr>
        <p:spPr>
          <a:xfrm rot="5400000">
            <a:off x="970202" y="7218522"/>
            <a:ext cx="194310" cy="26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Arrow Connector 109"/>
          <p:cNvCxnSpPr>
            <a:stCxn id="106" idx="2"/>
          </p:cNvCxnSpPr>
          <p:nvPr/>
        </p:nvCxnSpPr>
        <p:spPr>
          <a:xfrm rot="5400000">
            <a:off x="957382" y="7723863"/>
            <a:ext cx="219949" cy="26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Rectangle 111"/>
          <p:cNvSpPr/>
          <p:nvPr/>
        </p:nvSpPr>
        <p:spPr>
          <a:xfrm>
            <a:off x="2136061" y="7296191"/>
            <a:ext cx="1360170" cy="2982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20" dirty="0"/>
              <a:t>Firm </a:t>
            </a:r>
            <a:r>
              <a:rPr lang="en-US" sz="1020" dirty="0"/>
              <a:t>Visitation </a:t>
            </a:r>
            <a:r>
              <a:rPr lang="en-US" sz="1020" dirty="0" err="1"/>
              <a:t>Followup</a:t>
            </a:r>
            <a:endParaRPr lang="en-US" sz="1020" dirty="0"/>
          </a:p>
        </p:txBody>
      </p:sp>
      <p:cxnSp>
        <p:nvCxnSpPr>
          <p:cNvPr id="114" name="Straight Arrow Connector 113"/>
          <p:cNvCxnSpPr>
            <a:endCxn id="112" idx="0"/>
          </p:cNvCxnSpPr>
          <p:nvPr/>
        </p:nvCxnSpPr>
        <p:spPr>
          <a:xfrm rot="5400000">
            <a:off x="2718992" y="7199036"/>
            <a:ext cx="194310" cy="26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Arrow Connector 115"/>
          <p:cNvCxnSpPr>
            <a:stCxn id="112" idx="2"/>
          </p:cNvCxnSpPr>
          <p:nvPr/>
        </p:nvCxnSpPr>
        <p:spPr>
          <a:xfrm rot="5400000">
            <a:off x="2706172" y="7704377"/>
            <a:ext cx="219949" cy="26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Rectangle 117"/>
          <p:cNvSpPr/>
          <p:nvPr/>
        </p:nvSpPr>
        <p:spPr>
          <a:xfrm>
            <a:off x="5763181" y="7290713"/>
            <a:ext cx="1360170" cy="2982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20" dirty="0"/>
              <a:t>Firm </a:t>
            </a:r>
            <a:r>
              <a:rPr lang="en-US" sz="1020" dirty="0"/>
              <a:t>Visitation </a:t>
            </a:r>
            <a:r>
              <a:rPr lang="en-US" sz="1020" dirty="0" err="1"/>
              <a:t>Followup</a:t>
            </a:r>
            <a:endParaRPr lang="en-US" sz="1020" dirty="0"/>
          </a:p>
        </p:txBody>
      </p:sp>
      <p:cxnSp>
        <p:nvCxnSpPr>
          <p:cNvPr id="120" name="Straight Arrow Connector 119"/>
          <p:cNvCxnSpPr>
            <a:endCxn id="118" idx="0"/>
          </p:cNvCxnSpPr>
          <p:nvPr/>
        </p:nvCxnSpPr>
        <p:spPr>
          <a:xfrm rot="5400000">
            <a:off x="6346112" y="7193558"/>
            <a:ext cx="194310" cy="26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Arrow Connector 121"/>
          <p:cNvCxnSpPr>
            <a:stCxn id="118" idx="2"/>
          </p:cNvCxnSpPr>
          <p:nvPr/>
        </p:nvCxnSpPr>
        <p:spPr>
          <a:xfrm rot="5400000">
            <a:off x="6333292" y="7698899"/>
            <a:ext cx="219949" cy="26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Arrow Connector 123"/>
          <p:cNvCxnSpPr/>
          <p:nvPr/>
        </p:nvCxnSpPr>
        <p:spPr>
          <a:xfrm rot="5400000">
            <a:off x="955476" y="10559977"/>
            <a:ext cx="219949" cy="26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Rectangle 125"/>
          <p:cNvSpPr/>
          <p:nvPr/>
        </p:nvSpPr>
        <p:spPr>
          <a:xfrm>
            <a:off x="2145030" y="11207988"/>
            <a:ext cx="1360170" cy="2982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20" dirty="0"/>
              <a:t>Continued Firm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20" dirty="0"/>
              <a:t>Conversations</a:t>
            </a:r>
          </a:p>
        </p:txBody>
      </p:sp>
      <p:sp>
        <p:nvSpPr>
          <p:cNvPr id="128" name="Rectangle 127"/>
          <p:cNvSpPr/>
          <p:nvPr/>
        </p:nvSpPr>
        <p:spPr>
          <a:xfrm>
            <a:off x="2145030" y="10689828"/>
            <a:ext cx="1360170" cy="2982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20" dirty="0"/>
              <a:t>Plan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20" dirty="0"/>
              <a:t>Implementation</a:t>
            </a:r>
          </a:p>
        </p:txBody>
      </p:sp>
      <p:sp>
        <p:nvSpPr>
          <p:cNvPr id="130" name="Rectangle 129"/>
          <p:cNvSpPr/>
          <p:nvPr/>
        </p:nvSpPr>
        <p:spPr>
          <a:xfrm>
            <a:off x="2141220" y="10003733"/>
            <a:ext cx="1360170" cy="419655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20" dirty="0"/>
              <a:t>Community Plan Roll -out &amp; Commencement</a:t>
            </a:r>
          </a:p>
        </p:txBody>
      </p:sp>
      <p:cxnSp>
        <p:nvCxnSpPr>
          <p:cNvPr id="131" name="Straight Arrow Connector 130"/>
          <p:cNvCxnSpPr>
            <a:stCxn id="128" idx="2"/>
            <a:endCxn id="126" idx="0"/>
          </p:cNvCxnSpPr>
          <p:nvPr/>
        </p:nvCxnSpPr>
        <p:spPr>
          <a:xfrm rot="5400000">
            <a:off x="2715141" y="11098014"/>
            <a:ext cx="219949" cy="26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Arrow Connector 131"/>
          <p:cNvCxnSpPr/>
          <p:nvPr/>
        </p:nvCxnSpPr>
        <p:spPr>
          <a:xfrm rot="5400000">
            <a:off x="2708076" y="10550633"/>
            <a:ext cx="219949" cy="26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Rectangle 133"/>
          <p:cNvSpPr/>
          <p:nvPr/>
        </p:nvSpPr>
        <p:spPr>
          <a:xfrm>
            <a:off x="4014174" y="11207988"/>
            <a:ext cx="1360170" cy="2982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20" dirty="0"/>
              <a:t>Continued Firm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20" dirty="0"/>
              <a:t>Conversations</a:t>
            </a:r>
          </a:p>
        </p:txBody>
      </p:sp>
      <p:sp>
        <p:nvSpPr>
          <p:cNvPr id="136" name="Rectangle 135"/>
          <p:cNvSpPr/>
          <p:nvPr/>
        </p:nvSpPr>
        <p:spPr>
          <a:xfrm>
            <a:off x="4014174" y="10689828"/>
            <a:ext cx="1360170" cy="2982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20" dirty="0"/>
              <a:t>Plan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20" dirty="0"/>
              <a:t>Implementation</a:t>
            </a:r>
          </a:p>
        </p:txBody>
      </p:sp>
      <p:sp>
        <p:nvSpPr>
          <p:cNvPr id="138" name="Rectangle 137"/>
          <p:cNvSpPr/>
          <p:nvPr/>
        </p:nvSpPr>
        <p:spPr>
          <a:xfrm>
            <a:off x="4010364" y="10003733"/>
            <a:ext cx="1360170" cy="419655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20" dirty="0"/>
              <a:t>Community Plan Roll -out &amp; Commencement</a:t>
            </a:r>
          </a:p>
        </p:txBody>
      </p:sp>
      <p:cxnSp>
        <p:nvCxnSpPr>
          <p:cNvPr id="140" name="Straight Arrow Connector 139"/>
          <p:cNvCxnSpPr>
            <a:stCxn id="136" idx="2"/>
            <a:endCxn id="134" idx="0"/>
          </p:cNvCxnSpPr>
          <p:nvPr/>
        </p:nvCxnSpPr>
        <p:spPr>
          <a:xfrm rot="5400000">
            <a:off x="4584285" y="11098014"/>
            <a:ext cx="219949" cy="26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Arrow Connector 141"/>
          <p:cNvCxnSpPr/>
          <p:nvPr/>
        </p:nvCxnSpPr>
        <p:spPr>
          <a:xfrm rot="5400000">
            <a:off x="4577220" y="10550633"/>
            <a:ext cx="219949" cy="26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ANSWERNOWTEXT" val="Answer Now"/>
  <p:tag name="RESPTABLESTYLE" val="-1"/>
  <p:tag name="ALLOWDUPLICATES" val="False"/>
  <p:tag name="AUTOADVANCE" val="False"/>
  <p:tag name="STDCHART" val="1"/>
  <p:tag name="SKIPREMAININGRACESLIDES" val="True"/>
  <p:tag name="BUBBLENAMEVISIBLE" val="True"/>
  <p:tag name="DEFAULTNUMTEAMS" val="5"/>
  <p:tag name="CUSTOMCELLBACKCOLOR2" val="-13395457"/>
  <p:tag name="DISPLAYNAME" val="True"/>
  <p:tag name="GRIDROTATIONINTERVAL" val="2"/>
  <p:tag name="POLLINGCYCLE" val="2"/>
  <p:tag name="INCLUDENONRESPONDERS" val="False"/>
  <p:tag name="ALLOWUSERFEEDBACK" val="True"/>
  <p:tag name="REALTIMEBACKUPPATH" val="(None)"/>
  <p:tag name="ADVANCEDSETTINGSVIEW" val="False"/>
  <p:tag name="FIBDISPLAYKEYWORDS" val="True"/>
  <p:tag name="PRRESPONSE4" val="7"/>
  <p:tag name="PRRESPONSE8" val="3"/>
  <p:tag name="TPVERSION" val="2008"/>
  <p:tag name="BULLETTYPE" val="3"/>
  <p:tag name="RESPCOUNTERFORMAT" val="0"/>
  <p:tag name="BACKUPSESSIONS" val="True"/>
  <p:tag name="ROTATIONINTERVAL" val="2"/>
  <p:tag name="RACEANIMATIONSPEED" val="3"/>
  <p:tag name="BUBBLESIZEVISIBLE" val="True"/>
  <p:tag name="CUSTOMCELLFORECOLOR" val="-16777216"/>
  <p:tag name="USESCHEMECOLORS" val="True"/>
  <p:tag name="AUTOSIZEGRID" val="True"/>
  <p:tag name="CHARTLABELS" val="1"/>
  <p:tag name="INCLUDEPPT" val="True"/>
  <p:tag name="ZEROBASED" val="False"/>
  <p:tag name="FIBNUMRESULTS" val="5"/>
  <p:tag name="PRRESPONSE3" val="8"/>
  <p:tag name="PRRESPONSE9" val="2"/>
  <p:tag name="SHOWBARVISIBLE" val="True"/>
  <p:tag name="RESPCOUNTERSTYLE" val="-1"/>
  <p:tag name="BACKUPMAINTENANCE" val="7"/>
  <p:tag name="RACEENDPOINTS" val="100"/>
  <p:tag name="MAXRESPONDERS" val="5"/>
  <p:tag name="CUSTOMCELLBACKCOLOR1" val="-657956"/>
  <p:tag name="DISPLAYDEVICEID" val="True"/>
  <p:tag name="CHARTCOLORS" val="0"/>
  <p:tag name="CORRECTPOINTVALUE" val="100"/>
  <p:tag name="CHARTSCALE" val="True"/>
  <p:tag name="PRRESPONSE2" val="9"/>
  <p:tag name="PRRESPONSE10" val="1"/>
  <p:tag name="ANSWERNOWSTYLE" val="-1"/>
  <p:tag name="NUMRESPONSES" val="1"/>
  <p:tag name="RACERSMAXDISPLAYED" val="5"/>
  <p:tag name="BUBBLEGROUPING" val="3"/>
  <p:tag name="DISPLAYDEVICENUMBER" val="True"/>
  <p:tag name="RESETCHARTS" val="True"/>
  <p:tag name="REALTIMEBACKUP" val="False"/>
  <p:tag name="PRRESPONSE1" val="10"/>
  <p:tag name="SHOWFLASHWARNING" val="True"/>
  <p:tag name="COUNTDOWNSECONDS" val="10"/>
  <p:tag name="AUTOUPDATEALIASES" val="True"/>
  <p:tag name="CUSTOMGRIDBACKCOLOR" val="-2830136"/>
  <p:tag name="GRIDSIZE" val="{Width=800, Height=600}"/>
  <p:tag name="INCORRECTPOINTVALUE" val="0"/>
  <p:tag name="PRRESPONSE5" val="6"/>
  <p:tag name="USESECONDARYMONITOR" val="True"/>
  <p:tag name="REVIEWONLY" val="False"/>
  <p:tag name="CUSTOMCELLBACKCOLOR3" val="-268652"/>
  <p:tag name="MULTIRESPDIVISOR" val="1"/>
  <p:tag name="FIBINCLUDEOTHER" val="True"/>
  <p:tag name="COUNTDOWNSTYLE" val="-1"/>
  <p:tag name="TEAMSINLEADERBOARD" val="5"/>
  <p:tag name="GRIDPOSITION" val="1"/>
  <p:tag name="PRRESPONSE6" val="5"/>
  <p:tag name="CHARTVALUEFORMAT" val="0%"/>
  <p:tag name="GRIDOPACITY" val="90"/>
  <p:tag name="PRRESPONSE7" val="4"/>
  <p:tag name="BUBBLEVALUEFORMAT" val="0.0"/>
  <p:tag name="FIBDISPLAYRESULTS" val="True"/>
  <p:tag name="CUSTOMCELLBACKCOLOR4" val="-8355712"/>
  <p:tag name="INPUTSOURCE" val="1"/>
  <p:tag name="POWERPOINTVERSION" val="12.0"/>
  <p:tag name="PARTICIPANTSINLEADERBOARD" val="5"/>
  <p:tag name="AUTOADJUSTPARTRANGE" val="True"/>
  <p:tag name="PARTLISTDEFAULT" val="1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1546</TotalTime>
  <Words>209</Words>
  <Application>Microsoft Office PowerPoint</Application>
  <PresentationFormat>Custom</PresentationFormat>
  <Paragraphs>77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Mississippi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Alan Barefield;Kathleen Tweeten</dc:creator>
  <cp:lastModifiedBy>alan.barefield</cp:lastModifiedBy>
  <cp:revision>165</cp:revision>
  <cp:lastPrinted>2014-03-03T19:23:46Z</cp:lastPrinted>
  <dcterms:created xsi:type="dcterms:W3CDTF">2009-12-17T01:26:19Z</dcterms:created>
  <dcterms:modified xsi:type="dcterms:W3CDTF">2017-06-21T14:38:18Z</dcterms:modified>
</cp:coreProperties>
</file>