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19"/>
  </p:notesMasterIdLst>
  <p:handoutMasterIdLst>
    <p:handoutMasterId r:id="rId20"/>
  </p:handoutMasterIdLst>
  <p:sldIdLst>
    <p:sldId id="278" r:id="rId3"/>
    <p:sldId id="259" r:id="rId4"/>
    <p:sldId id="260" r:id="rId5"/>
    <p:sldId id="261" r:id="rId6"/>
    <p:sldId id="262" r:id="rId7"/>
    <p:sldId id="270" r:id="rId8"/>
    <p:sldId id="257" r:id="rId9"/>
    <p:sldId id="267" r:id="rId10"/>
    <p:sldId id="268" r:id="rId11"/>
    <p:sldId id="269" r:id="rId12"/>
    <p:sldId id="272" r:id="rId13"/>
    <p:sldId id="273" r:id="rId14"/>
    <p:sldId id="274" r:id="rId15"/>
    <p:sldId id="275" r:id="rId16"/>
    <p:sldId id="276" r:id="rId17"/>
    <p:sldId id="277"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47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FA0408-456E-4CDF-ADBD-766849000F3E}" type="datetimeFigureOut">
              <a:rPr lang="en-US" smtClean="0"/>
              <a:pPr/>
              <a:t>6/25/2017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212004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0C65CC-7C65-4270-8BC1-ABD03A684CC6}" type="datetimeFigureOut">
              <a:rPr lang="en-US"/>
              <a:pPr>
                <a:defRPr/>
              </a:pPr>
              <a:t>6/25/2017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26447037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p:spPr>
        <p:txBody>
          <a:bodyPr/>
          <a:lstStyle/>
          <a:p>
            <a:r>
              <a:rPr lang="en-US"/>
              <a:t>NDSU Extension Service</a:t>
            </a:r>
          </a:p>
        </p:txBody>
      </p:sp>
      <p:sp>
        <p:nvSpPr>
          <p:cNvPr id="29699" name="Rectangle 3"/>
          <p:cNvSpPr>
            <a:spLocks noGrp="1" noChangeArrowheads="1"/>
          </p:cNvSpPr>
          <p:nvPr>
            <p:ph type="dt" sz="quarter" idx="1"/>
          </p:nvPr>
        </p:nvSpPr>
        <p:spPr>
          <a:noFill/>
        </p:spPr>
        <p:txBody>
          <a:bodyPr/>
          <a:lstStyle/>
          <a:p>
            <a:r>
              <a:rPr lang="en-US"/>
              <a:t>April 21, l998</a:t>
            </a:r>
          </a:p>
        </p:txBody>
      </p:sp>
      <p:sp>
        <p:nvSpPr>
          <p:cNvPr id="29700" name="Rectangle 6"/>
          <p:cNvSpPr>
            <a:spLocks noGrp="1" noChangeArrowheads="1"/>
          </p:cNvSpPr>
          <p:nvPr>
            <p:ph type="ftr" sz="quarter" idx="4"/>
          </p:nvPr>
        </p:nvSpPr>
        <p:spPr>
          <a:noFill/>
        </p:spPr>
        <p:txBody>
          <a:bodyPr/>
          <a:lstStyle/>
          <a:p>
            <a:r>
              <a:rPr lang="en-US"/>
              <a:t>Kathleen Tweeten, 514 E Thayer Ave, Bismarck, ND 58501</a:t>
            </a:r>
          </a:p>
        </p:txBody>
      </p:sp>
      <p:sp>
        <p:nvSpPr>
          <p:cNvPr id="29701" name="Rectangle 7"/>
          <p:cNvSpPr>
            <a:spLocks noGrp="1" noChangeArrowheads="1"/>
          </p:cNvSpPr>
          <p:nvPr>
            <p:ph type="sldNum" sz="quarter" idx="5"/>
          </p:nvPr>
        </p:nvSpPr>
        <p:spPr>
          <a:noFill/>
        </p:spPr>
        <p:txBody>
          <a:bodyPr/>
          <a:lstStyle/>
          <a:p>
            <a:fld id="{5DDCB6DA-262B-474C-AD37-F489E9CB99DB}" type="slidenum">
              <a:rPr lang="en-US"/>
              <a:pPr/>
              <a:t>2</a:t>
            </a:fld>
            <a:endParaRPr lang="en-US"/>
          </a:p>
        </p:txBody>
      </p:sp>
      <p:sp>
        <p:nvSpPr>
          <p:cNvPr id="29702" name="Rectangle 2"/>
          <p:cNvSpPr>
            <a:spLocks noGrp="1" noRot="1" noChangeAspect="1" noChangeArrowheads="1" noTextEdit="1"/>
          </p:cNvSpPr>
          <p:nvPr>
            <p:ph type="sldImg"/>
          </p:nvPr>
        </p:nvSpPr>
        <p:spPr>
          <a:xfrm>
            <a:off x="1150938" y="692150"/>
            <a:ext cx="4556125" cy="3416300"/>
          </a:xfrm>
          <a:ln cap="flat"/>
        </p:spPr>
      </p:sp>
      <p:sp>
        <p:nvSpPr>
          <p:cNvPr id="297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940261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p:spPr>
        <p:txBody>
          <a:bodyPr/>
          <a:lstStyle/>
          <a:p>
            <a:r>
              <a:rPr lang="en-US"/>
              <a:t>NDSU Extension Service</a:t>
            </a:r>
          </a:p>
        </p:txBody>
      </p:sp>
      <p:sp>
        <p:nvSpPr>
          <p:cNvPr id="30723" name="Rectangle 3"/>
          <p:cNvSpPr>
            <a:spLocks noGrp="1" noChangeArrowheads="1"/>
          </p:cNvSpPr>
          <p:nvPr>
            <p:ph type="dt" sz="quarter" idx="1"/>
          </p:nvPr>
        </p:nvSpPr>
        <p:spPr>
          <a:noFill/>
        </p:spPr>
        <p:txBody>
          <a:bodyPr/>
          <a:lstStyle/>
          <a:p>
            <a:r>
              <a:rPr lang="en-US"/>
              <a:t>April 21, l998</a:t>
            </a:r>
          </a:p>
        </p:txBody>
      </p:sp>
      <p:sp>
        <p:nvSpPr>
          <p:cNvPr id="30724"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0725" name="Rectangle 7"/>
          <p:cNvSpPr>
            <a:spLocks noGrp="1" noChangeArrowheads="1"/>
          </p:cNvSpPr>
          <p:nvPr>
            <p:ph type="sldNum" sz="quarter" idx="5"/>
          </p:nvPr>
        </p:nvSpPr>
        <p:spPr>
          <a:noFill/>
        </p:spPr>
        <p:txBody>
          <a:bodyPr/>
          <a:lstStyle/>
          <a:p>
            <a:fld id="{70DCA03B-407D-49FC-9EF9-A1CB5751A121}" type="slidenum">
              <a:rPr lang="en-US"/>
              <a:pPr/>
              <a:t>3</a:t>
            </a:fld>
            <a:endParaRPr lang="en-US"/>
          </a:p>
        </p:txBody>
      </p:sp>
      <p:sp>
        <p:nvSpPr>
          <p:cNvPr id="30726" name="Rectangle 2"/>
          <p:cNvSpPr>
            <a:spLocks noGrp="1" noRot="1" noChangeAspect="1" noChangeArrowheads="1" noTextEdit="1"/>
          </p:cNvSpPr>
          <p:nvPr>
            <p:ph type="sldImg"/>
          </p:nvPr>
        </p:nvSpPr>
        <p:spPr>
          <a:xfrm>
            <a:off x="1150938" y="692150"/>
            <a:ext cx="4556125" cy="3416300"/>
          </a:xfrm>
          <a:ln cap="flat"/>
        </p:spPr>
      </p:sp>
      <p:sp>
        <p:nvSpPr>
          <p:cNvPr id="3072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717992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en-US"/>
              <a:t>NDSU Extension Service</a:t>
            </a:r>
          </a:p>
        </p:txBody>
      </p:sp>
      <p:sp>
        <p:nvSpPr>
          <p:cNvPr id="31747" name="Rectangle 3"/>
          <p:cNvSpPr>
            <a:spLocks noGrp="1" noChangeArrowheads="1"/>
          </p:cNvSpPr>
          <p:nvPr>
            <p:ph type="dt" sz="quarter" idx="1"/>
          </p:nvPr>
        </p:nvSpPr>
        <p:spPr>
          <a:noFill/>
        </p:spPr>
        <p:txBody>
          <a:bodyPr/>
          <a:lstStyle/>
          <a:p>
            <a:r>
              <a:rPr lang="en-US"/>
              <a:t>April 21, l998</a:t>
            </a:r>
          </a:p>
        </p:txBody>
      </p:sp>
      <p:sp>
        <p:nvSpPr>
          <p:cNvPr id="31748"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1749" name="Rectangle 7"/>
          <p:cNvSpPr>
            <a:spLocks noGrp="1" noChangeArrowheads="1"/>
          </p:cNvSpPr>
          <p:nvPr>
            <p:ph type="sldNum" sz="quarter" idx="5"/>
          </p:nvPr>
        </p:nvSpPr>
        <p:spPr>
          <a:noFill/>
        </p:spPr>
        <p:txBody>
          <a:bodyPr/>
          <a:lstStyle/>
          <a:p>
            <a:fld id="{80B5535F-C120-4CCA-BF24-F07E9E58994E}" type="slidenum">
              <a:rPr lang="en-US"/>
              <a:pPr/>
              <a:t>4</a:t>
            </a:fld>
            <a:endParaRPr lang="en-US"/>
          </a:p>
        </p:txBody>
      </p:sp>
      <p:sp>
        <p:nvSpPr>
          <p:cNvPr id="31750" name="Rectangle 2"/>
          <p:cNvSpPr>
            <a:spLocks noGrp="1" noRot="1" noChangeAspect="1" noChangeArrowheads="1" noTextEdit="1"/>
          </p:cNvSpPr>
          <p:nvPr>
            <p:ph type="sldImg"/>
          </p:nvPr>
        </p:nvSpPr>
        <p:spPr>
          <a:xfrm>
            <a:off x="1150938" y="692150"/>
            <a:ext cx="4556125" cy="3416300"/>
          </a:xfrm>
          <a:ln cap="flat"/>
        </p:spPr>
      </p:sp>
      <p:sp>
        <p:nvSpPr>
          <p:cNvPr id="317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559347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p:spPr>
        <p:txBody>
          <a:bodyPr/>
          <a:lstStyle/>
          <a:p>
            <a:r>
              <a:rPr lang="en-US"/>
              <a:t>NDSU Extension Service</a:t>
            </a:r>
          </a:p>
        </p:txBody>
      </p:sp>
      <p:sp>
        <p:nvSpPr>
          <p:cNvPr id="32771" name="Rectangle 3"/>
          <p:cNvSpPr>
            <a:spLocks noGrp="1" noChangeArrowheads="1"/>
          </p:cNvSpPr>
          <p:nvPr>
            <p:ph type="dt" sz="quarter" idx="1"/>
          </p:nvPr>
        </p:nvSpPr>
        <p:spPr>
          <a:noFill/>
        </p:spPr>
        <p:txBody>
          <a:bodyPr/>
          <a:lstStyle/>
          <a:p>
            <a:r>
              <a:rPr lang="en-US"/>
              <a:t>April 21, l998</a:t>
            </a:r>
          </a:p>
        </p:txBody>
      </p:sp>
      <p:sp>
        <p:nvSpPr>
          <p:cNvPr id="32772"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2773" name="Rectangle 7"/>
          <p:cNvSpPr>
            <a:spLocks noGrp="1" noChangeArrowheads="1"/>
          </p:cNvSpPr>
          <p:nvPr>
            <p:ph type="sldNum" sz="quarter" idx="5"/>
          </p:nvPr>
        </p:nvSpPr>
        <p:spPr>
          <a:noFill/>
        </p:spPr>
        <p:txBody>
          <a:bodyPr/>
          <a:lstStyle/>
          <a:p>
            <a:fld id="{5DECBC1B-E303-4C93-991B-2DF2B7D8B1E0}" type="slidenum">
              <a:rPr lang="en-US"/>
              <a:pPr/>
              <a:t>5</a:t>
            </a:fld>
            <a:endParaRPr lang="en-US"/>
          </a:p>
        </p:txBody>
      </p:sp>
      <p:sp>
        <p:nvSpPr>
          <p:cNvPr id="32774" name="Rectangle 2"/>
          <p:cNvSpPr>
            <a:spLocks noGrp="1" noRot="1" noChangeAspect="1" noChangeArrowheads="1" noTextEdit="1"/>
          </p:cNvSpPr>
          <p:nvPr>
            <p:ph type="sldImg"/>
          </p:nvPr>
        </p:nvSpPr>
        <p:spPr>
          <a:xfrm>
            <a:off x="1150938" y="692150"/>
            <a:ext cx="4556125" cy="3416300"/>
          </a:xfrm>
          <a:ln cap="flat"/>
        </p:spPr>
      </p:sp>
      <p:sp>
        <p:nvSpPr>
          <p:cNvPr id="3277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678468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6</a:t>
            </a:fld>
            <a:endParaRPr lang="en-US"/>
          </a:p>
        </p:txBody>
      </p:sp>
    </p:spTree>
    <p:extLst>
      <p:ext uri="{BB962C8B-B14F-4D97-AF65-F5344CB8AC3E}">
        <p14:creationId xmlns:p14="http://schemas.microsoft.com/office/powerpoint/2010/main" val="2958239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A6229FB4-A1C3-4CD9-A01A-BE9E1AD98E59}" type="slidenum">
              <a:rPr lang="en-US" smtClean="0"/>
              <a:pPr>
                <a:defRPr/>
              </a:pPr>
              <a:t>7</a:t>
            </a:fld>
            <a:endParaRPr lang="en-US"/>
          </a:p>
        </p:txBody>
      </p:sp>
    </p:spTree>
    <p:extLst>
      <p:ext uri="{BB962C8B-B14F-4D97-AF65-F5344CB8AC3E}">
        <p14:creationId xmlns:p14="http://schemas.microsoft.com/office/powerpoint/2010/main" val="807848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p:spPr>
        <p:txBody>
          <a:bodyPr/>
          <a:lstStyle/>
          <a:p>
            <a:r>
              <a:rPr lang="en-US"/>
              <a:t>NDSU Extension Service</a:t>
            </a:r>
          </a:p>
        </p:txBody>
      </p:sp>
      <p:sp>
        <p:nvSpPr>
          <p:cNvPr id="37891" name="Rectangle 3"/>
          <p:cNvSpPr>
            <a:spLocks noGrp="1" noChangeArrowheads="1"/>
          </p:cNvSpPr>
          <p:nvPr>
            <p:ph type="dt" sz="quarter" idx="1"/>
          </p:nvPr>
        </p:nvSpPr>
        <p:spPr>
          <a:noFill/>
        </p:spPr>
        <p:txBody>
          <a:bodyPr/>
          <a:lstStyle/>
          <a:p>
            <a:r>
              <a:rPr lang="en-US"/>
              <a:t>April 21, l998</a:t>
            </a:r>
          </a:p>
        </p:txBody>
      </p:sp>
      <p:sp>
        <p:nvSpPr>
          <p:cNvPr id="37892"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7893" name="Rectangle 7"/>
          <p:cNvSpPr>
            <a:spLocks noGrp="1" noChangeArrowheads="1"/>
          </p:cNvSpPr>
          <p:nvPr>
            <p:ph type="sldNum" sz="quarter" idx="5"/>
          </p:nvPr>
        </p:nvSpPr>
        <p:spPr>
          <a:noFill/>
        </p:spPr>
        <p:txBody>
          <a:bodyPr/>
          <a:lstStyle/>
          <a:p>
            <a:fld id="{F8B7AA8A-7ACB-4DB3-B0B4-130B3C4922C7}" type="slidenum">
              <a:rPr lang="en-US"/>
              <a:pPr/>
              <a:t>8</a:t>
            </a:fld>
            <a:endParaRPr lang="en-US"/>
          </a:p>
        </p:txBody>
      </p:sp>
      <p:sp>
        <p:nvSpPr>
          <p:cNvPr id="37894" name="Rectangle 2"/>
          <p:cNvSpPr>
            <a:spLocks noGrp="1" noRot="1" noChangeAspect="1" noChangeArrowheads="1" noTextEdit="1"/>
          </p:cNvSpPr>
          <p:nvPr>
            <p:ph type="sldImg"/>
          </p:nvPr>
        </p:nvSpPr>
        <p:spPr>
          <a:xfrm>
            <a:off x="1150938" y="692150"/>
            <a:ext cx="4556125" cy="3416300"/>
          </a:xfrm>
          <a:ln cap="flat"/>
        </p:spPr>
      </p:sp>
      <p:sp>
        <p:nvSpPr>
          <p:cNvPr id="3789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598032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9</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3943020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a:noFill/>
        </p:spPr>
        <p:txBody>
          <a:bodyPr/>
          <a:lstStyle/>
          <a:p>
            <a:r>
              <a:rPr lang="en-US"/>
              <a:t>NDSU Extension Service</a:t>
            </a:r>
          </a:p>
        </p:txBody>
      </p:sp>
      <p:sp>
        <p:nvSpPr>
          <p:cNvPr id="39939" name="Rectangle 3"/>
          <p:cNvSpPr>
            <a:spLocks noGrp="1" noChangeArrowheads="1"/>
          </p:cNvSpPr>
          <p:nvPr>
            <p:ph type="dt" sz="quarter" idx="1"/>
          </p:nvPr>
        </p:nvSpPr>
        <p:spPr>
          <a:noFill/>
        </p:spPr>
        <p:txBody>
          <a:bodyPr/>
          <a:lstStyle/>
          <a:p>
            <a:r>
              <a:rPr lang="en-US"/>
              <a:t>April 21, l998</a:t>
            </a:r>
          </a:p>
        </p:txBody>
      </p:sp>
      <p:sp>
        <p:nvSpPr>
          <p:cNvPr id="39940"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9941" name="Rectangle 7"/>
          <p:cNvSpPr>
            <a:spLocks noGrp="1" noChangeArrowheads="1"/>
          </p:cNvSpPr>
          <p:nvPr>
            <p:ph type="sldNum" sz="quarter" idx="5"/>
          </p:nvPr>
        </p:nvSpPr>
        <p:spPr>
          <a:noFill/>
        </p:spPr>
        <p:txBody>
          <a:bodyPr/>
          <a:lstStyle/>
          <a:p>
            <a:fld id="{C767872C-2B91-4F4F-98C4-D12F5892ADCD}" type="slidenum">
              <a:rPr lang="en-US"/>
              <a:pPr/>
              <a:t>10</a:t>
            </a:fld>
            <a:endParaRPr lang="en-US"/>
          </a:p>
        </p:txBody>
      </p:sp>
      <p:sp>
        <p:nvSpPr>
          <p:cNvPr id="39942" name="Rectangle 2"/>
          <p:cNvSpPr>
            <a:spLocks noGrp="1" noRot="1" noChangeAspect="1" noChangeArrowheads="1" noTextEdit="1"/>
          </p:cNvSpPr>
          <p:nvPr>
            <p:ph type="sldImg"/>
          </p:nvPr>
        </p:nvSpPr>
        <p:spPr>
          <a:xfrm>
            <a:off x="1150938" y="692150"/>
            <a:ext cx="4556125" cy="3416300"/>
          </a:xfrm>
          <a:ln cap="flat"/>
        </p:spPr>
      </p:sp>
      <p:sp>
        <p:nvSpPr>
          <p:cNvPr id="39943" name="Rectangle 3"/>
          <p:cNvSpPr>
            <a:spLocks noGrp="1" noChangeArrowheads="1"/>
          </p:cNvSpPr>
          <p:nvPr>
            <p:ph type="body" idx="1"/>
          </p:nvPr>
        </p:nvSpPr>
        <p:spPr>
          <a:noFill/>
          <a:ln/>
        </p:spPr>
        <p:txBody>
          <a:bodyPr/>
          <a:lstStyle/>
          <a:p>
            <a:r>
              <a:rPr lang="en-US" dirty="0" smtClean="0"/>
              <a:t>Let’s briefly review </a:t>
            </a:r>
            <a:r>
              <a:rPr lang="en-US" baseline="0" dirty="0" smtClean="0"/>
              <a:t>the volunteer and developer led visitation models</a:t>
            </a:r>
            <a:endParaRPr lang="en-US" dirty="0" smtClean="0"/>
          </a:p>
        </p:txBody>
      </p:sp>
    </p:spTree>
    <p:extLst>
      <p:ext uri="{BB962C8B-B14F-4D97-AF65-F5344CB8AC3E}">
        <p14:creationId xmlns:p14="http://schemas.microsoft.com/office/powerpoint/2010/main" val="3889368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p>
            <a:r>
              <a:rPr lang="en-US"/>
              <a:t>NDSU Extension Service</a:t>
            </a:r>
          </a:p>
        </p:txBody>
      </p:sp>
      <p:sp>
        <p:nvSpPr>
          <p:cNvPr id="43011" name="Rectangle 3"/>
          <p:cNvSpPr>
            <a:spLocks noGrp="1" noChangeArrowheads="1"/>
          </p:cNvSpPr>
          <p:nvPr>
            <p:ph type="dt" sz="quarter" idx="1"/>
          </p:nvPr>
        </p:nvSpPr>
        <p:spPr>
          <a:noFill/>
        </p:spPr>
        <p:txBody>
          <a:bodyPr/>
          <a:lstStyle/>
          <a:p>
            <a:r>
              <a:rPr lang="en-US"/>
              <a:t>April 21, l998</a:t>
            </a:r>
          </a:p>
        </p:txBody>
      </p:sp>
      <p:sp>
        <p:nvSpPr>
          <p:cNvPr id="43012"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3013" name="Rectangle 7"/>
          <p:cNvSpPr>
            <a:spLocks noGrp="1" noChangeArrowheads="1"/>
          </p:cNvSpPr>
          <p:nvPr>
            <p:ph type="sldNum" sz="quarter" idx="5"/>
          </p:nvPr>
        </p:nvSpPr>
        <p:spPr>
          <a:noFill/>
        </p:spPr>
        <p:txBody>
          <a:bodyPr/>
          <a:lstStyle/>
          <a:p>
            <a:fld id="{0145AFC3-BC79-4EC5-AECD-17D96CCAFA0F}" type="slidenum">
              <a:rPr lang="en-US"/>
              <a:pPr/>
              <a:t>11</a:t>
            </a:fld>
            <a:endParaRPr lang="en-US"/>
          </a:p>
        </p:txBody>
      </p:sp>
      <p:sp>
        <p:nvSpPr>
          <p:cNvPr id="43014" name="Rectangle 2"/>
          <p:cNvSpPr>
            <a:spLocks noGrp="1" noRot="1" noChangeAspect="1" noChangeArrowheads="1" noTextEdit="1"/>
          </p:cNvSpPr>
          <p:nvPr>
            <p:ph type="sldImg"/>
          </p:nvPr>
        </p:nvSpPr>
        <p:spPr>
          <a:xfrm>
            <a:off x="1150938" y="692150"/>
            <a:ext cx="4556125" cy="3416300"/>
          </a:xfrm>
          <a:ln cap="flat"/>
        </p:spPr>
      </p:sp>
      <p:sp>
        <p:nvSpPr>
          <p:cNvPr id="4301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729261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a:noFill/>
        </p:spPr>
        <p:txBody>
          <a:bodyPr/>
          <a:lstStyle/>
          <a:p>
            <a:r>
              <a:rPr lang="en-US"/>
              <a:t>NDSU Extension Service</a:t>
            </a:r>
          </a:p>
        </p:txBody>
      </p:sp>
      <p:sp>
        <p:nvSpPr>
          <p:cNvPr id="44035" name="Rectangle 3"/>
          <p:cNvSpPr>
            <a:spLocks noGrp="1" noChangeArrowheads="1"/>
          </p:cNvSpPr>
          <p:nvPr>
            <p:ph type="dt" sz="quarter" idx="1"/>
          </p:nvPr>
        </p:nvSpPr>
        <p:spPr>
          <a:noFill/>
        </p:spPr>
        <p:txBody>
          <a:bodyPr/>
          <a:lstStyle/>
          <a:p>
            <a:r>
              <a:rPr lang="en-US"/>
              <a:t>April 21, l998</a:t>
            </a:r>
          </a:p>
        </p:txBody>
      </p:sp>
      <p:sp>
        <p:nvSpPr>
          <p:cNvPr id="4403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4037" name="Rectangle 7"/>
          <p:cNvSpPr>
            <a:spLocks noGrp="1" noChangeArrowheads="1"/>
          </p:cNvSpPr>
          <p:nvPr>
            <p:ph type="sldNum" sz="quarter" idx="5"/>
          </p:nvPr>
        </p:nvSpPr>
        <p:spPr>
          <a:noFill/>
        </p:spPr>
        <p:txBody>
          <a:bodyPr/>
          <a:lstStyle/>
          <a:p>
            <a:fld id="{7943F41D-5CEB-4FF7-A22D-2C78DC42F920}" type="slidenum">
              <a:rPr lang="en-US"/>
              <a:pPr/>
              <a:t>12</a:t>
            </a:fld>
            <a:endParaRPr lang="en-US"/>
          </a:p>
        </p:txBody>
      </p:sp>
      <p:sp>
        <p:nvSpPr>
          <p:cNvPr id="44038" name="Rectangle 2"/>
          <p:cNvSpPr>
            <a:spLocks noGrp="1" noRot="1" noChangeAspect="1" noChangeArrowheads="1" noTextEdit="1"/>
          </p:cNvSpPr>
          <p:nvPr>
            <p:ph type="sldImg"/>
          </p:nvPr>
        </p:nvSpPr>
        <p:spPr>
          <a:xfrm>
            <a:off x="1150938" y="692150"/>
            <a:ext cx="4556125" cy="3416300"/>
          </a:xfrm>
          <a:ln cap="flat"/>
        </p:spPr>
      </p:sp>
      <p:sp>
        <p:nvSpPr>
          <p:cNvPr id="4403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043241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a:noFill/>
        </p:spPr>
        <p:txBody>
          <a:bodyPr/>
          <a:lstStyle/>
          <a:p>
            <a:r>
              <a:rPr lang="en-US"/>
              <a:t>NDSU Extension Service</a:t>
            </a:r>
          </a:p>
        </p:txBody>
      </p:sp>
      <p:sp>
        <p:nvSpPr>
          <p:cNvPr id="45059" name="Rectangle 3"/>
          <p:cNvSpPr>
            <a:spLocks noGrp="1" noChangeArrowheads="1"/>
          </p:cNvSpPr>
          <p:nvPr>
            <p:ph type="dt" sz="quarter" idx="1"/>
          </p:nvPr>
        </p:nvSpPr>
        <p:spPr>
          <a:noFill/>
        </p:spPr>
        <p:txBody>
          <a:bodyPr/>
          <a:lstStyle/>
          <a:p>
            <a:r>
              <a:rPr lang="en-US"/>
              <a:t>April 21, l998</a:t>
            </a:r>
          </a:p>
        </p:txBody>
      </p:sp>
      <p:sp>
        <p:nvSpPr>
          <p:cNvPr id="45060"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5061" name="Rectangle 7"/>
          <p:cNvSpPr>
            <a:spLocks noGrp="1" noChangeArrowheads="1"/>
          </p:cNvSpPr>
          <p:nvPr>
            <p:ph type="sldNum" sz="quarter" idx="5"/>
          </p:nvPr>
        </p:nvSpPr>
        <p:spPr>
          <a:noFill/>
        </p:spPr>
        <p:txBody>
          <a:bodyPr/>
          <a:lstStyle/>
          <a:p>
            <a:fld id="{F98B8AD6-A8BA-4EBF-A2AD-5C03A0529184}" type="slidenum">
              <a:rPr lang="en-US"/>
              <a:pPr/>
              <a:t>13</a:t>
            </a:fld>
            <a:endParaRPr lang="en-US"/>
          </a:p>
        </p:txBody>
      </p:sp>
      <p:sp>
        <p:nvSpPr>
          <p:cNvPr id="45062" name="Rectangle 2"/>
          <p:cNvSpPr>
            <a:spLocks noGrp="1" noRot="1" noChangeAspect="1" noChangeArrowheads="1" noTextEdit="1"/>
          </p:cNvSpPr>
          <p:nvPr>
            <p:ph type="sldImg"/>
          </p:nvPr>
        </p:nvSpPr>
        <p:spPr>
          <a:xfrm>
            <a:off x="1150938" y="692150"/>
            <a:ext cx="4556125" cy="3416300"/>
          </a:xfrm>
          <a:ln cap="flat"/>
        </p:spPr>
      </p:sp>
      <p:sp>
        <p:nvSpPr>
          <p:cNvPr id="450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891335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a:noFill/>
        </p:spPr>
        <p:txBody>
          <a:bodyPr/>
          <a:lstStyle/>
          <a:p>
            <a:r>
              <a:rPr lang="en-US"/>
              <a:t>NDSU Extension Service</a:t>
            </a:r>
          </a:p>
        </p:txBody>
      </p:sp>
      <p:sp>
        <p:nvSpPr>
          <p:cNvPr id="47107" name="Rectangle 3"/>
          <p:cNvSpPr>
            <a:spLocks noGrp="1" noChangeArrowheads="1"/>
          </p:cNvSpPr>
          <p:nvPr>
            <p:ph type="dt" sz="quarter" idx="1"/>
          </p:nvPr>
        </p:nvSpPr>
        <p:spPr>
          <a:noFill/>
        </p:spPr>
        <p:txBody>
          <a:bodyPr/>
          <a:lstStyle/>
          <a:p>
            <a:r>
              <a:rPr lang="en-US"/>
              <a:t>April 21, l998</a:t>
            </a:r>
          </a:p>
        </p:txBody>
      </p:sp>
      <p:sp>
        <p:nvSpPr>
          <p:cNvPr id="47108"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7109" name="Rectangle 7"/>
          <p:cNvSpPr>
            <a:spLocks noGrp="1" noChangeArrowheads="1"/>
          </p:cNvSpPr>
          <p:nvPr>
            <p:ph type="sldNum" sz="quarter" idx="5"/>
          </p:nvPr>
        </p:nvSpPr>
        <p:spPr>
          <a:noFill/>
        </p:spPr>
        <p:txBody>
          <a:bodyPr/>
          <a:lstStyle/>
          <a:p>
            <a:fld id="{85842C3C-CDD6-44E3-8B0F-D5B4F179D1F1}" type="slidenum">
              <a:rPr lang="en-US"/>
              <a:pPr/>
              <a:t>14</a:t>
            </a:fld>
            <a:endParaRPr lang="en-US"/>
          </a:p>
        </p:txBody>
      </p:sp>
      <p:sp>
        <p:nvSpPr>
          <p:cNvPr id="47110" name="Rectangle 2"/>
          <p:cNvSpPr>
            <a:spLocks noGrp="1" noRot="1" noChangeAspect="1" noChangeArrowheads="1" noTextEdit="1"/>
          </p:cNvSpPr>
          <p:nvPr>
            <p:ph type="sldImg"/>
          </p:nvPr>
        </p:nvSpPr>
        <p:spPr>
          <a:xfrm>
            <a:off x="1150938" y="692150"/>
            <a:ext cx="4556125" cy="3416300"/>
          </a:xfrm>
          <a:ln cap="flat"/>
        </p:spPr>
      </p:sp>
      <p:sp>
        <p:nvSpPr>
          <p:cNvPr id="47111" name="Rectangle 3"/>
          <p:cNvSpPr>
            <a:spLocks noGrp="1" noChangeArrowheads="1"/>
          </p:cNvSpPr>
          <p:nvPr>
            <p:ph type="body" idx="1"/>
          </p:nvPr>
        </p:nvSpPr>
        <p:spPr>
          <a:noFill/>
          <a:ln/>
        </p:spPr>
        <p:txBody>
          <a:bodyPr/>
          <a:lstStyle/>
          <a:p>
            <a:r>
              <a:rPr lang="en-US" dirty="0" smtClean="0"/>
              <a:t>Overall champion – you,</a:t>
            </a:r>
            <a:r>
              <a:rPr lang="en-US" baseline="0" dirty="0" smtClean="0"/>
              <a:t> local developer, volunteer – whoever is willing to take the overall responsibility to chair the program.</a:t>
            </a:r>
          </a:p>
          <a:p>
            <a:r>
              <a:rPr lang="en-US" baseline="0" dirty="0" smtClean="0"/>
              <a:t>The leadership team is four to five individuals within the task force that are responsible for major components of the program such as organizing and tracking the firm visits, facilitating the strategic planning process and organizing the community input, dealing with the media and organizing the red flag follow-up.  The task force is made up of 12 to 24 people who have the knowledge and or power to address red flag issues, draft and implement a strategic plan for the business community. Firm visitors and the firms.</a:t>
            </a:r>
          </a:p>
          <a:p>
            <a:endParaRPr lang="en-US" baseline="0" dirty="0" smtClean="0"/>
          </a:p>
          <a:p>
            <a:r>
              <a:rPr lang="en-US" baseline="0" dirty="0" smtClean="0"/>
              <a:t>Other resources that you can pull from…… Others may be packaged software programs like Eric Canada’s E-</a:t>
            </a:r>
            <a:r>
              <a:rPr lang="en-US" baseline="0" dirty="0" err="1" smtClean="0"/>
              <a:t>Synchronist</a:t>
            </a:r>
            <a:r>
              <a:rPr lang="en-US" baseline="0" dirty="0" smtClean="0"/>
              <a:t>  </a:t>
            </a:r>
          </a:p>
          <a:p>
            <a:endParaRPr lang="en-US" baseline="0" dirty="0" smtClean="0"/>
          </a:p>
          <a:p>
            <a:endParaRPr lang="en-US" dirty="0" smtClean="0"/>
          </a:p>
        </p:txBody>
      </p:sp>
    </p:spTree>
    <p:extLst>
      <p:ext uri="{BB962C8B-B14F-4D97-AF65-F5344CB8AC3E}">
        <p14:creationId xmlns:p14="http://schemas.microsoft.com/office/powerpoint/2010/main" val="2301020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a:noFill/>
        </p:spPr>
        <p:txBody>
          <a:bodyPr/>
          <a:lstStyle/>
          <a:p>
            <a:r>
              <a:rPr lang="en-US"/>
              <a:t>NDSU Extension Service</a:t>
            </a:r>
          </a:p>
        </p:txBody>
      </p:sp>
      <p:sp>
        <p:nvSpPr>
          <p:cNvPr id="46083" name="Rectangle 3"/>
          <p:cNvSpPr>
            <a:spLocks noGrp="1" noChangeArrowheads="1"/>
          </p:cNvSpPr>
          <p:nvPr>
            <p:ph type="dt" sz="quarter" idx="1"/>
          </p:nvPr>
        </p:nvSpPr>
        <p:spPr>
          <a:noFill/>
        </p:spPr>
        <p:txBody>
          <a:bodyPr/>
          <a:lstStyle/>
          <a:p>
            <a:r>
              <a:rPr lang="en-US"/>
              <a:t>April 21, l998</a:t>
            </a:r>
          </a:p>
        </p:txBody>
      </p:sp>
      <p:sp>
        <p:nvSpPr>
          <p:cNvPr id="46084"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6085" name="Rectangle 7"/>
          <p:cNvSpPr>
            <a:spLocks noGrp="1" noChangeArrowheads="1"/>
          </p:cNvSpPr>
          <p:nvPr>
            <p:ph type="sldNum" sz="quarter" idx="5"/>
          </p:nvPr>
        </p:nvSpPr>
        <p:spPr>
          <a:noFill/>
        </p:spPr>
        <p:txBody>
          <a:bodyPr/>
          <a:lstStyle/>
          <a:p>
            <a:fld id="{EFB789EB-4A41-41CA-ACAE-6EE359B18560}" type="slidenum">
              <a:rPr lang="en-US"/>
              <a:pPr/>
              <a:t>15</a:t>
            </a:fld>
            <a:endParaRPr lang="en-US"/>
          </a:p>
        </p:txBody>
      </p:sp>
      <p:sp>
        <p:nvSpPr>
          <p:cNvPr id="46086" name="Rectangle 2"/>
          <p:cNvSpPr>
            <a:spLocks noGrp="1" noRot="1" noChangeAspect="1" noChangeArrowheads="1" noTextEdit="1"/>
          </p:cNvSpPr>
          <p:nvPr>
            <p:ph type="sldImg"/>
          </p:nvPr>
        </p:nvSpPr>
        <p:spPr>
          <a:xfrm>
            <a:off x="1150938" y="692150"/>
            <a:ext cx="4556125" cy="3416300"/>
          </a:xfrm>
          <a:ln cap="flat"/>
        </p:spPr>
      </p:sp>
      <p:sp>
        <p:nvSpPr>
          <p:cNvPr id="460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621685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Trained and certified instructors by BREI or the Cooperative Extension System are allowed to  remix, tweak, and build upon this work non-commercially, as long as they credit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16</a:t>
            </a:fld>
            <a:endParaRPr lang="en-US"/>
          </a:p>
        </p:txBody>
      </p:sp>
    </p:spTree>
    <p:extLst>
      <p:ext uri="{BB962C8B-B14F-4D97-AF65-F5344CB8AC3E}">
        <p14:creationId xmlns:p14="http://schemas.microsoft.com/office/powerpoint/2010/main" val="991466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6/25/2017</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6/25/2017</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6/25/2017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6/25/2017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6/25/2017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6/25/2017</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418668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50578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6/25/2017</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33404306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6/25/2017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195798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6/25/2017</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1067304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6/25/2017</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4181856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6/25/2017</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3173326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6/25/2017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693821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6/25/2017</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823838145"/>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338266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28395507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18388199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6/25/2017</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spd="slow">
    <p:push dir="u"/>
  </p:transition>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6/25/2017</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66270892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1295400" y="3429000"/>
            <a:ext cx="6858000" cy="914400"/>
          </a:xfrm>
        </p:spPr>
        <p:txBody>
          <a:bodyPr>
            <a:noAutofit/>
          </a:bodyPr>
          <a:lstStyle/>
          <a:p>
            <a:pPr algn="l"/>
            <a:r>
              <a:rPr lang="en-US" sz="4000" dirty="0"/>
              <a:t>Business Retention and Expansion</a:t>
            </a:r>
          </a:p>
        </p:txBody>
      </p:sp>
      <p:sp>
        <p:nvSpPr>
          <p:cNvPr id="4" name="Subtitle 3"/>
          <p:cNvSpPr>
            <a:spLocks noGrp="1"/>
          </p:cNvSpPr>
          <p:nvPr>
            <p:ph type="subTitle" idx="1"/>
          </p:nvPr>
        </p:nvSpPr>
        <p:spPr/>
        <p:txBody>
          <a:bodyPr>
            <a:noAutofit/>
          </a:bodyPr>
          <a:lstStyle/>
          <a:p>
            <a:pPr algn="l">
              <a:defRPr/>
            </a:pPr>
            <a:r>
              <a:rPr lang="en-US" sz="2400" dirty="0"/>
              <a:t>An Economic </a:t>
            </a:r>
            <a:r>
              <a:rPr lang="en-US" sz="2400" dirty="0" smtClean="0"/>
              <a:t>Development </a:t>
            </a:r>
            <a:r>
              <a:rPr lang="en-US" sz="2400" dirty="0"/>
              <a:t>Strategy to Work With Your Existing Businesses</a:t>
            </a:r>
          </a:p>
        </p:txBody>
      </p:sp>
    </p:spTree>
    <p:extLst>
      <p:ext uri="{BB962C8B-B14F-4D97-AF65-F5344CB8AC3E}">
        <p14:creationId xmlns:p14="http://schemas.microsoft.com/office/powerpoint/2010/main" val="3568343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85800" y="2286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What Is a BR&amp;E Program?</a:t>
            </a:r>
          </a:p>
        </p:txBody>
      </p:sp>
      <p:sp>
        <p:nvSpPr>
          <p:cNvPr id="9219" name="Rectangle 3"/>
          <p:cNvSpPr>
            <a:spLocks noChangeArrowheads="1"/>
          </p:cNvSpPr>
          <p:nvPr/>
        </p:nvSpPr>
        <p:spPr bwMode="auto">
          <a:xfrm>
            <a:off x="914400" y="1905000"/>
            <a:ext cx="3810000" cy="4114800"/>
          </a:xfrm>
          <a:prstGeom prst="rect">
            <a:avLst/>
          </a:prstGeom>
          <a:noFill/>
          <a:ln w="9525">
            <a:noFill/>
            <a:miter lim="800000"/>
            <a:headEnd/>
            <a:tailEnd/>
          </a:ln>
          <a:effectLst/>
        </p:spPr>
        <p:txBody>
          <a:bodyPr lIns="92075" tIns="46038" rIns="92075" bIns="46038"/>
          <a:lstStyle/>
          <a:p>
            <a:pPr marL="342900" indent="-342900">
              <a:spcBef>
                <a:spcPct val="20000"/>
              </a:spcBef>
              <a:buClr>
                <a:schemeClr val="accent2"/>
              </a:buClr>
              <a:buFontTx/>
              <a:buChar char="•"/>
              <a:defRPr/>
            </a:pPr>
            <a:r>
              <a:rPr lang="en-US" sz="2800" dirty="0">
                <a:latin typeface="+mn-lt"/>
              </a:rPr>
              <a:t>BR&amp;E includes all efforts to encourage the retention and growth of a community’s existing businesses</a:t>
            </a:r>
          </a:p>
        </p:txBody>
      </p:sp>
      <p:sp>
        <p:nvSpPr>
          <p:cNvPr id="9220" name="Rectangle 4"/>
          <p:cNvSpPr>
            <a:spLocks noChangeArrowheads="1"/>
          </p:cNvSpPr>
          <p:nvPr/>
        </p:nvSpPr>
        <p:spPr bwMode="auto">
          <a:xfrm>
            <a:off x="5105400" y="1295400"/>
            <a:ext cx="3810000" cy="4876800"/>
          </a:xfrm>
          <a:prstGeom prst="rect">
            <a:avLst/>
          </a:prstGeom>
          <a:noFill/>
          <a:ln w="9525">
            <a:solidFill>
              <a:schemeClr val="tx2"/>
            </a:solidFill>
            <a:miter lim="800000"/>
            <a:headEnd/>
            <a:tailEnd/>
          </a:ln>
          <a:effectLst/>
        </p:spPr>
        <p:txBody>
          <a:bodyPr lIns="92075" tIns="46038" rIns="92075" bIns="46038"/>
          <a:lstStyle/>
          <a:p>
            <a:pPr marL="342900" indent="-342900">
              <a:spcBef>
                <a:spcPct val="20000"/>
              </a:spcBef>
              <a:buClr>
                <a:schemeClr val="accent2"/>
              </a:buClr>
              <a:buFontTx/>
              <a:buChar char="•"/>
              <a:defRPr/>
            </a:pPr>
            <a:r>
              <a:rPr lang="en-US" sz="2200" dirty="0">
                <a:solidFill>
                  <a:schemeClr val="accent2"/>
                </a:solidFill>
                <a:latin typeface="+mn-lt"/>
              </a:rPr>
              <a:t>Technical training</a:t>
            </a:r>
          </a:p>
          <a:p>
            <a:pPr marL="342900" indent="-342900">
              <a:spcBef>
                <a:spcPct val="20000"/>
              </a:spcBef>
              <a:buClr>
                <a:schemeClr val="accent2"/>
              </a:buClr>
              <a:buFontTx/>
              <a:buChar char="•"/>
              <a:defRPr/>
            </a:pPr>
            <a:r>
              <a:rPr lang="en-US" sz="2200" dirty="0">
                <a:solidFill>
                  <a:schemeClr val="accent2"/>
                </a:solidFill>
                <a:latin typeface="+mn-lt"/>
              </a:rPr>
              <a:t>Management seminars</a:t>
            </a:r>
          </a:p>
          <a:p>
            <a:pPr marL="342900" indent="-342900">
              <a:spcBef>
                <a:spcPct val="20000"/>
              </a:spcBef>
              <a:buClr>
                <a:schemeClr val="accent2"/>
              </a:buClr>
              <a:buFontTx/>
              <a:buChar char="•"/>
              <a:defRPr/>
            </a:pPr>
            <a:r>
              <a:rPr lang="en-US" sz="2200" dirty="0">
                <a:solidFill>
                  <a:schemeClr val="accent2"/>
                </a:solidFill>
                <a:latin typeface="+mn-lt"/>
              </a:rPr>
              <a:t>Identify local sources of inputs</a:t>
            </a:r>
          </a:p>
          <a:p>
            <a:pPr marL="342900" indent="-342900">
              <a:spcBef>
                <a:spcPct val="20000"/>
              </a:spcBef>
              <a:buClr>
                <a:schemeClr val="accent2"/>
              </a:buClr>
              <a:buFontTx/>
              <a:buChar char="•"/>
              <a:defRPr/>
            </a:pPr>
            <a:r>
              <a:rPr lang="en-US" sz="2200" dirty="0">
                <a:solidFill>
                  <a:schemeClr val="accent2"/>
                </a:solidFill>
                <a:latin typeface="+mn-lt"/>
              </a:rPr>
              <a:t>Improve labor/management relations</a:t>
            </a:r>
          </a:p>
          <a:p>
            <a:pPr marL="342900" indent="-342900">
              <a:spcBef>
                <a:spcPct val="20000"/>
              </a:spcBef>
              <a:buClr>
                <a:schemeClr val="accent2"/>
              </a:buClr>
              <a:buFontTx/>
              <a:buChar char="•"/>
              <a:defRPr/>
            </a:pPr>
            <a:r>
              <a:rPr lang="en-US" sz="2200" dirty="0" smtClean="0">
                <a:solidFill>
                  <a:schemeClr val="accent2"/>
                </a:solidFill>
                <a:latin typeface="+mn-lt"/>
              </a:rPr>
              <a:t>Reduce </a:t>
            </a:r>
            <a:r>
              <a:rPr lang="en-US" sz="2200" dirty="0">
                <a:solidFill>
                  <a:schemeClr val="accent2"/>
                </a:solidFill>
                <a:latin typeface="+mn-lt"/>
              </a:rPr>
              <a:t>cost </a:t>
            </a:r>
            <a:r>
              <a:rPr lang="en-US" sz="2200" b="1" dirty="0">
                <a:solidFill>
                  <a:schemeClr val="accent2"/>
                </a:solidFill>
                <a:latin typeface="+mn-lt"/>
              </a:rPr>
              <a:t>and</a:t>
            </a:r>
            <a:r>
              <a:rPr lang="en-US" sz="2200" dirty="0">
                <a:solidFill>
                  <a:schemeClr val="accent2"/>
                </a:solidFill>
                <a:latin typeface="+mn-lt"/>
              </a:rPr>
              <a:t> improve quality of local services</a:t>
            </a:r>
          </a:p>
          <a:p>
            <a:pPr marL="342900" indent="-342900">
              <a:spcBef>
                <a:spcPct val="20000"/>
              </a:spcBef>
              <a:buClr>
                <a:schemeClr val="accent2"/>
              </a:buClr>
              <a:buFontTx/>
              <a:buChar char="•"/>
              <a:defRPr/>
            </a:pPr>
            <a:r>
              <a:rPr lang="en-US" sz="2200" dirty="0">
                <a:solidFill>
                  <a:schemeClr val="accent2"/>
                </a:solidFill>
                <a:latin typeface="+mn-lt"/>
              </a:rPr>
              <a:t>Improve school/work relationships</a:t>
            </a:r>
          </a:p>
          <a:p>
            <a:pPr marL="342900" indent="-342900">
              <a:spcBef>
                <a:spcPct val="20000"/>
              </a:spcBef>
              <a:buClr>
                <a:schemeClr val="accent2"/>
              </a:buClr>
              <a:buFontTx/>
              <a:buChar char="•"/>
              <a:defRPr/>
            </a:pPr>
            <a:r>
              <a:rPr lang="en-US" sz="2200" dirty="0">
                <a:solidFill>
                  <a:schemeClr val="accent2"/>
                </a:solidFill>
                <a:latin typeface="+mn-lt"/>
              </a:rPr>
              <a:t>Retaining youth in the community</a:t>
            </a:r>
          </a:p>
        </p:txBody>
      </p:sp>
      <p:sp>
        <p:nvSpPr>
          <p:cNvPr id="6" name="Slide Number Placeholder 5"/>
          <p:cNvSpPr>
            <a:spLocks noGrp="1"/>
          </p:cNvSpPr>
          <p:nvPr>
            <p:ph type="sldNum" sz="quarter" idx="12"/>
          </p:nvPr>
        </p:nvSpPr>
        <p:spPr/>
        <p:txBody>
          <a:bodyPr/>
          <a:lstStyle/>
          <a:p>
            <a:pPr>
              <a:defRPr/>
            </a:pPr>
            <a:fld id="{111F2A9F-4878-4FA9-883A-313AB3A7D8DC}" type="slidenum">
              <a:rPr lang="en-US" smtClean="0"/>
              <a:pPr>
                <a:defRPr/>
              </a:pPr>
              <a:t>2</a:t>
            </a:fld>
            <a:endParaRPr lang="en-US"/>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85800" y="3048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smtClean="0">
                <a:solidFill>
                  <a:schemeClr val="tx2"/>
                </a:solidFill>
                <a:latin typeface="+mj-lt"/>
              </a:rPr>
              <a:t>Why Implement </a:t>
            </a:r>
            <a:r>
              <a:rPr lang="en-US" sz="3200" b="1" dirty="0">
                <a:solidFill>
                  <a:schemeClr val="tx2"/>
                </a:solidFill>
                <a:latin typeface="+mj-lt"/>
              </a:rPr>
              <a:t>a </a:t>
            </a:r>
            <a:endParaRPr lang="en-US" sz="3200" b="1" dirty="0" smtClean="0">
              <a:solidFill>
                <a:schemeClr val="tx2"/>
              </a:solidFill>
              <a:latin typeface="+mj-lt"/>
            </a:endParaRPr>
          </a:p>
          <a:p>
            <a:pPr algn="ctr">
              <a:defRPr/>
            </a:pPr>
            <a:r>
              <a:rPr lang="en-US" sz="3200" b="1" dirty="0" smtClean="0">
                <a:solidFill>
                  <a:schemeClr val="tx2"/>
                </a:solidFill>
                <a:latin typeface="+mj-lt"/>
              </a:rPr>
              <a:t>BR&amp;E </a:t>
            </a:r>
            <a:r>
              <a:rPr lang="en-US" sz="3200" b="1" dirty="0">
                <a:solidFill>
                  <a:schemeClr val="tx2"/>
                </a:solidFill>
                <a:latin typeface="+mj-lt"/>
              </a:rPr>
              <a:t>Visitation Program?</a:t>
            </a:r>
          </a:p>
        </p:txBody>
      </p:sp>
      <p:sp>
        <p:nvSpPr>
          <p:cNvPr id="11267" name="Rectangle 3"/>
          <p:cNvSpPr>
            <a:spLocks noChangeArrowheads="1"/>
          </p:cNvSpPr>
          <p:nvPr/>
        </p:nvSpPr>
        <p:spPr bwMode="auto">
          <a:xfrm>
            <a:off x="838200" y="1905000"/>
            <a:ext cx="7772400" cy="4114800"/>
          </a:xfrm>
          <a:prstGeom prst="rect">
            <a:avLst/>
          </a:prstGeom>
          <a:noFill/>
          <a:ln w="9525">
            <a:noFill/>
            <a:miter lim="800000"/>
            <a:headEnd/>
            <a:tailEnd/>
          </a:ln>
          <a:effectLst/>
        </p:spPr>
        <p:txBody>
          <a:bodyPr lIns="92075" tIns="46038" rIns="92075" bIns="46038"/>
          <a:lstStyle/>
          <a:p>
            <a:pPr marL="342900" indent="-342900">
              <a:spcBef>
                <a:spcPct val="20000"/>
              </a:spcBef>
              <a:buClr>
                <a:schemeClr val="accent2"/>
              </a:buClr>
              <a:buFontTx/>
              <a:buChar char="•"/>
              <a:defRPr/>
            </a:pPr>
            <a:r>
              <a:rPr lang="en-US" sz="2800" dirty="0">
                <a:latin typeface="+mn-lt"/>
              </a:rPr>
              <a:t>Communities can’t do it all</a:t>
            </a:r>
          </a:p>
          <a:p>
            <a:pPr marL="342900" indent="-342900">
              <a:spcBef>
                <a:spcPct val="20000"/>
              </a:spcBef>
              <a:buClr>
                <a:schemeClr val="accent2"/>
              </a:buClr>
              <a:buFontTx/>
              <a:buChar char="•"/>
              <a:defRPr/>
            </a:pPr>
            <a:r>
              <a:rPr lang="en-US" sz="2800" dirty="0" smtClean="0">
                <a:latin typeface="+mn-lt"/>
              </a:rPr>
              <a:t>Identifies a planning </a:t>
            </a:r>
            <a:r>
              <a:rPr lang="en-US" sz="2800" dirty="0">
                <a:latin typeface="+mn-lt"/>
              </a:rPr>
              <a:t>process for setting priorities for other BR&amp;E programs</a:t>
            </a:r>
          </a:p>
          <a:p>
            <a:pPr marL="342900" indent="-342900">
              <a:spcBef>
                <a:spcPct val="20000"/>
              </a:spcBef>
              <a:buClr>
                <a:schemeClr val="accent2"/>
              </a:buClr>
              <a:buFontTx/>
              <a:buChar char="•"/>
              <a:defRPr/>
            </a:pPr>
            <a:r>
              <a:rPr lang="en-US" sz="2800" dirty="0" smtClean="0">
                <a:latin typeface="+mn-lt"/>
              </a:rPr>
              <a:t>Prioritizes existing firm-related projects subject to the following types of criteria:</a:t>
            </a:r>
            <a:endParaRPr lang="en-US" sz="2800" dirty="0">
              <a:latin typeface="+mn-lt"/>
            </a:endParaRPr>
          </a:p>
          <a:p>
            <a:pPr marL="742950" lvl="1" indent="-285750">
              <a:spcBef>
                <a:spcPct val="20000"/>
              </a:spcBef>
              <a:buClr>
                <a:schemeClr val="accent2"/>
              </a:buClr>
              <a:buFontTx/>
              <a:buChar char="–"/>
              <a:defRPr/>
            </a:pPr>
            <a:r>
              <a:rPr lang="en-US" sz="2800" dirty="0">
                <a:solidFill>
                  <a:schemeClr val="accent2"/>
                </a:solidFill>
                <a:latin typeface="+mn-lt"/>
              </a:rPr>
              <a:t>The types of firms in the community</a:t>
            </a:r>
          </a:p>
          <a:p>
            <a:pPr marL="742950" lvl="1" indent="-285750">
              <a:spcBef>
                <a:spcPct val="20000"/>
              </a:spcBef>
              <a:buClr>
                <a:schemeClr val="accent2"/>
              </a:buClr>
              <a:buFontTx/>
              <a:buChar char="–"/>
              <a:defRPr/>
            </a:pPr>
            <a:r>
              <a:rPr lang="en-US" sz="2800" dirty="0">
                <a:solidFill>
                  <a:schemeClr val="accent2"/>
                </a:solidFill>
                <a:latin typeface="+mn-lt"/>
              </a:rPr>
              <a:t>The pressures they face</a:t>
            </a:r>
          </a:p>
          <a:p>
            <a:pPr marL="742950" lvl="1" indent="-285750">
              <a:spcBef>
                <a:spcPct val="20000"/>
              </a:spcBef>
              <a:buClr>
                <a:schemeClr val="accent2"/>
              </a:buClr>
              <a:buFontTx/>
              <a:buChar char="–"/>
              <a:defRPr/>
            </a:pPr>
            <a:r>
              <a:rPr lang="en-US" sz="2800" dirty="0">
                <a:solidFill>
                  <a:schemeClr val="accent2"/>
                </a:solidFill>
                <a:latin typeface="+mn-lt"/>
              </a:rPr>
              <a:t>Other local factors</a:t>
            </a:r>
          </a:p>
        </p:txBody>
      </p:sp>
      <p:sp>
        <p:nvSpPr>
          <p:cNvPr id="5" name="Slide Number Placeholder 4"/>
          <p:cNvSpPr>
            <a:spLocks noGrp="1"/>
          </p:cNvSpPr>
          <p:nvPr>
            <p:ph type="sldNum" sz="quarter" idx="12"/>
          </p:nvPr>
        </p:nvSpPr>
        <p:spPr/>
        <p:txBody>
          <a:bodyPr/>
          <a:lstStyle/>
          <a:p>
            <a:pPr>
              <a:defRPr/>
            </a:pPr>
            <a:fld id="{111F2A9F-4878-4FA9-883A-313AB3A7D8DC}" type="slidenum">
              <a:rPr lang="en-US" smtClean="0"/>
              <a:pPr>
                <a:defRPr/>
              </a:pPr>
              <a:t>3</a:t>
            </a:fld>
            <a:endParaRPr lang="en-US"/>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ChangeArrowheads="1"/>
          </p:cNvSpPr>
          <p:nvPr/>
        </p:nvSpPr>
        <p:spPr bwMode="auto">
          <a:xfrm>
            <a:off x="685800" y="6400800"/>
            <a:ext cx="1905000" cy="457200"/>
          </a:xfrm>
          <a:prstGeom prst="rect">
            <a:avLst/>
          </a:prstGeom>
          <a:noFill/>
          <a:ln w="9525">
            <a:noFill/>
            <a:miter lim="800000"/>
            <a:headEnd/>
            <a:tailEnd/>
          </a:ln>
        </p:spPr>
        <p:txBody>
          <a:bodyPr wrap="none" anchor="ctr"/>
          <a:lstStyle/>
          <a:p>
            <a:endParaRPr lang="en-US"/>
          </a:p>
        </p:txBody>
      </p:sp>
      <p:sp>
        <p:nvSpPr>
          <p:cNvPr id="11268" name="Rectangle 3"/>
          <p:cNvSpPr>
            <a:spLocks noChangeArrowheads="1"/>
          </p:cNvSpPr>
          <p:nvPr/>
        </p:nvSpPr>
        <p:spPr bwMode="auto">
          <a:xfrm>
            <a:off x="3124200" y="6400800"/>
            <a:ext cx="2895600" cy="457200"/>
          </a:xfrm>
          <a:prstGeom prst="rect">
            <a:avLst/>
          </a:prstGeom>
          <a:noFill/>
          <a:ln w="9525">
            <a:noFill/>
            <a:miter lim="800000"/>
            <a:headEnd/>
            <a:tailEnd/>
          </a:ln>
        </p:spPr>
        <p:txBody>
          <a:bodyPr wrap="none" anchor="ctr"/>
          <a:lstStyle/>
          <a:p>
            <a:endParaRPr lang="en-US"/>
          </a:p>
        </p:txBody>
      </p:sp>
      <p:sp>
        <p:nvSpPr>
          <p:cNvPr id="13316" name="Rectangle 4"/>
          <p:cNvSpPr>
            <a:spLocks noChangeArrowheads="1"/>
          </p:cNvSpPr>
          <p:nvPr/>
        </p:nvSpPr>
        <p:spPr bwMode="auto">
          <a:xfrm>
            <a:off x="457200" y="762000"/>
            <a:ext cx="8077200" cy="1143000"/>
          </a:xfrm>
          <a:prstGeom prst="rect">
            <a:avLst/>
          </a:prstGeom>
          <a:noFill/>
          <a:ln w="9525">
            <a:noFill/>
            <a:miter lim="800000"/>
            <a:headEnd/>
            <a:tailEnd/>
          </a:ln>
          <a:effectLst/>
        </p:spPr>
        <p:txBody>
          <a:bodyPr lIns="92075" tIns="46038" rIns="92075" bIns="46038" anchor="ctr"/>
          <a:lstStyle/>
          <a:p>
            <a:pPr algn="ctr">
              <a:defRPr/>
            </a:pPr>
            <a:r>
              <a:rPr lang="en-US" sz="3200" b="1" dirty="0" smtClean="0">
                <a:solidFill>
                  <a:schemeClr val="tx2"/>
                </a:solidFill>
                <a:latin typeface="+mj-lt"/>
              </a:rPr>
              <a:t>What is a BR&amp;E </a:t>
            </a:r>
            <a:r>
              <a:rPr lang="en-US" sz="3200" b="1" dirty="0">
                <a:solidFill>
                  <a:schemeClr val="tx2"/>
                </a:solidFill>
                <a:latin typeface="+mj-lt"/>
              </a:rPr>
              <a:t>Visitation </a:t>
            </a:r>
            <a:r>
              <a:rPr lang="en-US" sz="3200" b="1" dirty="0" smtClean="0">
                <a:solidFill>
                  <a:schemeClr val="tx2"/>
                </a:solidFill>
                <a:latin typeface="+mj-lt"/>
              </a:rPr>
              <a:t>Program?</a:t>
            </a:r>
            <a:endParaRPr lang="en-US" sz="3200" b="1" dirty="0">
              <a:solidFill>
                <a:schemeClr val="tx2"/>
              </a:solidFill>
              <a:latin typeface="+mj-lt"/>
            </a:endParaRPr>
          </a:p>
        </p:txBody>
      </p:sp>
      <p:sp>
        <p:nvSpPr>
          <p:cNvPr id="13317" name="Rectangle 5"/>
          <p:cNvSpPr>
            <a:spLocks noChangeArrowheads="1"/>
          </p:cNvSpPr>
          <p:nvPr/>
        </p:nvSpPr>
        <p:spPr bwMode="auto">
          <a:xfrm>
            <a:off x="762000" y="2514600"/>
            <a:ext cx="7772400" cy="4114800"/>
          </a:xfrm>
          <a:prstGeom prst="rect">
            <a:avLst/>
          </a:prstGeom>
          <a:noFill/>
          <a:ln w="9525">
            <a:noFill/>
            <a:miter lim="800000"/>
            <a:headEnd/>
            <a:tailEnd/>
          </a:ln>
          <a:effectLst/>
        </p:spPr>
        <p:txBody>
          <a:bodyPr lIns="92075" tIns="46038" rIns="92075" bIns="46038"/>
          <a:lstStyle/>
          <a:p>
            <a:pPr marL="342900" indent="-342900">
              <a:spcBef>
                <a:spcPct val="20000"/>
              </a:spcBef>
              <a:buClr>
                <a:schemeClr val="tx2"/>
              </a:buClr>
              <a:defRPr/>
            </a:pPr>
            <a:r>
              <a:rPr lang="en-US" sz="3200" b="1" dirty="0">
                <a:effectLst>
                  <a:outerShdw blurRad="38100" dist="38100" dir="2700000" algn="tl">
                    <a:srgbClr val="000000"/>
                  </a:outerShdw>
                </a:effectLst>
                <a:latin typeface="Times New Roman" pitchFamily="18" charset="0"/>
              </a:rPr>
              <a:t> 	</a:t>
            </a:r>
            <a:r>
              <a:rPr lang="en-US" sz="3200" dirty="0">
                <a:latin typeface="+mn-lt"/>
              </a:rPr>
              <a:t>“…is an action-oriented process for learning about the concerns of local businesses and setting priorities for BR&amp;E projects to address these needs.”  </a:t>
            </a:r>
          </a:p>
          <a:p>
            <a:pPr marL="342900" indent="-342900" algn="ctr">
              <a:spcBef>
                <a:spcPct val="20000"/>
              </a:spcBef>
              <a:buClr>
                <a:schemeClr val="tx2"/>
              </a:buClr>
              <a:defRPr/>
            </a:pPr>
            <a:r>
              <a:rPr lang="en-US" sz="3200" dirty="0">
                <a:latin typeface="+mn-lt"/>
              </a:rPr>
              <a:t>By George Morse, UMN</a:t>
            </a:r>
          </a:p>
        </p:txBody>
      </p:sp>
      <p:sp>
        <p:nvSpPr>
          <p:cNvPr id="7" name="Slide Number Placeholder 6"/>
          <p:cNvSpPr>
            <a:spLocks noGrp="1"/>
          </p:cNvSpPr>
          <p:nvPr>
            <p:ph type="sldNum" sz="quarter" idx="12"/>
          </p:nvPr>
        </p:nvSpPr>
        <p:spPr/>
        <p:txBody>
          <a:bodyPr/>
          <a:lstStyle/>
          <a:p>
            <a:pPr>
              <a:defRPr/>
            </a:pPr>
            <a:fld id="{111F2A9F-4878-4FA9-883A-313AB3A7D8DC}" type="slidenum">
              <a:rPr lang="en-US" smtClean="0"/>
              <a:pPr>
                <a:defRPr/>
              </a:pPr>
              <a:t>4</a:t>
            </a:fld>
            <a:endParaRPr lang="en-US"/>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88196" y="304800"/>
            <a:ext cx="8153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BR&amp;E Visitation Programs Are Good Community </a:t>
            </a:r>
            <a:r>
              <a:rPr lang="en-US" sz="3200" b="1" dirty="0" smtClean="0">
                <a:solidFill>
                  <a:schemeClr val="tx2"/>
                </a:solidFill>
                <a:latin typeface="+mj-lt"/>
              </a:rPr>
              <a:t>Development Tools</a:t>
            </a:r>
            <a:endParaRPr lang="en-US" sz="3200" b="1" dirty="0">
              <a:solidFill>
                <a:schemeClr val="tx2"/>
              </a:solidFill>
              <a:latin typeface="+mj-lt"/>
            </a:endParaRPr>
          </a:p>
        </p:txBody>
      </p:sp>
      <p:sp>
        <p:nvSpPr>
          <p:cNvPr id="15363" name="Rectangle 3"/>
          <p:cNvSpPr>
            <a:spLocks noChangeArrowheads="1"/>
          </p:cNvSpPr>
          <p:nvPr/>
        </p:nvSpPr>
        <p:spPr bwMode="auto">
          <a:xfrm>
            <a:off x="990600" y="1752600"/>
            <a:ext cx="3810000" cy="44196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a:solidFill>
                  <a:schemeClr val="accent2"/>
                </a:solidFill>
                <a:latin typeface="+mn-lt"/>
              </a:rPr>
              <a:t>Locally Based Program</a:t>
            </a:r>
            <a:endParaRPr lang="en-US" sz="2800" dirty="0">
              <a:latin typeface="+mn-lt"/>
            </a:endParaRPr>
          </a:p>
          <a:p>
            <a:pPr marL="342900" indent="-342900">
              <a:spcBef>
                <a:spcPct val="20000"/>
              </a:spcBef>
              <a:buClr>
                <a:schemeClr val="accent2"/>
              </a:buClr>
              <a:buFontTx/>
              <a:buChar char="•"/>
              <a:defRPr/>
            </a:pPr>
            <a:r>
              <a:rPr lang="en-US" sz="2400" dirty="0">
                <a:latin typeface="+mn-lt"/>
              </a:rPr>
              <a:t>The community plans and organizes the program</a:t>
            </a:r>
          </a:p>
          <a:p>
            <a:pPr marL="342900" indent="-342900">
              <a:spcBef>
                <a:spcPct val="20000"/>
              </a:spcBef>
              <a:buClr>
                <a:schemeClr val="accent2"/>
              </a:buClr>
              <a:buFontTx/>
              <a:buChar char="•"/>
              <a:defRPr/>
            </a:pPr>
            <a:r>
              <a:rPr lang="en-US" sz="2400" dirty="0">
                <a:latin typeface="+mn-lt"/>
              </a:rPr>
              <a:t>Volunteers visit the firms</a:t>
            </a:r>
          </a:p>
          <a:p>
            <a:pPr marL="342900" indent="-342900">
              <a:spcBef>
                <a:spcPct val="20000"/>
              </a:spcBef>
              <a:buClr>
                <a:schemeClr val="accent2"/>
              </a:buClr>
              <a:buFontTx/>
              <a:buChar char="•"/>
              <a:defRPr/>
            </a:pPr>
            <a:r>
              <a:rPr lang="en-US" sz="2400" dirty="0">
                <a:latin typeface="+mn-lt"/>
              </a:rPr>
              <a:t>The program builds linkages and networks</a:t>
            </a:r>
          </a:p>
          <a:p>
            <a:pPr marL="342900" indent="-342900">
              <a:spcBef>
                <a:spcPct val="20000"/>
              </a:spcBef>
              <a:buClr>
                <a:schemeClr val="accent2"/>
              </a:buClr>
              <a:buFontTx/>
              <a:buChar char="•"/>
              <a:defRPr/>
            </a:pPr>
            <a:r>
              <a:rPr lang="en-US" sz="2400" dirty="0">
                <a:latin typeface="+mn-lt"/>
              </a:rPr>
              <a:t>People learn more about the economy of their community</a:t>
            </a:r>
          </a:p>
        </p:txBody>
      </p:sp>
      <p:sp>
        <p:nvSpPr>
          <p:cNvPr id="15364" name="Rectangle 4"/>
          <p:cNvSpPr>
            <a:spLocks noChangeArrowheads="1"/>
          </p:cNvSpPr>
          <p:nvPr/>
        </p:nvSpPr>
        <p:spPr bwMode="auto">
          <a:xfrm>
            <a:off x="5105400" y="1752600"/>
            <a:ext cx="3810000" cy="4267200"/>
          </a:xfrm>
          <a:prstGeom prst="rect">
            <a:avLst/>
          </a:prstGeom>
          <a:noFill/>
          <a:ln w="9525">
            <a:noFill/>
            <a:miter lim="800000"/>
            <a:headEnd/>
            <a:tailEnd/>
          </a:ln>
          <a:effectLst/>
        </p:spPr>
        <p:txBody>
          <a:bodyPr lIns="92075" tIns="46038" rIns="92075" bIns="46038"/>
          <a:lstStyle/>
          <a:p>
            <a:pPr defTabSz="744538">
              <a:spcBef>
                <a:spcPct val="20000"/>
              </a:spcBef>
              <a:defRPr/>
            </a:pPr>
            <a:r>
              <a:rPr lang="en-US" sz="2800" dirty="0">
                <a:solidFill>
                  <a:schemeClr val="accent2"/>
                </a:solidFill>
                <a:latin typeface="+mn-lt"/>
              </a:rPr>
              <a:t>Follow-Up is Planned</a:t>
            </a:r>
            <a:endParaRPr lang="en-US" sz="2800" dirty="0">
              <a:solidFill>
                <a:srgbClr val="CCCC00"/>
              </a:solidFill>
              <a:latin typeface="+mn-lt"/>
            </a:endParaRPr>
          </a:p>
          <a:p>
            <a:pPr marL="342900" indent="-342900">
              <a:spcBef>
                <a:spcPct val="20000"/>
              </a:spcBef>
              <a:buClr>
                <a:schemeClr val="accent2"/>
              </a:buClr>
              <a:buFontTx/>
              <a:buChar char="•"/>
              <a:defRPr/>
            </a:pPr>
            <a:r>
              <a:rPr lang="en-US" sz="2400" dirty="0">
                <a:latin typeface="+mn-lt"/>
              </a:rPr>
              <a:t>BR&amp;E Programs plan for something to happen</a:t>
            </a:r>
          </a:p>
          <a:p>
            <a:pPr marL="342900" indent="-342900">
              <a:spcBef>
                <a:spcPct val="20000"/>
              </a:spcBef>
              <a:buClr>
                <a:schemeClr val="accent2"/>
              </a:buClr>
              <a:buFontTx/>
              <a:buChar char="•"/>
              <a:defRPr/>
            </a:pPr>
            <a:r>
              <a:rPr lang="en-US" sz="2400" dirty="0">
                <a:latin typeface="+mn-lt"/>
              </a:rPr>
              <a:t>The program responds to the needs identified in the survey</a:t>
            </a:r>
          </a:p>
          <a:p>
            <a:pPr marL="342900" indent="-342900">
              <a:spcBef>
                <a:spcPct val="20000"/>
              </a:spcBef>
              <a:buClr>
                <a:schemeClr val="accent2"/>
              </a:buClr>
              <a:buFontTx/>
              <a:buChar char="•"/>
              <a:defRPr/>
            </a:pPr>
            <a:r>
              <a:rPr lang="en-US" sz="2400" dirty="0">
                <a:latin typeface="+mn-lt"/>
              </a:rPr>
              <a:t>Implementation of projects or local initiatives</a:t>
            </a:r>
          </a:p>
        </p:txBody>
      </p:sp>
      <p:sp>
        <p:nvSpPr>
          <p:cNvPr id="6" name="Slide Number Placeholder 5"/>
          <p:cNvSpPr>
            <a:spLocks noGrp="1"/>
          </p:cNvSpPr>
          <p:nvPr>
            <p:ph type="sldNum" sz="quarter" idx="12"/>
          </p:nvPr>
        </p:nvSpPr>
        <p:spPr/>
        <p:txBody>
          <a:bodyPr/>
          <a:lstStyle/>
          <a:p>
            <a:pPr>
              <a:defRPr/>
            </a:pPr>
            <a:fld id="{111F2A9F-4878-4FA9-883A-313AB3A7D8DC}" type="slidenum">
              <a:rPr lang="en-US" smtClean="0"/>
              <a:pPr>
                <a:defRPr/>
              </a:pPr>
              <a:t>5</a:t>
            </a:fld>
            <a:endParaRPr lang="en-US"/>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42AC38C0-CCEC-4F57-BE68-0E86EC817BE1}" type="slidenum">
              <a:rPr lang="en-US" smtClean="0"/>
              <a:pPr>
                <a:defRPr/>
              </a:pPr>
              <a:t>6</a:t>
            </a:fld>
            <a:endParaRPr lang="en-US"/>
          </a:p>
        </p:txBody>
      </p:sp>
      <p:sp>
        <p:nvSpPr>
          <p:cNvPr id="5" name="Isosceles Triangle 4"/>
          <p:cNvSpPr/>
          <p:nvPr/>
        </p:nvSpPr>
        <p:spPr>
          <a:xfrm>
            <a:off x="457200" y="2514600"/>
            <a:ext cx="4596384" cy="365760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2209800" y="3429000"/>
            <a:ext cx="6019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5" idx="1"/>
          </p:cNvCxnSpPr>
          <p:nvPr/>
        </p:nvCxnSpPr>
        <p:spPr>
          <a:xfrm rot="10800000" flipH="1">
            <a:off x="1606296" y="4343400"/>
            <a:ext cx="662330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066800" y="5257800"/>
            <a:ext cx="7162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p:cNvCxnSpPr>
          <p:nvPr/>
        </p:nvCxnSpPr>
        <p:spPr>
          <a:xfrm rot="16200000" flipH="1">
            <a:off x="6641592" y="4584192"/>
            <a:ext cx="0" cy="317601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480675" y="5715000"/>
            <a:ext cx="1000595" cy="523220"/>
          </a:xfrm>
          <a:prstGeom prst="rect">
            <a:avLst/>
          </a:prstGeom>
          <a:noFill/>
        </p:spPr>
        <p:txBody>
          <a:bodyPr wrap="none" rtlCol="0">
            <a:spAutoFit/>
          </a:bodyPr>
          <a:lstStyle/>
          <a:p>
            <a:r>
              <a:rPr lang="en-US" sz="2800" b="1" dirty="0" smtClean="0">
                <a:solidFill>
                  <a:schemeClr val="accent2"/>
                </a:solidFill>
                <a:latin typeface="+mn-lt"/>
              </a:rPr>
              <a:t>Data</a:t>
            </a:r>
            <a:endParaRPr lang="en-US" sz="2800" b="1" dirty="0">
              <a:solidFill>
                <a:schemeClr val="accent2"/>
              </a:solidFill>
              <a:latin typeface="+mn-lt"/>
            </a:endParaRPr>
          </a:p>
        </p:txBody>
      </p:sp>
      <p:sp>
        <p:nvSpPr>
          <p:cNvPr id="11" name="TextBox 10"/>
          <p:cNvSpPr txBox="1"/>
          <p:nvPr/>
        </p:nvSpPr>
        <p:spPr>
          <a:xfrm>
            <a:off x="5478651" y="4800600"/>
            <a:ext cx="2196114" cy="523220"/>
          </a:xfrm>
          <a:prstGeom prst="rect">
            <a:avLst/>
          </a:prstGeom>
          <a:noFill/>
        </p:spPr>
        <p:txBody>
          <a:bodyPr wrap="none" rtlCol="0">
            <a:spAutoFit/>
          </a:bodyPr>
          <a:lstStyle/>
          <a:p>
            <a:r>
              <a:rPr lang="en-US" sz="2800" b="1" dirty="0" smtClean="0">
                <a:solidFill>
                  <a:schemeClr val="accent2"/>
                </a:solidFill>
                <a:latin typeface="+mn-lt"/>
              </a:rPr>
              <a:t>Information</a:t>
            </a:r>
            <a:endParaRPr lang="en-US" sz="2800" b="1" dirty="0">
              <a:solidFill>
                <a:schemeClr val="accent2"/>
              </a:solidFill>
              <a:latin typeface="+mn-lt"/>
            </a:endParaRPr>
          </a:p>
        </p:txBody>
      </p:sp>
      <p:sp>
        <p:nvSpPr>
          <p:cNvPr id="12" name="TextBox 11"/>
          <p:cNvSpPr txBox="1"/>
          <p:nvPr/>
        </p:nvSpPr>
        <p:spPr>
          <a:xfrm>
            <a:off x="5478651" y="3886200"/>
            <a:ext cx="2101857" cy="523220"/>
          </a:xfrm>
          <a:prstGeom prst="rect">
            <a:avLst/>
          </a:prstGeom>
          <a:noFill/>
        </p:spPr>
        <p:txBody>
          <a:bodyPr wrap="none" rtlCol="0">
            <a:spAutoFit/>
          </a:bodyPr>
          <a:lstStyle/>
          <a:p>
            <a:r>
              <a:rPr lang="en-US" sz="2800" b="1" dirty="0" smtClean="0">
                <a:solidFill>
                  <a:schemeClr val="accent2"/>
                </a:solidFill>
                <a:latin typeface="+mn-lt"/>
              </a:rPr>
              <a:t>Knowledge</a:t>
            </a:r>
            <a:endParaRPr lang="en-US" sz="2800" b="1" dirty="0">
              <a:solidFill>
                <a:schemeClr val="accent2"/>
              </a:solidFill>
              <a:latin typeface="+mn-lt"/>
            </a:endParaRPr>
          </a:p>
        </p:txBody>
      </p:sp>
      <p:sp>
        <p:nvSpPr>
          <p:cNvPr id="13" name="TextBox 12"/>
          <p:cNvSpPr txBox="1"/>
          <p:nvPr/>
        </p:nvSpPr>
        <p:spPr>
          <a:xfrm>
            <a:off x="5479398" y="2971800"/>
            <a:ext cx="2002471" cy="523220"/>
          </a:xfrm>
          <a:prstGeom prst="rect">
            <a:avLst/>
          </a:prstGeom>
          <a:noFill/>
        </p:spPr>
        <p:txBody>
          <a:bodyPr wrap="none" rtlCol="0">
            <a:spAutoFit/>
          </a:bodyPr>
          <a:lstStyle/>
          <a:p>
            <a:r>
              <a:rPr lang="en-US" sz="2800" b="1" dirty="0" smtClean="0">
                <a:solidFill>
                  <a:schemeClr val="accent2"/>
                </a:solidFill>
                <a:latin typeface="+mn-lt"/>
              </a:rPr>
              <a:t>Innovation</a:t>
            </a:r>
            <a:endParaRPr lang="en-US" sz="2800" b="1" dirty="0">
              <a:solidFill>
                <a:schemeClr val="accent2"/>
              </a:solidFill>
              <a:latin typeface="+mn-lt"/>
            </a:endParaRPr>
          </a:p>
        </p:txBody>
      </p:sp>
      <p:cxnSp>
        <p:nvCxnSpPr>
          <p:cNvPr id="14" name="Straight Arrow Connector 13"/>
          <p:cNvCxnSpPr>
            <a:stCxn id="5" idx="3"/>
          </p:cNvCxnSpPr>
          <p:nvPr/>
        </p:nvCxnSpPr>
        <p:spPr>
          <a:xfrm rot="5400000" flipH="1">
            <a:off x="2292096" y="57089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2286000" y="48006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286000" y="38862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rot="5400000" flipH="1" flipV="1">
            <a:off x="2292096" y="29657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788093" y="6477000"/>
            <a:ext cx="6355907" cy="307777"/>
          </a:xfrm>
          <a:prstGeom prst="rect">
            <a:avLst/>
          </a:prstGeom>
          <a:noFill/>
        </p:spPr>
        <p:txBody>
          <a:bodyPr wrap="none" rtlCol="0">
            <a:spAutoFit/>
          </a:bodyPr>
          <a:lstStyle/>
          <a:p>
            <a:r>
              <a:rPr lang="en-US" sz="1400" dirty="0" smtClean="0"/>
              <a:t>Source:  Steve </a:t>
            </a:r>
            <a:r>
              <a:rPr lang="en-US" sz="1400" dirty="0" err="1" smtClean="0"/>
              <a:t>Deller</a:t>
            </a:r>
            <a:r>
              <a:rPr lang="en-US" sz="1400" dirty="0" smtClean="0"/>
              <a:t>, University of Wisconsin.  NACDEP presentation, 2010.</a:t>
            </a:r>
            <a:endParaRPr lang="en-US" sz="1400" dirty="0"/>
          </a:p>
        </p:txBody>
      </p:sp>
      <p:sp>
        <p:nvSpPr>
          <p:cNvPr id="21" name="TextBox 20"/>
          <p:cNvSpPr txBox="1"/>
          <p:nvPr/>
        </p:nvSpPr>
        <p:spPr>
          <a:xfrm>
            <a:off x="152400" y="1371600"/>
            <a:ext cx="8686800" cy="1077218"/>
          </a:xfrm>
          <a:prstGeom prst="rect">
            <a:avLst/>
          </a:prstGeom>
          <a:noFill/>
        </p:spPr>
        <p:txBody>
          <a:bodyPr wrap="square" rtlCol="0">
            <a:spAutoFit/>
          </a:bodyPr>
          <a:lstStyle/>
          <a:p>
            <a:pPr algn="ctr"/>
            <a:r>
              <a:rPr lang="en-US" sz="3200" dirty="0" smtClean="0">
                <a:solidFill>
                  <a:schemeClr val="accent2"/>
                </a:solidFill>
                <a:latin typeface="+mn-lt"/>
              </a:rPr>
              <a:t>This type of activity can move the local development office up the innovation pyramid</a:t>
            </a:r>
            <a:endParaRPr lang="en-US" sz="3200" dirty="0">
              <a:solidFill>
                <a:schemeClr val="accent2"/>
              </a:solidFill>
              <a:latin typeface="+mn-lt"/>
            </a:endParaRPr>
          </a:p>
        </p:txBody>
      </p:sp>
      <p:cxnSp>
        <p:nvCxnSpPr>
          <p:cNvPr id="23" name="Straight Connector 22"/>
          <p:cNvCxnSpPr/>
          <p:nvPr/>
        </p:nvCxnSpPr>
        <p:spPr>
          <a:xfrm>
            <a:off x="457200" y="6172200"/>
            <a:ext cx="7772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eaLnBrk="1" fontAlgn="auto" hangingPunct="1">
              <a:spcAft>
                <a:spcPts val="0"/>
              </a:spcAft>
              <a:defRPr/>
            </a:pPr>
            <a:r>
              <a:rPr lang="en-US" b="1" dirty="0" smtClean="0"/>
              <a:t>Objectives of the </a:t>
            </a:r>
            <a:br>
              <a:rPr lang="en-US" b="1" dirty="0" smtClean="0"/>
            </a:br>
            <a:r>
              <a:rPr lang="en-US" b="1" dirty="0" smtClean="0"/>
              <a:t>BR&amp;E Visitation Program</a:t>
            </a:r>
            <a:endParaRPr lang="en-US" b="1" dirty="0"/>
          </a:p>
        </p:txBody>
      </p:sp>
      <p:sp>
        <p:nvSpPr>
          <p:cNvPr id="3" name="Content Placeholder 2"/>
          <p:cNvSpPr>
            <a:spLocks noGrp="1"/>
          </p:cNvSpPr>
          <p:nvPr>
            <p:ph sz="quarter" idx="1"/>
          </p:nvPr>
        </p:nvSpPr>
        <p:spPr>
          <a:xfrm>
            <a:off x="304800" y="1600200"/>
            <a:ext cx="8610600" cy="4525963"/>
          </a:xfrm>
        </p:spPr>
        <p:txBody>
          <a:bodyPr>
            <a:normAutofit/>
          </a:bodyPr>
          <a:lstStyle/>
          <a:p>
            <a:pPr marL="274320" indent="-274320" eaLnBrk="1" fontAlgn="auto" hangingPunct="1">
              <a:spcAft>
                <a:spcPts val="0"/>
              </a:spcAft>
              <a:buFont typeface="Wingdings 3"/>
              <a:buChar char=""/>
              <a:defRPr/>
            </a:pPr>
            <a:r>
              <a:rPr lang="en-US" sz="2800" dirty="0" smtClean="0"/>
              <a:t>Demonstrate to local businesses that the community appreciates their contribution to the economy</a:t>
            </a:r>
          </a:p>
          <a:p>
            <a:pPr marL="274320" indent="-274320" eaLnBrk="1" fontAlgn="auto" hangingPunct="1">
              <a:spcAft>
                <a:spcPts val="0"/>
              </a:spcAft>
              <a:buFont typeface="Wingdings 3"/>
              <a:buChar char=""/>
              <a:defRPr/>
            </a:pPr>
            <a:r>
              <a:rPr lang="en-US" sz="2800" dirty="0" smtClean="0"/>
              <a:t>Help existing businesses solve problems</a:t>
            </a:r>
          </a:p>
          <a:p>
            <a:pPr marL="274320" indent="-274320" eaLnBrk="1" fontAlgn="auto" hangingPunct="1">
              <a:spcAft>
                <a:spcPts val="0"/>
              </a:spcAft>
              <a:buFont typeface="Wingdings 3"/>
              <a:buChar char=""/>
              <a:defRPr/>
            </a:pPr>
            <a:r>
              <a:rPr lang="en-US" sz="2800" dirty="0" smtClean="0"/>
              <a:t>Assist businesses in using programs aimed at helping them become more competitive</a:t>
            </a:r>
          </a:p>
          <a:p>
            <a:pPr marL="274320" indent="-274320" eaLnBrk="1" fontAlgn="auto" hangingPunct="1">
              <a:spcAft>
                <a:spcPts val="0"/>
              </a:spcAft>
              <a:buFont typeface="Wingdings 3"/>
              <a:buChar char=""/>
              <a:defRPr/>
            </a:pPr>
            <a:r>
              <a:rPr lang="en-US" sz="2800" dirty="0" smtClean="0"/>
              <a:t>Develop strategic plans for long-range BR&amp;E activities</a:t>
            </a:r>
          </a:p>
          <a:p>
            <a:pPr marL="274320" indent="-274320" eaLnBrk="1" fontAlgn="auto" hangingPunct="1">
              <a:spcAft>
                <a:spcPts val="0"/>
              </a:spcAft>
              <a:buFont typeface="Wingdings 3"/>
              <a:buChar char=""/>
              <a:defRPr/>
            </a:pPr>
            <a:r>
              <a:rPr lang="en-US" sz="2800" dirty="0" smtClean="0"/>
              <a:t>Build community capacity to sustain growth and development</a:t>
            </a:r>
            <a:endParaRPr lang="en-US" sz="2800" dirty="0"/>
          </a:p>
        </p:txBody>
      </p:sp>
      <p:sp>
        <p:nvSpPr>
          <p:cNvPr id="5" name="Slide Number Placeholder 4"/>
          <p:cNvSpPr>
            <a:spLocks noGrp="1"/>
          </p:cNvSpPr>
          <p:nvPr>
            <p:ph type="sldNum" sz="quarter" idx="12"/>
          </p:nvPr>
        </p:nvSpPr>
        <p:spPr/>
        <p:txBody>
          <a:bodyPr/>
          <a:lstStyle/>
          <a:p>
            <a:pPr>
              <a:defRPr/>
            </a:pPr>
            <a:fld id="{9EA28750-C738-4D04-9309-8C45BEAEA612}" type="slidenum">
              <a:rPr lang="en-US" smtClean="0"/>
              <a:pPr>
                <a:defRPr/>
              </a:pPr>
              <a:t>7</a:t>
            </a:fld>
            <a:endParaRPr lang="en-US"/>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685800" y="6400800"/>
            <a:ext cx="1905000" cy="457200"/>
          </a:xfrm>
          <a:prstGeom prst="rect">
            <a:avLst/>
          </a:prstGeom>
          <a:noFill/>
          <a:ln w="9525">
            <a:noFill/>
            <a:miter lim="800000"/>
            <a:headEnd/>
            <a:tailEnd/>
          </a:ln>
        </p:spPr>
        <p:txBody>
          <a:bodyPr wrap="none" anchor="ctr"/>
          <a:lstStyle/>
          <a:p>
            <a:endParaRPr lang="en-US"/>
          </a:p>
        </p:txBody>
      </p:sp>
      <p:sp>
        <p:nvSpPr>
          <p:cNvPr id="14340" name="Rectangle 3"/>
          <p:cNvSpPr>
            <a:spLocks noChangeArrowheads="1"/>
          </p:cNvSpPr>
          <p:nvPr/>
        </p:nvSpPr>
        <p:spPr bwMode="auto">
          <a:xfrm>
            <a:off x="3124200" y="6400800"/>
            <a:ext cx="2895600" cy="457200"/>
          </a:xfrm>
          <a:prstGeom prst="rect">
            <a:avLst/>
          </a:prstGeom>
          <a:noFill/>
          <a:ln w="9525">
            <a:noFill/>
            <a:miter lim="800000"/>
            <a:headEnd/>
            <a:tailEnd/>
          </a:ln>
        </p:spPr>
        <p:txBody>
          <a:bodyPr wrap="none" anchor="ctr"/>
          <a:lstStyle/>
          <a:p>
            <a:endParaRPr lang="en-US"/>
          </a:p>
        </p:txBody>
      </p:sp>
      <p:sp>
        <p:nvSpPr>
          <p:cNvPr id="25604" name="Rectangle 4"/>
          <p:cNvSpPr>
            <a:spLocks noChangeArrowheads="1"/>
          </p:cNvSpPr>
          <p:nvPr/>
        </p:nvSpPr>
        <p:spPr bwMode="auto">
          <a:xfrm>
            <a:off x="609600" y="3048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From BR&amp;E Visits to Jobs </a:t>
            </a:r>
          </a:p>
        </p:txBody>
      </p:sp>
      <p:sp>
        <p:nvSpPr>
          <p:cNvPr id="25605" name="Rectangle 5"/>
          <p:cNvSpPr>
            <a:spLocks noChangeArrowheads="1"/>
          </p:cNvSpPr>
          <p:nvPr/>
        </p:nvSpPr>
        <p:spPr bwMode="auto">
          <a:xfrm>
            <a:off x="539750" y="3740150"/>
            <a:ext cx="1358900" cy="12065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400" b="1" i="1" dirty="0">
                <a:solidFill>
                  <a:srgbClr val="FF0000"/>
                </a:solidFill>
                <a:effectLst>
                  <a:outerShdw blurRad="38100" dist="38100" dir="2700000" algn="tl">
                    <a:srgbClr val="000000"/>
                  </a:outerShdw>
                </a:effectLst>
                <a:latin typeface="Arial" charset="0"/>
              </a:rPr>
              <a:t>BR&amp;E</a:t>
            </a:r>
          </a:p>
          <a:p>
            <a:pPr algn="ctr">
              <a:defRPr/>
            </a:pPr>
            <a:r>
              <a:rPr lang="en-US" sz="2400" b="1" i="1" dirty="0">
                <a:solidFill>
                  <a:srgbClr val="FF0000"/>
                </a:solidFill>
                <a:effectLst>
                  <a:outerShdw blurRad="38100" dist="38100" dir="2700000" algn="tl">
                    <a:srgbClr val="000000"/>
                  </a:outerShdw>
                </a:effectLst>
                <a:latin typeface="Arial" charset="0"/>
              </a:rPr>
              <a:t>Visits</a:t>
            </a:r>
          </a:p>
        </p:txBody>
      </p:sp>
      <p:sp>
        <p:nvSpPr>
          <p:cNvPr id="25606" name="Rectangle 6"/>
          <p:cNvSpPr>
            <a:spLocks noChangeArrowheads="1"/>
          </p:cNvSpPr>
          <p:nvPr/>
        </p:nvSpPr>
        <p:spPr bwMode="auto">
          <a:xfrm>
            <a:off x="2286000" y="1676400"/>
            <a:ext cx="4711700" cy="9017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i="1" dirty="0">
                <a:solidFill>
                  <a:schemeClr val="bg1"/>
                </a:solidFill>
                <a:effectLst>
                  <a:outerShdw blurRad="38100" dist="38100" dir="2700000" algn="tl">
                    <a:srgbClr val="000000">
                      <a:alpha val="43137"/>
                    </a:srgbClr>
                  </a:outerShdw>
                </a:effectLst>
                <a:latin typeface="Arial" charset="0"/>
              </a:rPr>
              <a:t>Pro-business Attitude/Appreciation</a:t>
            </a:r>
          </a:p>
        </p:txBody>
      </p:sp>
      <p:sp>
        <p:nvSpPr>
          <p:cNvPr id="25607" name="Rectangle 7"/>
          <p:cNvSpPr>
            <a:spLocks noChangeArrowheads="1"/>
          </p:cNvSpPr>
          <p:nvPr/>
        </p:nvSpPr>
        <p:spPr bwMode="auto">
          <a:xfrm>
            <a:off x="2597150" y="2978150"/>
            <a:ext cx="3035300" cy="31877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400" b="1" i="1" dirty="0">
                <a:solidFill>
                  <a:schemeClr val="bg1"/>
                </a:solidFill>
                <a:effectLst>
                  <a:outerShdw blurRad="38100" dist="38100" dir="2700000" algn="tl">
                    <a:srgbClr val="000000"/>
                  </a:outerShdw>
                </a:effectLst>
                <a:latin typeface="Arial" charset="0"/>
              </a:rPr>
              <a:t>BR&amp;E Programs on:</a:t>
            </a:r>
          </a:p>
          <a:p>
            <a:pPr algn="ctr">
              <a:defRPr/>
            </a:pPr>
            <a:r>
              <a:rPr lang="en-US" sz="2000" b="1" i="1" dirty="0">
                <a:solidFill>
                  <a:schemeClr val="bg1"/>
                </a:solidFill>
                <a:effectLst>
                  <a:outerShdw blurRad="38100" dist="38100" dir="2700000" algn="tl">
                    <a:srgbClr val="000000"/>
                  </a:outerShdw>
                </a:effectLst>
                <a:latin typeface="Arial" charset="0"/>
              </a:rPr>
              <a:t>New Technology</a:t>
            </a:r>
          </a:p>
          <a:p>
            <a:pPr algn="ctr">
              <a:defRPr/>
            </a:pPr>
            <a:r>
              <a:rPr lang="en-US" sz="2000" b="1" i="1" dirty="0">
                <a:solidFill>
                  <a:schemeClr val="bg1"/>
                </a:solidFill>
                <a:effectLst>
                  <a:outerShdw blurRad="38100" dist="38100" dir="2700000" algn="tl">
                    <a:srgbClr val="000000"/>
                  </a:outerShdw>
                </a:effectLst>
                <a:latin typeface="Arial" charset="0"/>
              </a:rPr>
              <a:t>New Skills</a:t>
            </a:r>
          </a:p>
          <a:p>
            <a:pPr algn="ctr">
              <a:defRPr/>
            </a:pPr>
            <a:r>
              <a:rPr lang="en-US" sz="2000" b="1" i="1" dirty="0">
                <a:solidFill>
                  <a:schemeClr val="bg1"/>
                </a:solidFill>
                <a:effectLst>
                  <a:outerShdw blurRad="38100" dist="38100" dir="2700000" algn="tl">
                    <a:srgbClr val="000000"/>
                  </a:outerShdw>
                </a:effectLst>
                <a:latin typeface="Arial" charset="0"/>
              </a:rPr>
              <a:t>New Products</a:t>
            </a:r>
          </a:p>
          <a:p>
            <a:pPr algn="ctr">
              <a:defRPr/>
            </a:pPr>
            <a:r>
              <a:rPr lang="en-US" sz="2000" b="1" i="1" dirty="0">
                <a:solidFill>
                  <a:schemeClr val="bg1"/>
                </a:solidFill>
                <a:effectLst>
                  <a:outerShdw blurRad="38100" dist="38100" dir="2700000" algn="tl">
                    <a:srgbClr val="000000"/>
                  </a:outerShdw>
                </a:effectLst>
                <a:latin typeface="Arial" charset="0"/>
              </a:rPr>
              <a:t>New Markets</a:t>
            </a:r>
          </a:p>
          <a:p>
            <a:pPr algn="ctr">
              <a:defRPr/>
            </a:pPr>
            <a:r>
              <a:rPr lang="en-US" sz="2000" b="1" i="1" dirty="0">
                <a:solidFill>
                  <a:schemeClr val="bg1"/>
                </a:solidFill>
                <a:effectLst>
                  <a:outerShdw blurRad="38100" dist="38100" dir="2700000" algn="tl">
                    <a:srgbClr val="000000"/>
                  </a:outerShdw>
                </a:effectLst>
                <a:latin typeface="Arial" charset="0"/>
              </a:rPr>
              <a:t>Taxes</a:t>
            </a:r>
          </a:p>
          <a:p>
            <a:pPr algn="ctr">
              <a:defRPr/>
            </a:pPr>
            <a:r>
              <a:rPr lang="en-US" sz="2000" b="1" i="1" dirty="0">
                <a:solidFill>
                  <a:schemeClr val="bg1"/>
                </a:solidFill>
                <a:effectLst>
                  <a:outerShdw blurRad="38100" dist="38100" dir="2700000" algn="tl">
                    <a:srgbClr val="000000"/>
                  </a:outerShdw>
                </a:effectLst>
                <a:latin typeface="Arial" charset="0"/>
              </a:rPr>
              <a:t>Public Services</a:t>
            </a:r>
          </a:p>
          <a:p>
            <a:pPr algn="ctr">
              <a:defRPr/>
            </a:pPr>
            <a:r>
              <a:rPr lang="en-US" sz="2000" b="1" i="1" dirty="0">
                <a:solidFill>
                  <a:schemeClr val="bg1"/>
                </a:solidFill>
                <a:effectLst>
                  <a:outerShdw blurRad="38100" dist="38100" dir="2700000" algn="tl">
                    <a:srgbClr val="000000"/>
                  </a:outerShdw>
                </a:effectLst>
                <a:latin typeface="Arial" charset="0"/>
              </a:rPr>
              <a:t>Infrastructure</a:t>
            </a:r>
            <a:r>
              <a:rPr lang="en-US" sz="2400" i="1" dirty="0">
                <a:latin typeface="Arial" charset="0"/>
              </a:rPr>
              <a:t> </a:t>
            </a:r>
          </a:p>
        </p:txBody>
      </p:sp>
      <p:sp>
        <p:nvSpPr>
          <p:cNvPr id="25608" name="Rectangle 8"/>
          <p:cNvSpPr>
            <a:spLocks noChangeArrowheads="1"/>
          </p:cNvSpPr>
          <p:nvPr/>
        </p:nvSpPr>
        <p:spPr bwMode="auto">
          <a:xfrm>
            <a:off x="6102350" y="3816350"/>
            <a:ext cx="1130300" cy="7493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b="1" i="1">
                <a:solidFill>
                  <a:srgbClr val="007AF4"/>
                </a:solidFill>
                <a:effectLst>
                  <a:outerShdw blurRad="38100" dist="38100" dir="2700000" algn="tl">
                    <a:srgbClr val="000000"/>
                  </a:outerShdw>
                </a:effectLst>
                <a:latin typeface="Arial" charset="0"/>
              </a:rPr>
              <a:t>Profits</a:t>
            </a:r>
          </a:p>
        </p:txBody>
      </p:sp>
      <p:sp>
        <p:nvSpPr>
          <p:cNvPr id="25609" name="Rectangle 9"/>
          <p:cNvSpPr>
            <a:spLocks noChangeArrowheads="1"/>
          </p:cNvSpPr>
          <p:nvPr/>
        </p:nvSpPr>
        <p:spPr bwMode="auto">
          <a:xfrm>
            <a:off x="6178550" y="5264150"/>
            <a:ext cx="1054100" cy="10541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b="1" i="1">
                <a:solidFill>
                  <a:srgbClr val="007AF4"/>
                </a:solidFill>
                <a:effectLst>
                  <a:outerShdw blurRad="38100" dist="38100" dir="2700000" algn="tl">
                    <a:srgbClr val="000000"/>
                  </a:outerShdw>
                </a:effectLst>
                <a:latin typeface="Arial" charset="0"/>
              </a:rPr>
              <a:t>Quality</a:t>
            </a:r>
          </a:p>
          <a:p>
            <a:pPr algn="ctr">
              <a:defRPr/>
            </a:pPr>
            <a:r>
              <a:rPr lang="en-US" sz="2000" b="1" i="1">
                <a:solidFill>
                  <a:srgbClr val="007AF4"/>
                </a:solidFill>
                <a:effectLst>
                  <a:outerShdw blurRad="38100" dist="38100" dir="2700000" algn="tl">
                    <a:srgbClr val="000000"/>
                  </a:outerShdw>
                </a:effectLst>
                <a:latin typeface="Arial" charset="0"/>
              </a:rPr>
              <a:t>of </a:t>
            </a:r>
          </a:p>
          <a:p>
            <a:pPr algn="ctr">
              <a:defRPr/>
            </a:pPr>
            <a:r>
              <a:rPr lang="en-US" sz="2000" b="1" i="1">
                <a:solidFill>
                  <a:srgbClr val="007AF4"/>
                </a:solidFill>
                <a:effectLst>
                  <a:outerShdw blurRad="38100" dist="38100" dir="2700000" algn="tl">
                    <a:srgbClr val="000000"/>
                  </a:outerShdw>
                </a:effectLst>
                <a:latin typeface="Arial" charset="0"/>
              </a:rPr>
              <a:t>Life</a:t>
            </a:r>
          </a:p>
        </p:txBody>
      </p:sp>
      <p:sp>
        <p:nvSpPr>
          <p:cNvPr id="25611" name="Rectangle 11"/>
          <p:cNvSpPr>
            <a:spLocks noChangeArrowheads="1"/>
          </p:cNvSpPr>
          <p:nvPr/>
        </p:nvSpPr>
        <p:spPr bwMode="auto">
          <a:xfrm>
            <a:off x="7397750" y="2825750"/>
            <a:ext cx="901700" cy="31115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i="1" dirty="0">
                <a:solidFill>
                  <a:schemeClr val="bg1"/>
                </a:solidFill>
                <a:effectLst>
                  <a:outerShdw blurRad="38100" dist="38100" dir="2700000" algn="tl">
                    <a:srgbClr val="000000">
                      <a:alpha val="43137"/>
                    </a:srgbClr>
                  </a:outerShdw>
                </a:effectLst>
                <a:latin typeface="Arial" charset="0"/>
              </a:rPr>
              <a:t>New </a:t>
            </a:r>
          </a:p>
          <a:p>
            <a:pPr algn="ctr">
              <a:defRPr/>
            </a:pPr>
            <a:endParaRPr lang="en-US" sz="2000" i="1" dirty="0">
              <a:solidFill>
                <a:schemeClr val="bg1"/>
              </a:solidFill>
              <a:effectLst>
                <a:outerShdw blurRad="38100" dist="38100" dir="2700000" algn="tl">
                  <a:srgbClr val="000000">
                    <a:alpha val="43137"/>
                  </a:srgbClr>
                </a:outerShdw>
              </a:effectLst>
              <a:latin typeface="Arial" charset="0"/>
            </a:endParaRPr>
          </a:p>
          <a:p>
            <a:pPr algn="ctr">
              <a:defRPr/>
            </a:pPr>
            <a:r>
              <a:rPr lang="en-US" sz="2000" i="1" dirty="0">
                <a:solidFill>
                  <a:schemeClr val="bg1"/>
                </a:solidFill>
                <a:effectLst>
                  <a:outerShdw blurRad="38100" dist="38100" dir="2700000" algn="tl">
                    <a:srgbClr val="000000">
                      <a:alpha val="43137"/>
                    </a:srgbClr>
                  </a:outerShdw>
                </a:effectLst>
                <a:latin typeface="Arial" charset="0"/>
              </a:rPr>
              <a:t>Jobs </a:t>
            </a:r>
          </a:p>
          <a:p>
            <a:pPr algn="ctr">
              <a:defRPr/>
            </a:pPr>
            <a:endParaRPr lang="en-US" sz="2000" i="1" dirty="0">
              <a:solidFill>
                <a:schemeClr val="bg1"/>
              </a:solidFill>
              <a:effectLst>
                <a:outerShdw blurRad="38100" dist="38100" dir="2700000" algn="tl">
                  <a:srgbClr val="000000">
                    <a:alpha val="43137"/>
                  </a:srgbClr>
                </a:outerShdw>
              </a:effectLst>
              <a:latin typeface="Arial" charset="0"/>
            </a:endParaRPr>
          </a:p>
          <a:p>
            <a:pPr algn="ctr">
              <a:defRPr/>
            </a:pPr>
            <a:r>
              <a:rPr lang="en-US" sz="2000" i="1" dirty="0">
                <a:solidFill>
                  <a:schemeClr val="bg1"/>
                </a:solidFill>
                <a:effectLst>
                  <a:outerShdw blurRad="38100" dist="38100" dir="2700000" algn="tl">
                    <a:srgbClr val="000000">
                      <a:alpha val="43137"/>
                    </a:srgbClr>
                  </a:outerShdw>
                </a:effectLst>
                <a:latin typeface="Arial" charset="0"/>
              </a:rPr>
              <a:t>&amp; </a:t>
            </a:r>
          </a:p>
          <a:p>
            <a:pPr algn="ctr">
              <a:defRPr/>
            </a:pPr>
            <a:endParaRPr lang="en-US" sz="2000" i="1" dirty="0">
              <a:solidFill>
                <a:schemeClr val="bg1"/>
              </a:solidFill>
              <a:effectLst>
                <a:outerShdw blurRad="38100" dist="38100" dir="2700000" algn="tl">
                  <a:srgbClr val="000000">
                    <a:alpha val="43137"/>
                  </a:srgbClr>
                </a:outerShdw>
              </a:effectLst>
              <a:latin typeface="Arial" charset="0"/>
            </a:endParaRPr>
          </a:p>
          <a:p>
            <a:pPr algn="ctr">
              <a:defRPr/>
            </a:pPr>
            <a:r>
              <a:rPr lang="en-US" sz="2000" i="1" dirty="0">
                <a:solidFill>
                  <a:schemeClr val="bg1"/>
                </a:solidFill>
                <a:effectLst>
                  <a:outerShdw blurRad="38100" dist="38100" dir="2700000" algn="tl">
                    <a:srgbClr val="000000">
                      <a:alpha val="43137"/>
                    </a:srgbClr>
                  </a:outerShdw>
                </a:effectLst>
                <a:latin typeface="Arial" charset="0"/>
              </a:rPr>
              <a:t>Income</a:t>
            </a:r>
          </a:p>
        </p:txBody>
      </p:sp>
      <p:sp>
        <p:nvSpPr>
          <p:cNvPr id="14348" name="Line 12"/>
          <p:cNvSpPr>
            <a:spLocks noChangeShapeType="1"/>
          </p:cNvSpPr>
          <p:nvPr/>
        </p:nvSpPr>
        <p:spPr bwMode="auto">
          <a:xfrm flipV="1">
            <a:off x="1676400" y="2743200"/>
            <a:ext cx="609600" cy="990600"/>
          </a:xfrm>
          <a:prstGeom prst="line">
            <a:avLst/>
          </a:prstGeom>
          <a:noFill/>
          <a:ln w="12700">
            <a:solidFill>
              <a:schemeClr val="tx1"/>
            </a:solidFill>
            <a:round/>
            <a:headEnd type="none" w="sm" len="sm"/>
            <a:tailEnd type="stealth" w="med" len="lg"/>
          </a:ln>
        </p:spPr>
        <p:txBody>
          <a:bodyPr/>
          <a:lstStyle/>
          <a:p>
            <a:endParaRPr lang="en-US"/>
          </a:p>
        </p:txBody>
      </p:sp>
      <p:sp>
        <p:nvSpPr>
          <p:cNvPr id="14349" name="Line 13"/>
          <p:cNvSpPr>
            <a:spLocks noChangeShapeType="1"/>
          </p:cNvSpPr>
          <p:nvPr/>
        </p:nvSpPr>
        <p:spPr bwMode="auto">
          <a:xfrm>
            <a:off x="1905000" y="4343400"/>
            <a:ext cx="609600" cy="76200"/>
          </a:xfrm>
          <a:prstGeom prst="line">
            <a:avLst/>
          </a:prstGeom>
          <a:noFill/>
          <a:ln w="12700">
            <a:solidFill>
              <a:schemeClr val="tx1"/>
            </a:solidFill>
            <a:round/>
            <a:headEnd type="none" w="sm" len="sm"/>
            <a:tailEnd type="stealth" w="med" len="lg"/>
          </a:ln>
        </p:spPr>
        <p:txBody>
          <a:bodyPr/>
          <a:lstStyle/>
          <a:p>
            <a:endParaRPr lang="en-US"/>
          </a:p>
        </p:txBody>
      </p:sp>
      <p:sp>
        <p:nvSpPr>
          <p:cNvPr id="14350" name="Line 14"/>
          <p:cNvSpPr>
            <a:spLocks noChangeShapeType="1"/>
          </p:cNvSpPr>
          <p:nvPr/>
        </p:nvSpPr>
        <p:spPr bwMode="auto">
          <a:xfrm>
            <a:off x="5638800" y="3886200"/>
            <a:ext cx="457200" cy="304800"/>
          </a:xfrm>
          <a:prstGeom prst="line">
            <a:avLst/>
          </a:prstGeom>
          <a:noFill/>
          <a:ln w="12700">
            <a:solidFill>
              <a:schemeClr val="tx1"/>
            </a:solidFill>
            <a:round/>
            <a:headEnd type="none" w="sm" len="sm"/>
            <a:tailEnd type="stealth" w="med" len="lg"/>
          </a:ln>
        </p:spPr>
        <p:txBody>
          <a:bodyPr/>
          <a:lstStyle/>
          <a:p>
            <a:endParaRPr lang="en-US"/>
          </a:p>
        </p:txBody>
      </p:sp>
      <p:sp>
        <p:nvSpPr>
          <p:cNvPr id="14351" name="Line 15"/>
          <p:cNvSpPr>
            <a:spLocks noChangeShapeType="1"/>
          </p:cNvSpPr>
          <p:nvPr/>
        </p:nvSpPr>
        <p:spPr bwMode="auto">
          <a:xfrm flipV="1">
            <a:off x="5715000" y="5715000"/>
            <a:ext cx="457200" cy="304800"/>
          </a:xfrm>
          <a:prstGeom prst="line">
            <a:avLst/>
          </a:prstGeom>
          <a:noFill/>
          <a:ln w="12700">
            <a:solidFill>
              <a:schemeClr val="tx1"/>
            </a:solidFill>
            <a:round/>
            <a:headEnd type="none" w="sm" len="sm"/>
            <a:tailEnd type="stealth" w="med" len="lg"/>
          </a:ln>
        </p:spPr>
        <p:txBody>
          <a:bodyPr/>
          <a:lstStyle/>
          <a:p>
            <a:endParaRPr lang="en-US"/>
          </a:p>
        </p:txBody>
      </p:sp>
      <p:sp>
        <p:nvSpPr>
          <p:cNvPr id="14352" name="Line 16"/>
          <p:cNvSpPr>
            <a:spLocks noChangeShapeType="1"/>
          </p:cNvSpPr>
          <p:nvPr/>
        </p:nvSpPr>
        <p:spPr bwMode="auto">
          <a:xfrm>
            <a:off x="7239000" y="4191000"/>
            <a:ext cx="152400" cy="0"/>
          </a:xfrm>
          <a:prstGeom prst="line">
            <a:avLst/>
          </a:prstGeom>
          <a:noFill/>
          <a:ln w="12700">
            <a:solidFill>
              <a:schemeClr val="tx1"/>
            </a:solidFill>
            <a:round/>
            <a:headEnd type="none" w="sm" len="sm"/>
            <a:tailEnd type="stealth" w="med" len="lg"/>
          </a:ln>
        </p:spPr>
        <p:txBody>
          <a:bodyPr/>
          <a:lstStyle/>
          <a:p>
            <a:endParaRPr lang="en-US"/>
          </a:p>
        </p:txBody>
      </p:sp>
      <p:sp>
        <p:nvSpPr>
          <p:cNvPr id="14353" name="Line 17"/>
          <p:cNvSpPr>
            <a:spLocks noChangeShapeType="1"/>
          </p:cNvSpPr>
          <p:nvPr/>
        </p:nvSpPr>
        <p:spPr bwMode="auto">
          <a:xfrm flipV="1">
            <a:off x="7239000" y="5257800"/>
            <a:ext cx="152400" cy="152400"/>
          </a:xfrm>
          <a:prstGeom prst="line">
            <a:avLst/>
          </a:prstGeom>
          <a:noFill/>
          <a:ln w="12700">
            <a:solidFill>
              <a:schemeClr val="tx1"/>
            </a:solidFill>
            <a:round/>
            <a:headEnd type="none" w="sm" len="sm"/>
            <a:tailEnd type="stealth" w="med" len="lg"/>
          </a:ln>
        </p:spPr>
        <p:txBody>
          <a:bodyPr/>
          <a:lstStyle/>
          <a:p>
            <a:endParaRPr lang="en-US"/>
          </a:p>
        </p:txBody>
      </p:sp>
      <p:sp>
        <p:nvSpPr>
          <p:cNvPr id="14354" name="Line 18"/>
          <p:cNvSpPr>
            <a:spLocks noChangeShapeType="1"/>
          </p:cNvSpPr>
          <p:nvPr/>
        </p:nvSpPr>
        <p:spPr bwMode="auto">
          <a:xfrm>
            <a:off x="7010400" y="2590800"/>
            <a:ext cx="381000" cy="685800"/>
          </a:xfrm>
          <a:prstGeom prst="line">
            <a:avLst/>
          </a:prstGeom>
          <a:noFill/>
          <a:ln w="12700">
            <a:solidFill>
              <a:schemeClr val="tx1"/>
            </a:solidFill>
            <a:round/>
            <a:headEnd type="none" w="sm" len="sm"/>
            <a:tailEnd type="stealth" w="med" len="lg"/>
          </a:ln>
        </p:spPr>
        <p:txBody>
          <a:bodyPr/>
          <a:lstStyle/>
          <a:p>
            <a:endParaRPr lang="en-US"/>
          </a:p>
        </p:txBody>
      </p:sp>
      <p:sp>
        <p:nvSpPr>
          <p:cNvPr id="19" name="Slide Number Placeholder 18"/>
          <p:cNvSpPr>
            <a:spLocks noGrp="1"/>
          </p:cNvSpPr>
          <p:nvPr>
            <p:ph type="sldNum" sz="quarter" idx="12"/>
          </p:nvPr>
        </p:nvSpPr>
        <p:spPr/>
        <p:txBody>
          <a:bodyPr/>
          <a:lstStyle/>
          <a:p>
            <a:pPr>
              <a:defRPr/>
            </a:pPr>
            <a:fld id="{111F2A9F-4878-4FA9-883A-313AB3A7D8DC}" type="slidenum">
              <a:rPr lang="en-US" smtClean="0"/>
              <a:pPr>
                <a:defRPr/>
              </a:pPr>
              <a:t>8</a:t>
            </a:fld>
            <a:endParaRPr lang="en-US"/>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BR&amp;E Visitation Process</a:t>
            </a:r>
          </a:p>
        </p:txBody>
      </p:sp>
      <p:sp>
        <p:nvSpPr>
          <p:cNvPr id="27653" name="Rectangle 5"/>
          <p:cNvSpPr>
            <a:spLocks noChangeArrowheads="1"/>
          </p:cNvSpPr>
          <p:nvPr/>
        </p:nvSpPr>
        <p:spPr bwMode="auto">
          <a:xfrm>
            <a:off x="1295400" y="1143000"/>
            <a:ext cx="5029200" cy="4953000"/>
          </a:xfrm>
          <a:prstGeom prst="rect">
            <a:avLst/>
          </a:prstGeom>
          <a:noFill/>
          <a:ln w="9525">
            <a:noFill/>
            <a:miter lim="800000"/>
            <a:headEnd/>
            <a:tailEnd/>
          </a:ln>
          <a:effectLst/>
        </p:spPr>
        <p:txBody>
          <a:bodyPr lIns="92075" tIns="46038" rIns="92075" bIns="46038"/>
          <a:lstStyle/>
          <a:p>
            <a:pPr marL="342900" indent="-342900">
              <a:spcBef>
                <a:spcPts val="0"/>
              </a:spcBef>
              <a:spcAft>
                <a:spcPts val="0"/>
              </a:spcAft>
              <a:defRPr/>
            </a:pPr>
            <a:r>
              <a:rPr lang="en-US" sz="3200" dirty="0">
                <a:latin typeface="+mn-lt"/>
              </a:rPr>
              <a:t>There are Four Stages</a:t>
            </a:r>
          </a:p>
          <a:p>
            <a:pPr marL="342900" indent="-342900">
              <a:spcBef>
                <a:spcPct val="20000"/>
              </a:spcBef>
              <a:defRPr/>
            </a:pPr>
            <a:r>
              <a:rPr lang="en-US" sz="2800" dirty="0">
                <a:solidFill>
                  <a:schemeClr val="accent2"/>
                </a:solidFill>
                <a:latin typeface="+mn-lt"/>
              </a:rPr>
              <a:t>Stage 1: Firm Visits</a:t>
            </a:r>
          </a:p>
          <a:p>
            <a:pPr marL="342900" indent="-342900">
              <a:lnSpc>
                <a:spcPct val="120000"/>
              </a:lnSpc>
              <a:spcBef>
                <a:spcPct val="20000"/>
              </a:spcBef>
              <a:defRPr/>
            </a:pPr>
            <a:endParaRPr lang="en-US" sz="2800" dirty="0" smtClean="0">
              <a:solidFill>
                <a:schemeClr val="accent2"/>
              </a:solidFill>
              <a:latin typeface="+mn-lt"/>
            </a:endParaRPr>
          </a:p>
          <a:p>
            <a:pPr marL="342900" indent="-342900">
              <a:lnSpc>
                <a:spcPct val="120000"/>
              </a:lnSpc>
              <a:spcBef>
                <a:spcPct val="20000"/>
              </a:spcBef>
              <a:defRPr/>
            </a:pPr>
            <a:r>
              <a:rPr lang="en-US" sz="2800" dirty="0" smtClean="0">
                <a:solidFill>
                  <a:schemeClr val="accent2"/>
                </a:solidFill>
                <a:latin typeface="+mn-lt"/>
              </a:rPr>
              <a:t>Stage </a:t>
            </a:r>
            <a:r>
              <a:rPr lang="en-US" sz="2800" dirty="0">
                <a:solidFill>
                  <a:schemeClr val="accent2"/>
                </a:solidFill>
                <a:latin typeface="+mn-lt"/>
              </a:rPr>
              <a:t>2: Immediate Follow-up</a:t>
            </a:r>
          </a:p>
          <a:p>
            <a:pPr marL="342900" indent="-342900">
              <a:lnSpc>
                <a:spcPct val="120000"/>
              </a:lnSpc>
              <a:spcBef>
                <a:spcPct val="20000"/>
              </a:spcBef>
              <a:defRPr/>
            </a:pPr>
            <a:endParaRPr lang="en-US" sz="2800" dirty="0" smtClean="0">
              <a:solidFill>
                <a:schemeClr val="accent2"/>
              </a:solidFill>
              <a:latin typeface="+mn-lt"/>
            </a:endParaRPr>
          </a:p>
          <a:p>
            <a:pPr marL="342900" indent="-342900">
              <a:lnSpc>
                <a:spcPct val="120000"/>
              </a:lnSpc>
              <a:spcBef>
                <a:spcPct val="20000"/>
              </a:spcBef>
              <a:defRPr/>
            </a:pPr>
            <a:r>
              <a:rPr lang="en-US" sz="2800" dirty="0" smtClean="0">
                <a:solidFill>
                  <a:schemeClr val="accent2"/>
                </a:solidFill>
                <a:latin typeface="+mn-lt"/>
              </a:rPr>
              <a:t>Stage </a:t>
            </a:r>
            <a:r>
              <a:rPr lang="en-US" sz="2800" dirty="0">
                <a:solidFill>
                  <a:schemeClr val="accent2"/>
                </a:solidFill>
                <a:latin typeface="+mn-lt"/>
              </a:rPr>
              <a:t>3: Data Analysis and                   Recommendations</a:t>
            </a:r>
          </a:p>
          <a:p>
            <a:pPr marL="342900" indent="-342900">
              <a:lnSpc>
                <a:spcPct val="120000"/>
              </a:lnSpc>
              <a:spcBef>
                <a:spcPct val="20000"/>
              </a:spcBef>
              <a:defRPr/>
            </a:pPr>
            <a:endParaRPr lang="en-US" sz="2800" dirty="0" smtClean="0">
              <a:solidFill>
                <a:schemeClr val="accent2"/>
              </a:solidFill>
              <a:latin typeface="+mn-lt"/>
            </a:endParaRPr>
          </a:p>
          <a:p>
            <a:pPr marL="342900" indent="-342900">
              <a:lnSpc>
                <a:spcPct val="120000"/>
              </a:lnSpc>
              <a:spcBef>
                <a:spcPct val="20000"/>
              </a:spcBef>
              <a:defRPr/>
            </a:pPr>
            <a:r>
              <a:rPr lang="en-US" sz="2800" dirty="0" smtClean="0">
                <a:solidFill>
                  <a:schemeClr val="accent2"/>
                </a:solidFill>
                <a:latin typeface="+mn-lt"/>
              </a:rPr>
              <a:t>Stage </a:t>
            </a:r>
            <a:r>
              <a:rPr lang="en-US" sz="2800" dirty="0">
                <a:solidFill>
                  <a:schemeClr val="accent2"/>
                </a:solidFill>
                <a:latin typeface="+mn-lt"/>
              </a:rPr>
              <a:t>4: </a:t>
            </a:r>
            <a:r>
              <a:rPr lang="en-US" sz="2800" dirty="0" smtClean="0">
                <a:solidFill>
                  <a:schemeClr val="accent2"/>
                </a:solidFill>
                <a:latin typeface="+mn-lt"/>
              </a:rPr>
              <a:t>Implementation</a:t>
            </a:r>
            <a:endParaRPr lang="en-US" sz="2800" dirty="0">
              <a:solidFill>
                <a:schemeClr val="accent2"/>
              </a:solidFill>
              <a:latin typeface="+mn-lt"/>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9</a:t>
            </a:fld>
            <a:endParaRPr lang="en-US"/>
          </a:p>
        </p:txBody>
      </p:sp>
      <p:grpSp>
        <p:nvGrpSpPr>
          <p:cNvPr id="19" name="Group 18"/>
          <p:cNvGrpSpPr/>
          <p:nvPr/>
        </p:nvGrpSpPr>
        <p:grpSpPr>
          <a:xfrm>
            <a:off x="6781800" y="1219200"/>
            <a:ext cx="2057400" cy="5130800"/>
            <a:chOff x="6781800" y="1219200"/>
            <a:chExt cx="2057400" cy="5130800"/>
          </a:xfrm>
        </p:grpSpPr>
        <p:sp>
          <p:nvSpPr>
            <p:cNvPr id="27650" name="Rectangle 2"/>
            <p:cNvSpPr>
              <a:spLocks noChangeArrowheads="1"/>
            </p:cNvSpPr>
            <p:nvPr/>
          </p:nvSpPr>
          <p:spPr bwMode="auto">
            <a:xfrm>
              <a:off x="6807200" y="1219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1" name="Rectangle 3"/>
            <p:cNvSpPr>
              <a:spLocks noChangeArrowheads="1"/>
            </p:cNvSpPr>
            <p:nvPr/>
          </p:nvSpPr>
          <p:spPr bwMode="auto">
            <a:xfrm>
              <a:off x="6807200" y="2667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a:solidFill>
                    <a:schemeClr val="bg1"/>
                  </a:solidFill>
                  <a:effectLst>
                    <a:outerShdw blurRad="38100" dist="38100" dir="2700000" algn="tl">
                      <a:srgbClr val="000000"/>
                    </a:outerShdw>
                  </a:effectLst>
                  <a:latin typeface="+mn-lt"/>
                </a:rPr>
                <a:t>Immediate</a:t>
              </a:r>
            </a:p>
            <a:p>
              <a:pPr algn="ctr">
                <a:defRPr/>
              </a:pPr>
              <a:r>
                <a:rPr lang="en-US" sz="2000" dirty="0">
                  <a:solidFill>
                    <a:schemeClr val="bg1"/>
                  </a:solidFill>
                  <a:effectLst>
                    <a:outerShdw blurRad="38100" dist="38100" dir="2700000" algn="tl">
                      <a:srgbClr val="000000"/>
                    </a:outerShdw>
                  </a:effectLst>
                  <a:latin typeface="+mn-lt"/>
                </a:rPr>
                <a:t>Follow-up</a:t>
              </a:r>
            </a:p>
          </p:txBody>
        </p:sp>
        <p:sp>
          <p:nvSpPr>
            <p:cNvPr id="27654" name="Rectangle 6"/>
            <p:cNvSpPr>
              <a:spLocks noChangeArrowheads="1"/>
            </p:cNvSpPr>
            <p:nvPr/>
          </p:nvSpPr>
          <p:spPr bwMode="auto">
            <a:xfrm>
              <a:off x="7010400" y="13462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Firm Visits</a:t>
              </a:r>
            </a:p>
          </p:txBody>
        </p:sp>
        <p:sp>
          <p:nvSpPr>
            <p:cNvPr id="15368" name="Line 7"/>
            <p:cNvSpPr>
              <a:spLocks noChangeShapeType="1"/>
            </p:cNvSpPr>
            <p:nvPr/>
          </p:nvSpPr>
          <p:spPr bwMode="auto">
            <a:xfrm>
              <a:off x="7696200" y="21336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7657" name="Rectangle 9"/>
            <p:cNvSpPr>
              <a:spLocks noChangeArrowheads="1"/>
            </p:cNvSpPr>
            <p:nvPr/>
          </p:nvSpPr>
          <p:spPr bwMode="auto">
            <a:xfrm>
              <a:off x="6807200" y="41148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8" name="Rectangle 10"/>
            <p:cNvSpPr>
              <a:spLocks noChangeArrowheads="1"/>
            </p:cNvSpPr>
            <p:nvPr/>
          </p:nvSpPr>
          <p:spPr bwMode="auto">
            <a:xfrm>
              <a:off x="6807200" y="5562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58000" y="43180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Data Analysis</a:t>
              </a:r>
            </a:p>
          </p:txBody>
        </p:sp>
        <p:sp>
          <p:nvSpPr>
            <p:cNvPr id="27662" name="Rectangle 14"/>
            <p:cNvSpPr>
              <a:spLocks noChangeArrowheads="1"/>
            </p:cNvSpPr>
            <p:nvPr/>
          </p:nvSpPr>
          <p:spPr bwMode="auto">
            <a:xfrm>
              <a:off x="6781800" y="5765800"/>
              <a:ext cx="1905000" cy="400752"/>
            </a:xfrm>
            <a:prstGeom prst="rect">
              <a:avLst/>
            </a:prstGeom>
            <a:noFill/>
            <a:ln w="9525">
              <a:noFill/>
              <a:miter lim="800000"/>
              <a:headEnd/>
              <a:tailEnd/>
            </a:ln>
            <a:effectLst/>
          </p:spPr>
          <p:txBody>
            <a:bodyPr wrap="square"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Implementation</a:t>
              </a:r>
            </a:p>
          </p:txBody>
        </p:sp>
        <p:sp>
          <p:nvSpPr>
            <p:cNvPr id="17" name="Line 7"/>
            <p:cNvSpPr>
              <a:spLocks noChangeShapeType="1"/>
            </p:cNvSpPr>
            <p:nvPr/>
          </p:nvSpPr>
          <p:spPr bwMode="auto">
            <a:xfrm>
              <a:off x="7696200" y="50292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81400"/>
              <a:ext cx="0" cy="457200"/>
            </a:xfrm>
            <a:prstGeom prst="line">
              <a:avLst/>
            </a:prstGeom>
            <a:noFill/>
            <a:ln w="50800">
              <a:solidFill>
                <a:schemeClr val="accent1"/>
              </a:solidFill>
              <a:round/>
              <a:headEnd type="none" w="sm" len="sm"/>
              <a:tailEnd type="stealth" w="med" len="lg"/>
            </a:ln>
          </p:spPr>
          <p:txBody>
            <a:bodyPr/>
            <a:lstStyle/>
            <a:p>
              <a:endParaRPr lang="en-US"/>
            </a:p>
          </p:txBody>
        </p:sp>
      </p:gr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ChangeArrowheads="1"/>
          </p:cNvSpPr>
          <p:nvPr/>
        </p:nvSpPr>
        <p:spPr bwMode="auto">
          <a:xfrm>
            <a:off x="762000" y="2286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BR&amp;E Visitation Process</a:t>
            </a:r>
          </a:p>
        </p:txBody>
      </p:sp>
      <p:sp>
        <p:nvSpPr>
          <p:cNvPr id="29700" name="Rectangle 4"/>
          <p:cNvSpPr>
            <a:spLocks noChangeArrowheads="1"/>
          </p:cNvSpPr>
          <p:nvPr/>
        </p:nvSpPr>
        <p:spPr bwMode="auto">
          <a:xfrm>
            <a:off x="1295400" y="1905000"/>
            <a:ext cx="5029200" cy="4114800"/>
          </a:xfrm>
          <a:prstGeom prst="rect">
            <a:avLst/>
          </a:prstGeom>
          <a:noFill/>
          <a:ln w="9525">
            <a:noFill/>
            <a:miter lim="800000"/>
            <a:headEnd/>
            <a:tailEnd/>
          </a:ln>
          <a:effectLst/>
        </p:spPr>
        <p:txBody>
          <a:bodyPr lIns="92075" tIns="46038" rIns="92075" bIns="46038"/>
          <a:lstStyle/>
          <a:p>
            <a:pPr marL="342900" indent="-342900">
              <a:lnSpc>
                <a:spcPct val="130000"/>
              </a:lnSpc>
              <a:spcBef>
                <a:spcPct val="20000"/>
              </a:spcBef>
              <a:defRPr/>
            </a:pPr>
            <a:r>
              <a:rPr lang="en-US" sz="3200" b="1" dirty="0">
                <a:solidFill>
                  <a:srgbClr val="CCCC00"/>
                </a:solidFill>
                <a:effectLst>
                  <a:outerShdw blurRad="38100" dist="38100" dir="2700000" algn="tl">
                    <a:srgbClr val="000000"/>
                  </a:outerShdw>
                </a:effectLst>
                <a:latin typeface="Times New Roman" pitchFamily="18" charset="0"/>
              </a:rPr>
              <a:t>	</a:t>
            </a:r>
            <a:r>
              <a:rPr lang="en-US" sz="2800" dirty="0">
                <a:solidFill>
                  <a:schemeClr val="accent2"/>
                </a:solidFill>
                <a:latin typeface="+mn-lt"/>
              </a:rPr>
              <a:t>Stage 1: Firm Visits</a:t>
            </a:r>
            <a:endParaRPr lang="en-US" sz="2800" dirty="0">
              <a:latin typeface="+mn-lt"/>
            </a:endParaRPr>
          </a:p>
          <a:p>
            <a:pPr marL="342900" indent="-342900">
              <a:lnSpc>
                <a:spcPct val="130000"/>
              </a:lnSpc>
              <a:spcBef>
                <a:spcPct val="20000"/>
              </a:spcBef>
              <a:buClr>
                <a:schemeClr val="accent2"/>
              </a:buClr>
              <a:buFontTx/>
              <a:buChar char="•"/>
              <a:defRPr/>
            </a:pPr>
            <a:r>
              <a:rPr lang="en-US" sz="2800" dirty="0">
                <a:latin typeface="+mn-lt"/>
              </a:rPr>
              <a:t>Organize Local Task Force</a:t>
            </a:r>
          </a:p>
          <a:p>
            <a:pPr marL="342900" indent="-342900">
              <a:lnSpc>
                <a:spcPct val="130000"/>
              </a:lnSpc>
              <a:spcBef>
                <a:spcPct val="20000"/>
              </a:spcBef>
              <a:buClr>
                <a:schemeClr val="accent2"/>
              </a:buClr>
              <a:buFontTx/>
              <a:buChar char="•"/>
              <a:defRPr/>
            </a:pPr>
            <a:r>
              <a:rPr lang="en-US" sz="2800" dirty="0">
                <a:latin typeface="+mn-lt"/>
              </a:rPr>
              <a:t>Recruit Firm </a:t>
            </a:r>
            <a:r>
              <a:rPr lang="en-US" sz="2800" dirty="0" smtClean="0">
                <a:latin typeface="+mn-lt"/>
              </a:rPr>
              <a:t>Visitors </a:t>
            </a:r>
            <a:endParaRPr lang="en-US" sz="2800" dirty="0">
              <a:latin typeface="+mn-lt"/>
            </a:endParaRPr>
          </a:p>
          <a:p>
            <a:pPr marL="342900" indent="-342900">
              <a:lnSpc>
                <a:spcPct val="130000"/>
              </a:lnSpc>
              <a:spcBef>
                <a:spcPct val="20000"/>
              </a:spcBef>
              <a:buClr>
                <a:schemeClr val="accent2"/>
              </a:buClr>
              <a:buFontTx/>
              <a:buChar char="•"/>
              <a:defRPr/>
            </a:pPr>
            <a:r>
              <a:rPr lang="en-US" sz="2800" dirty="0">
                <a:latin typeface="+mn-lt"/>
              </a:rPr>
              <a:t>Train Firm Visitors</a:t>
            </a:r>
          </a:p>
          <a:p>
            <a:pPr marL="342900" indent="-342900">
              <a:lnSpc>
                <a:spcPct val="130000"/>
              </a:lnSpc>
              <a:spcBef>
                <a:spcPct val="20000"/>
              </a:spcBef>
              <a:buClr>
                <a:schemeClr val="accent2"/>
              </a:buClr>
              <a:buFontTx/>
              <a:buChar char="•"/>
              <a:defRPr/>
            </a:pPr>
            <a:r>
              <a:rPr lang="en-US" sz="2800" dirty="0">
                <a:latin typeface="+mn-lt"/>
              </a:rPr>
              <a:t>Visit Firms</a:t>
            </a:r>
          </a:p>
        </p:txBody>
      </p:sp>
      <p:sp>
        <p:nvSpPr>
          <p:cNvPr id="15" name="Slide Number Placeholder 14"/>
          <p:cNvSpPr>
            <a:spLocks noGrp="1"/>
          </p:cNvSpPr>
          <p:nvPr>
            <p:ph type="sldNum" sz="quarter" idx="12"/>
          </p:nvPr>
        </p:nvSpPr>
        <p:spPr/>
        <p:txBody>
          <a:bodyPr/>
          <a:lstStyle/>
          <a:p>
            <a:pPr>
              <a:defRPr/>
            </a:pPr>
            <a:fld id="{111F2A9F-4878-4FA9-883A-313AB3A7D8DC}" type="slidenum">
              <a:rPr lang="en-US" smtClean="0"/>
              <a:pPr>
                <a:defRPr/>
              </a:pPr>
              <a:t>10</a:t>
            </a:fld>
            <a:endParaRPr lang="en-US"/>
          </a:p>
        </p:txBody>
      </p:sp>
      <p:sp>
        <p:nvSpPr>
          <p:cNvPr id="17" name="Rectangle 2"/>
          <p:cNvSpPr>
            <a:spLocks noChangeArrowheads="1"/>
          </p:cNvSpPr>
          <p:nvPr/>
        </p:nvSpPr>
        <p:spPr bwMode="auto">
          <a:xfrm>
            <a:off x="6807200" y="12192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8" name="Rectangle 3"/>
          <p:cNvSpPr>
            <a:spLocks noChangeArrowheads="1"/>
          </p:cNvSpPr>
          <p:nvPr/>
        </p:nvSpPr>
        <p:spPr bwMode="auto">
          <a:xfrm>
            <a:off x="6807200" y="2667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a:solidFill>
                  <a:schemeClr val="bg1"/>
                </a:solidFill>
                <a:effectLst>
                  <a:outerShdw blurRad="38100" dist="38100" dir="2700000" algn="tl">
                    <a:srgbClr val="000000"/>
                  </a:outerShdw>
                </a:effectLst>
                <a:latin typeface="+mn-lt"/>
              </a:rPr>
              <a:t>Immediate</a:t>
            </a:r>
          </a:p>
          <a:p>
            <a:pPr algn="ctr">
              <a:defRPr/>
            </a:pPr>
            <a:r>
              <a:rPr lang="en-US" sz="2000" dirty="0">
                <a:solidFill>
                  <a:schemeClr val="bg1"/>
                </a:solidFill>
                <a:effectLst>
                  <a:outerShdw blurRad="38100" dist="38100" dir="2700000" algn="tl">
                    <a:srgbClr val="000000"/>
                  </a:outerShdw>
                </a:effectLst>
                <a:latin typeface="+mn-lt"/>
              </a:rPr>
              <a:t>Follow-up</a:t>
            </a:r>
          </a:p>
        </p:txBody>
      </p:sp>
      <p:sp>
        <p:nvSpPr>
          <p:cNvPr id="19" name="Rectangle 6"/>
          <p:cNvSpPr>
            <a:spLocks noChangeArrowheads="1"/>
          </p:cNvSpPr>
          <p:nvPr/>
        </p:nvSpPr>
        <p:spPr bwMode="auto">
          <a:xfrm>
            <a:off x="7010400" y="13462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Firm Visits</a:t>
            </a:r>
          </a:p>
        </p:txBody>
      </p:sp>
      <p:sp>
        <p:nvSpPr>
          <p:cNvPr id="20" name="Line 7"/>
          <p:cNvSpPr>
            <a:spLocks noChangeShapeType="1"/>
          </p:cNvSpPr>
          <p:nvPr/>
        </p:nvSpPr>
        <p:spPr bwMode="auto">
          <a:xfrm>
            <a:off x="7696200" y="21336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1" name="Rectangle 9"/>
          <p:cNvSpPr>
            <a:spLocks noChangeArrowheads="1"/>
          </p:cNvSpPr>
          <p:nvPr/>
        </p:nvSpPr>
        <p:spPr bwMode="auto">
          <a:xfrm>
            <a:off x="6807200" y="41148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2" name="Rectangle 10"/>
          <p:cNvSpPr>
            <a:spLocks noChangeArrowheads="1"/>
          </p:cNvSpPr>
          <p:nvPr/>
        </p:nvSpPr>
        <p:spPr bwMode="auto">
          <a:xfrm>
            <a:off x="6807200" y="5562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3" name="Rectangle 13"/>
          <p:cNvSpPr>
            <a:spLocks noChangeArrowheads="1"/>
          </p:cNvSpPr>
          <p:nvPr/>
        </p:nvSpPr>
        <p:spPr bwMode="auto">
          <a:xfrm>
            <a:off x="6858000" y="43180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Data Analysis</a:t>
            </a:r>
          </a:p>
        </p:txBody>
      </p:sp>
      <p:sp>
        <p:nvSpPr>
          <p:cNvPr id="24" name="Rectangle 14"/>
          <p:cNvSpPr>
            <a:spLocks noChangeArrowheads="1"/>
          </p:cNvSpPr>
          <p:nvPr/>
        </p:nvSpPr>
        <p:spPr bwMode="auto">
          <a:xfrm>
            <a:off x="6781800" y="5765800"/>
            <a:ext cx="1905000" cy="400752"/>
          </a:xfrm>
          <a:prstGeom prst="rect">
            <a:avLst/>
          </a:prstGeom>
          <a:noFill/>
          <a:ln w="9525">
            <a:noFill/>
            <a:miter lim="800000"/>
            <a:headEnd/>
            <a:tailEnd/>
          </a:ln>
          <a:effectLst/>
        </p:spPr>
        <p:txBody>
          <a:bodyPr wrap="square"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Implementation</a:t>
            </a:r>
          </a:p>
        </p:txBody>
      </p:sp>
      <p:sp>
        <p:nvSpPr>
          <p:cNvPr id="25" name="Line 7"/>
          <p:cNvSpPr>
            <a:spLocks noChangeShapeType="1"/>
          </p:cNvSpPr>
          <p:nvPr/>
        </p:nvSpPr>
        <p:spPr bwMode="auto">
          <a:xfrm>
            <a:off x="7696200" y="50292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6" name="Line 7"/>
          <p:cNvSpPr>
            <a:spLocks noChangeShapeType="1"/>
          </p:cNvSpPr>
          <p:nvPr/>
        </p:nvSpPr>
        <p:spPr bwMode="auto">
          <a:xfrm>
            <a:off x="7696200" y="3581400"/>
            <a:ext cx="0" cy="457200"/>
          </a:xfrm>
          <a:prstGeom prst="line">
            <a:avLst/>
          </a:prstGeom>
          <a:noFill/>
          <a:ln w="50800">
            <a:solidFill>
              <a:schemeClr val="accent1"/>
            </a:solidFill>
            <a:round/>
            <a:headEnd type="none" w="sm" len="sm"/>
            <a:tailEnd type="stealth" w="med" len="lg"/>
          </a:ln>
        </p:spPr>
        <p:txBody>
          <a:bodyPr/>
          <a:lstStyle/>
          <a:p>
            <a:endParaRPr lang="en-US"/>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2"/>
          <p:cNvSpPr>
            <a:spLocks noGrp="1"/>
          </p:cNvSpPr>
          <p:nvPr>
            <p:ph type="ftr" sz="quarter" idx="11"/>
          </p:nvPr>
        </p:nvSpPr>
        <p:spPr/>
        <p:txBody>
          <a:bodyPr/>
          <a:lstStyle/>
          <a:p>
            <a:pPr>
              <a:defRPr/>
            </a:pPr>
            <a:r>
              <a:rPr lang="en-US" smtClean="0"/>
              <a:t>BREI </a:t>
            </a:r>
            <a:endParaRPr lang="en-US"/>
          </a:p>
        </p:txBody>
      </p:sp>
      <p:sp>
        <p:nvSpPr>
          <p:cNvPr id="16" name="Slide Number Placeholder 15"/>
          <p:cNvSpPr>
            <a:spLocks noGrp="1"/>
          </p:cNvSpPr>
          <p:nvPr>
            <p:ph type="sldNum" sz="quarter" idx="12"/>
          </p:nvPr>
        </p:nvSpPr>
        <p:spPr/>
        <p:txBody>
          <a:bodyPr/>
          <a:lstStyle/>
          <a:p>
            <a:pPr>
              <a:defRPr/>
            </a:pPr>
            <a:r>
              <a:rPr lang="en-US" dirty="0" smtClean="0"/>
              <a:t>15</a:t>
            </a:r>
            <a:endParaRPr lang="en-US" dirty="0"/>
          </a:p>
        </p:txBody>
      </p:sp>
      <p:sp>
        <p:nvSpPr>
          <p:cNvPr id="35844" name="Rectangle 4"/>
          <p:cNvSpPr>
            <a:spLocks noChangeArrowheads="1"/>
          </p:cNvSpPr>
          <p:nvPr/>
        </p:nvSpPr>
        <p:spPr bwMode="auto">
          <a:xfrm>
            <a:off x="685800" y="2286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BR&amp;E Visitation Process</a:t>
            </a:r>
          </a:p>
        </p:txBody>
      </p:sp>
      <p:sp>
        <p:nvSpPr>
          <p:cNvPr id="35845" name="Rectangle 5"/>
          <p:cNvSpPr>
            <a:spLocks noChangeArrowheads="1"/>
          </p:cNvSpPr>
          <p:nvPr/>
        </p:nvSpPr>
        <p:spPr bwMode="auto">
          <a:xfrm>
            <a:off x="1295400" y="1905000"/>
            <a:ext cx="5029200" cy="4114800"/>
          </a:xfrm>
          <a:prstGeom prst="rect">
            <a:avLst/>
          </a:prstGeom>
          <a:noFill/>
          <a:ln w="9525">
            <a:noFill/>
            <a:miter lim="800000"/>
            <a:headEnd/>
            <a:tailEnd/>
          </a:ln>
          <a:effectLst/>
        </p:spPr>
        <p:txBody>
          <a:bodyPr lIns="92075" tIns="46038" rIns="92075" bIns="46038"/>
          <a:lstStyle/>
          <a:p>
            <a:pPr marL="342900" indent="-342900">
              <a:lnSpc>
                <a:spcPct val="130000"/>
              </a:lnSpc>
              <a:spcBef>
                <a:spcPct val="20000"/>
              </a:spcBef>
              <a:defRPr/>
            </a:pPr>
            <a:r>
              <a:rPr lang="en-US" sz="2400" b="1" dirty="0">
                <a:solidFill>
                  <a:srgbClr val="CCCC00"/>
                </a:solidFill>
                <a:effectLst>
                  <a:outerShdw blurRad="38100" dist="38100" dir="2700000" algn="tl">
                    <a:srgbClr val="000000"/>
                  </a:outerShdw>
                </a:effectLst>
                <a:latin typeface="+mn-lt"/>
              </a:rPr>
              <a:t>	</a:t>
            </a:r>
            <a:r>
              <a:rPr lang="en-US" sz="2800" dirty="0">
                <a:solidFill>
                  <a:schemeClr val="accent2"/>
                </a:solidFill>
                <a:latin typeface="+mn-lt"/>
              </a:rPr>
              <a:t>Stage 2: Immediate Follow-Up</a:t>
            </a:r>
          </a:p>
          <a:p>
            <a:pPr marL="342900" indent="-342900">
              <a:lnSpc>
                <a:spcPct val="130000"/>
              </a:lnSpc>
              <a:spcBef>
                <a:spcPct val="20000"/>
              </a:spcBef>
              <a:buClr>
                <a:schemeClr val="accent2"/>
              </a:buClr>
              <a:buFontTx/>
              <a:buChar char="•"/>
              <a:defRPr/>
            </a:pPr>
            <a:r>
              <a:rPr lang="en-US" sz="2800" dirty="0">
                <a:latin typeface="+mn-lt"/>
              </a:rPr>
              <a:t>Review surveys</a:t>
            </a:r>
          </a:p>
          <a:p>
            <a:pPr marL="342900" indent="-342900">
              <a:lnSpc>
                <a:spcPct val="130000"/>
              </a:lnSpc>
              <a:spcBef>
                <a:spcPct val="20000"/>
              </a:spcBef>
              <a:buClr>
                <a:schemeClr val="accent2"/>
              </a:buClr>
              <a:buFontTx/>
              <a:buChar char="•"/>
              <a:defRPr/>
            </a:pPr>
            <a:r>
              <a:rPr lang="en-US" sz="2800" dirty="0">
                <a:latin typeface="+mn-lt"/>
              </a:rPr>
              <a:t>Assist Firms</a:t>
            </a:r>
          </a:p>
        </p:txBody>
      </p:sp>
      <p:grpSp>
        <p:nvGrpSpPr>
          <p:cNvPr id="17" name="Group 16"/>
          <p:cNvGrpSpPr/>
          <p:nvPr/>
        </p:nvGrpSpPr>
        <p:grpSpPr>
          <a:xfrm>
            <a:off x="6781800" y="1219200"/>
            <a:ext cx="2057400" cy="5130800"/>
            <a:chOff x="6781800" y="1219200"/>
            <a:chExt cx="2057400" cy="5130800"/>
          </a:xfrm>
        </p:grpSpPr>
        <p:sp>
          <p:nvSpPr>
            <p:cNvPr id="18" name="Rectangle 2"/>
            <p:cNvSpPr>
              <a:spLocks noChangeArrowheads="1"/>
            </p:cNvSpPr>
            <p:nvPr/>
          </p:nvSpPr>
          <p:spPr bwMode="auto">
            <a:xfrm>
              <a:off x="6807200" y="1219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9" name="Rectangle 3"/>
            <p:cNvSpPr>
              <a:spLocks noChangeArrowheads="1"/>
            </p:cNvSpPr>
            <p:nvPr/>
          </p:nvSpPr>
          <p:spPr bwMode="auto">
            <a:xfrm>
              <a:off x="6807200" y="26670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a:solidFill>
                    <a:schemeClr val="bg1"/>
                  </a:solidFill>
                  <a:effectLst>
                    <a:outerShdw blurRad="38100" dist="38100" dir="2700000" algn="tl">
                      <a:srgbClr val="000000"/>
                    </a:outerShdw>
                  </a:effectLst>
                  <a:latin typeface="+mn-lt"/>
                </a:rPr>
                <a:t>Immediate</a:t>
              </a:r>
            </a:p>
            <a:p>
              <a:pPr algn="ctr">
                <a:defRPr/>
              </a:pPr>
              <a:r>
                <a:rPr lang="en-US" sz="2000" dirty="0">
                  <a:solidFill>
                    <a:schemeClr val="bg1"/>
                  </a:solidFill>
                  <a:effectLst>
                    <a:outerShdw blurRad="38100" dist="38100" dir="2700000" algn="tl">
                      <a:srgbClr val="000000"/>
                    </a:outerShdw>
                  </a:effectLst>
                  <a:latin typeface="+mn-lt"/>
                </a:rPr>
                <a:t>Follow-up</a:t>
              </a:r>
            </a:p>
          </p:txBody>
        </p:sp>
        <p:sp>
          <p:nvSpPr>
            <p:cNvPr id="20" name="Rectangle 6"/>
            <p:cNvSpPr>
              <a:spLocks noChangeArrowheads="1"/>
            </p:cNvSpPr>
            <p:nvPr/>
          </p:nvSpPr>
          <p:spPr bwMode="auto">
            <a:xfrm>
              <a:off x="7010400" y="13462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Firm Visits</a:t>
              </a:r>
            </a:p>
          </p:txBody>
        </p:sp>
        <p:sp>
          <p:nvSpPr>
            <p:cNvPr id="21" name="Line 7"/>
            <p:cNvSpPr>
              <a:spLocks noChangeShapeType="1"/>
            </p:cNvSpPr>
            <p:nvPr/>
          </p:nvSpPr>
          <p:spPr bwMode="auto">
            <a:xfrm>
              <a:off x="7696200" y="21336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2" name="Rectangle 9"/>
            <p:cNvSpPr>
              <a:spLocks noChangeArrowheads="1"/>
            </p:cNvSpPr>
            <p:nvPr/>
          </p:nvSpPr>
          <p:spPr bwMode="auto">
            <a:xfrm>
              <a:off x="6807200" y="41148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3" name="Rectangle 10"/>
            <p:cNvSpPr>
              <a:spLocks noChangeArrowheads="1"/>
            </p:cNvSpPr>
            <p:nvPr/>
          </p:nvSpPr>
          <p:spPr bwMode="auto">
            <a:xfrm>
              <a:off x="6807200" y="5562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4" name="Rectangle 13"/>
            <p:cNvSpPr>
              <a:spLocks noChangeArrowheads="1"/>
            </p:cNvSpPr>
            <p:nvPr/>
          </p:nvSpPr>
          <p:spPr bwMode="auto">
            <a:xfrm>
              <a:off x="6858000" y="43180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Data Analysis</a:t>
              </a:r>
            </a:p>
          </p:txBody>
        </p:sp>
        <p:sp>
          <p:nvSpPr>
            <p:cNvPr id="25" name="Rectangle 14"/>
            <p:cNvSpPr>
              <a:spLocks noChangeArrowheads="1"/>
            </p:cNvSpPr>
            <p:nvPr/>
          </p:nvSpPr>
          <p:spPr bwMode="auto">
            <a:xfrm>
              <a:off x="6781800" y="5765800"/>
              <a:ext cx="1905000" cy="400752"/>
            </a:xfrm>
            <a:prstGeom prst="rect">
              <a:avLst/>
            </a:prstGeom>
            <a:noFill/>
            <a:ln w="9525">
              <a:noFill/>
              <a:miter lim="800000"/>
              <a:headEnd/>
              <a:tailEnd/>
            </a:ln>
            <a:effectLst/>
          </p:spPr>
          <p:txBody>
            <a:bodyPr wrap="square"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Implementation</a:t>
              </a:r>
            </a:p>
          </p:txBody>
        </p:sp>
        <p:sp>
          <p:nvSpPr>
            <p:cNvPr id="26" name="Line 7"/>
            <p:cNvSpPr>
              <a:spLocks noChangeShapeType="1"/>
            </p:cNvSpPr>
            <p:nvPr/>
          </p:nvSpPr>
          <p:spPr bwMode="auto">
            <a:xfrm>
              <a:off x="7696200" y="50292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7" name="Line 7"/>
            <p:cNvSpPr>
              <a:spLocks noChangeShapeType="1"/>
            </p:cNvSpPr>
            <p:nvPr/>
          </p:nvSpPr>
          <p:spPr bwMode="auto">
            <a:xfrm>
              <a:off x="7696200" y="3581400"/>
              <a:ext cx="0" cy="457200"/>
            </a:xfrm>
            <a:prstGeom prst="line">
              <a:avLst/>
            </a:prstGeom>
            <a:noFill/>
            <a:ln w="50800">
              <a:solidFill>
                <a:schemeClr val="accent1"/>
              </a:solidFill>
              <a:round/>
              <a:headEnd type="none" w="sm" len="sm"/>
              <a:tailEnd type="stealth" w="med" len="lg"/>
            </a:ln>
          </p:spPr>
          <p:txBody>
            <a:bodyPr/>
            <a:lstStyle/>
            <a:p>
              <a:endParaRPr lang="en-US"/>
            </a:p>
          </p:txBody>
        </p:sp>
      </p:gr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2"/>
          <p:cNvSpPr>
            <a:spLocks noGrp="1"/>
          </p:cNvSpPr>
          <p:nvPr>
            <p:ph type="ftr" sz="quarter" idx="11"/>
          </p:nvPr>
        </p:nvSpPr>
        <p:spPr/>
        <p:txBody>
          <a:bodyPr/>
          <a:lstStyle/>
          <a:p>
            <a:pPr>
              <a:defRPr/>
            </a:pPr>
            <a:r>
              <a:rPr lang="en-US" smtClean="0"/>
              <a:t>BREI </a:t>
            </a:r>
            <a:endParaRPr lang="en-US"/>
          </a:p>
        </p:txBody>
      </p:sp>
      <p:sp>
        <p:nvSpPr>
          <p:cNvPr id="16" name="Slide Number Placeholder 15"/>
          <p:cNvSpPr>
            <a:spLocks noGrp="1"/>
          </p:cNvSpPr>
          <p:nvPr>
            <p:ph type="sldNum" sz="quarter" idx="12"/>
          </p:nvPr>
        </p:nvSpPr>
        <p:spPr/>
        <p:txBody>
          <a:bodyPr/>
          <a:lstStyle/>
          <a:p>
            <a:pPr>
              <a:defRPr/>
            </a:pPr>
            <a:r>
              <a:rPr lang="en-US" dirty="0" smtClean="0"/>
              <a:t>16</a:t>
            </a:r>
            <a:endParaRPr lang="en-US" dirty="0"/>
          </a:p>
        </p:txBody>
      </p:sp>
      <p:sp>
        <p:nvSpPr>
          <p:cNvPr id="37892" name="Rectangle 4"/>
          <p:cNvSpPr>
            <a:spLocks noChangeArrowheads="1"/>
          </p:cNvSpPr>
          <p:nvPr/>
        </p:nvSpPr>
        <p:spPr bwMode="auto">
          <a:xfrm>
            <a:off x="685800" y="3048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BR&amp;E Visitation Process</a:t>
            </a:r>
          </a:p>
        </p:txBody>
      </p:sp>
      <p:sp>
        <p:nvSpPr>
          <p:cNvPr id="37893" name="Rectangle 5"/>
          <p:cNvSpPr>
            <a:spLocks noChangeArrowheads="1"/>
          </p:cNvSpPr>
          <p:nvPr/>
        </p:nvSpPr>
        <p:spPr bwMode="auto">
          <a:xfrm>
            <a:off x="1295400" y="1600200"/>
            <a:ext cx="5029200" cy="44958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400" b="1" dirty="0">
                <a:solidFill>
                  <a:srgbClr val="CCCC00"/>
                </a:solidFill>
                <a:effectLst>
                  <a:outerShdw blurRad="38100" dist="38100" dir="2700000" algn="tl">
                    <a:srgbClr val="000000"/>
                  </a:outerShdw>
                </a:effectLst>
                <a:latin typeface="+mn-lt"/>
              </a:rPr>
              <a:t>	</a:t>
            </a:r>
            <a:r>
              <a:rPr lang="en-US" sz="2800" dirty="0">
                <a:solidFill>
                  <a:schemeClr val="accent2"/>
                </a:solidFill>
                <a:latin typeface="+mn-lt"/>
              </a:rPr>
              <a:t>Stage 3: Data Analysis and Recommendations</a:t>
            </a:r>
          </a:p>
          <a:p>
            <a:pPr marL="342900" indent="-342900">
              <a:spcBef>
                <a:spcPct val="20000"/>
              </a:spcBef>
              <a:buClr>
                <a:schemeClr val="accent2"/>
              </a:buClr>
              <a:buFontTx/>
              <a:buChar char="•"/>
              <a:defRPr/>
            </a:pPr>
            <a:r>
              <a:rPr lang="en-US" sz="2800" dirty="0">
                <a:latin typeface="+mn-lt"/>
              </a:rPr>
              <a:t>Computerize survey results</a:t>
            </a:r>
          </a:p>
          <a:p>
            <a:pPr marL="342900" indent="-342900">
              <a:spcBef>
                <a:spcPct val="20000"/>
              </a:spcBef>
              <a:buClr>
                <a:schemeClr val="accent2"/>
              </a:buClr>
              <a:buFontTx/>
              <a:buChar char="•"/>
              <a:defRPr/>
            </a:pPr>
            <a:r>
              <a:rPr lang="en-US" sz="2800" dirty="0">
                <a:latin typeface="+mn-lt"/>
              </a:rPr>
              <a:t>Analyze data</a:t>
            </a:r>
          </a:p>
          <a:p>
            <a:pPr marL="342900" indent="-342900">
              <a:spcBef>
                <a:spcPct val="20000"/>
              </a:spcBef>
              <a:buClr>
                <a:schemeClr val="accent2"/>
              </a:buClr>
              <a:buFontTx/>
              <a:buChar char="•"/>
              <a:defRPr/>
            </a:pPr>
            <a:r>
              <a:rPr lang="en-US" sz="2800" dirty="0">
                <a:latin typeface="+mn-lt"/>
              </a:rPr>
              <a:t>Suggest issues for action</a:t>
            </a:r>
          </a:p>
          <a:p>
            <a:pPr marL="342900" indent="-342900">
              <a:spcBef>
                <a:spcPct val="20000"/>
              </a:spcBef>
              <a:buClr>
                <a:schemeClr val="accent2"/>
              </a:buClr>
              <a:buFontTx/>
              <a:buChar char="•"/>
              <a:defRPr/>
            </a:pPr>
            <a:r>
              <a:rPr lang="en-US" sz="2800" dirty="0" smtClean="0">
                <a:latin typeface="+mn-lt"/>
              </a:rPr>
              <a:t>Adopt </a:t>
            </a:r>
            <a:r>
              <a:rPr lang="en-US" sz="2800" dirty="0">
                <a:latin typeface="+mn-lt"/>
              </a:rPr>
              <a:t>projects to implement</a:t>
            </a:r>
          </a:p>
          <a:p>
            <a:pPr marL="342900" indent="-342900">
              <a:spcBef>
                <a:spcPct val="20000"/>
              </a:spcBef>
              <a:buClr>
                <a:schemeClr val="accent2"/>
              </a:buClr>
              <a:buFontTx/>
              <a:buChar char="•"/>
              <a:defRPr/>
            </a:pPr>
            <a:r>
              <a:rPr lang="en-US" sz="2800" dirty="0">
                <a:latin typeface="+mn-lt"/>
              </a:rPr>
              <a:t>Review outside sources of assistance</a:t>
            </a:r>
          </a:p>
        </p:txBody>
      </p:sp>
      <p:grpSp>
        <p:nvGrpSpPr>
          <p:cNvPr id="17" name="Group 16"/>
          <p:cNvGrpSpPr/>
          <p:nvPr/>
        </p:nvGrpSpPr>
        <p:grpSpPr>
          <a:xfrm>
            <a:off x="6781800" y="1219200"/>
            <a:ext cx="2057400" cy="5130800"/>
            <a:chOff x="6781800" y="1219200"/>
            <a:chExt cx="2057400" cy="5130800"/>
          </a:xfrm>
        </p:grpSpPr>
        <p:sp>
          <p:nvSpPr>
            <p:cNvPr id="18" name="Rectangle 2"/>
            <p:cNvSpPr>
              <a:spLocks noChangeArrowheads="1"/>
            </p:cNvSpPr>
            <p:nvPr/>
          </p:nvSpPr>
          <p:spPr bwMode="auto">
            <a:xfrm>
              <a:off x="6807200" y="1219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9" name="Rectangle 3"/>
            <p:cNvSpPr>
              <a:spLocks noChangeArrowheads="1"/>
            </p:cNvSpPr>
            <p:nvPr/>
          </p:nvSpPr>
          <p:spPr bwMode="auto">
            <a:xfrm>
              <a:off x="6807200" y="2667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a:solidFill>
                    <a:schemeClr val="bg1"/>
                  </a:solidFill>
                  <a:effectLst>
                    <a:outerShdw blurRad="38100" dist="38100" dir="2700000" algn="tl">
                      <a:srgbClr val="000000"/>
                    </a:outerShdw>
                  </a:effectLst>
                  <a:latin typeface="+mn-lt"/>
                </a:rPr>
                <a:t>Immediate</a:t>
              </a:r>
            </a:p>
            <a:p>
              <a:pPr algn="ctr">
                <a:defRPr/>
              </a:pPr>
              <a:r>
                <a:rPr lang="en-US" sz="2000" dirty="0">
                  <a:solidFill>
                    <a:schemeClr val="bg1"/>
                  </a:solidFill>
                  <a:effectLst>
                    <a:outerShdw blurRad="38100" dist="38100" dir="2700000" algn="tl">
                      <a:srgbClr val="000000"/>
                    </a:outerShdw>
                  </a:effectLst>
                  <a:latin typeface="+mn-lt"/>
                </a:rPr>
                <a:t>Follow-up</a:t>
              </a:r>
            </a:p>
          </p:txBody>
        </p:sp>
        <p:sp>
          <p:nvSpPr>
            <p:cNvPr id="20" name="Rectangle 6"/>
            <p:cNvSpPr>
              <a:spLocks noChangeArrowheads="1"/>
            </p:cNvSpPr>
            <p:nvPr/>
          </p:nvSpPr>
          <p:spPr bwMode="auto">
            <a:xfrm>
              <a:off x="7010400" y="13462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Firm Visits</a:t>
              </a:r>
            </a:p>
          </p:txBody>
        </p:sp>
        <p:sp>
          <p:nvSpPr>
            <p:cNvPr id="21" name="Line 7"/>
            <p:cNvSpPr>
              <a:spLocks noChangeShapeType="1"/>
            </p:cNvSpPr>
            <p:nvPr/>
          </p:nvSpPr>
          <p:spPr bwMode="auto">
            <a:xfrm>
              <a:off x="7696200" y="21336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2" name="Rectangle 9"/>
            <p:cNvSpPr>
              <a:spLocks noChangeArrowheads="1"/>
            </p:cNvSpPr>
            <p:nvPr/>
          </p:nvSpPr>
          <p:spPr bwMode="auto">
            <a:xfrm>
              <a:off x="6807200" y="41148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3" name="Rectangle 10"/>
            <p:cNvSpPr>
              <a:spLocks noChangeArrowheads="1"/>
            </p:cNvSpPr>
            <p:nvPr/>
          </p:nvSpPr>
          <p:spPr bwMode="auto">
            <a:xfrm>
              <a:off x="6807200" y="5562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4" name="Rectangle 13"/>
            <p:cNvSpPr>
              <a:spLocks noChangeArrowheads="1"/>
            </p:cNvSpPr>
            <p:nvPr/>
          </p:nvSpPr>
          <p:spPr bwMode="auto">
            <a:xfrm>
              <a:off x="6858000" y="43180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Data Analysis</a:t>
              </a:r>
            </a:p>
          </p:txBody>
        </p:sp>
        <p:sp>
          <p:nvSpPr>
            <p:cNvPr id="25" name="Rectangle 14"/>
            <p:cNvSpPr>
              <a:spLocks noChangeArrowheads="1"/>
            </p:cNvSpPr>
            <p:nvPr/>
          </p:nvSpPr>
          <p:spPr bwMode="auto">
            <a:xfrm>
              <a:off x="6781800" y="5765800"/>
              <a:ext cx="1905000" cy="400752"/>
            </a:xfrm>
            <a:prstGeom prst="rect">
              <a:avLst/>
            </a:prstGeom>
            <a:noFill/>
            <a:ln w="9525">
              <a:noFill/>
              <a:miter lim="800000"/>
              <a:headEnd/>
              <a:tailEnd/>
            </a:ln>
            <a:effectLst/>
          </p:spPr>
          <p:txBody>
            <a:bodyPr wrap="square"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Implementation</a:t>
              </a:r>
            </a:p>
          </p:txBody>
        </p:sp>
        <p:sp>
          <p:nvSpPr>
            <p:cNvPr id="26" name="Line 7"/>
            <p:cNvSpPr>
              <a:spLocks noChangeShapeType="1"/>
            </p:cNvSpPr>
            <p:nvPr/>
          </p:nvSpPr>
          <p:spPr bwMode="auto">
            <a:xfrm>
              <a:off x="7696200" y="50292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7" name="Line 7"/>
            <p:cNvSpPr>
              <a:spLocks noChangeShapeType="1"/>
            </p:cNvSpPr>
            <p:nvPr/>
          </p:nvSpPr>
          <p:spPr bwMode="auto">
            <a:xfrm>
              <a:off x="7696200" y="3581400"/>
              <a:ext cx="0" cy="457200"/>
            </a:xfrm>
            <a:prstGeom prst="line">
              <a:avLst/>
            </a:prstGeom>
            <a:noFill/>
            <a:ln w="50800">
              <a:solidFill>
                <a:schemeClr val="accent1"/>
              </a:solidFill>
              <a:round/>
              <a:headEnd type="none" w="sm" len="sm"/>
              <a:tailEnd type="stealth" w="med" len="lg"/>
            </a:ln>
          </p:spPr>
          <p:txBody>
            <a:bodyPr/>
            <a:lstStyle/>
            <a:p>
              <a:endParaRPr lang="en-US"/>
            </a:p>
          </p:txBody>
        </p:sp>
      </p:gr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2"/>
          <p:cNvSpPr>
            <a:spLocks noGrp="1"/>
          </p:cNvSpPr>
          <p:nvPr>
            <p:ph type="ftr" sz="quarter" idx="11"/>
          </p:nvPr>
        </p:nvSpPr>
        <p:spPr/>
        <p:txBody>
          <a:bodyPr/>
          <a:lstStyle/>
          <a:p>
            <a:pPr>
              <a:defRPr/>
            </a:pPr>
            <a:r>
              <a:rPr lang="en-US" smtClean="0"/>
              <a:t>BREI </a:t>
            </a:r>
            <a:endParaRPr lang="en-US"/>
          </a:p>
        </p:txBody>
      </p:sp>
      <p:sp>
        <p:nvSpPr>
          <p:cNvPr id="16" name="Slide Number Placeholder 15"/>
          <p:cNvSpPr>
            <a:spLocks noGrp="1"/>
          </p:cNvSpPr>
          <p:nvPr>
            <p:ph type="sldNum" sz="quarter" idx="12"/>
          </p:nvPr>
        </p:nvSpPr>
        <p:spPr/>
        <p:txBody>
          <a:bodyPr/>
          <a:lstStyle/>
          <a:p>
            <a:pPr>
              <a:defRPr/>
            </a:pPr>
            <a:r>
              <a:rPr lang="en-US" dirty="0" smtClean="0"/>
              <a:t>17</a:t>
            </a:r>
            <a:endParaRPr lang="en-US" dirty="0"/>
          </a:p>
        </p:txBody>
      </p:sp>
      <p:sp>
        <p:nvSpPr>
          <p:cNvPr id="39940" name="Rectangle 4"/>
          <p:cNvSpPr>
            <a:spLocks noChangeArrowheads="1"/>
          </p:cNvSpPr>
          <p:nvPr/>
        </p:nvSpPr>
        <p:spPr bwMode="auto">
          <a:xfrm>
            <a:off x="685800" y="304800"/>
            <a:ext cx="7772400" cy="1143000"/>
          </a:xfrm>
          <a:prstGeom prst="rect">
            <a:avLst/>
          </a:prstGeom>
          <a:noFill/>
          <a:ln w="9525">
            <a:noFill/>
            <a:miter lim="800000"/>
            <a:headEnd/>
            <a:tailEnd/>
          </a:ln>
          <a:effectLst/>
        </p:spPr>
        <p:txBody>
          <a:bodyPr lIns="92075" tIns="46038" rIns="92075" bIns="46038" anchor="ctr"/>
          <a:lstStyle/>
          <a:p>
            <a:pPr algn="ctr">
              <a:defRPr/>
            </a:pPr>
            <a:r>
              <a:rPr lang="en-US" sz="3800" b="1" dirty="0">
                <a:solidFill>
                  <a:schemeClr val="tx2"/>
                </a:solidFill>
                <a:latin typeface="+mj-lt"/>
              </a:rPr>
              <a:t>BR&amp;E Visitation Process</a:t>
            </a:r>
          </a:p>
        </p:txBody>
      </p:sp>
      <p:sp>
        <p:nvSpPr>
          <p:cNvPr id="39941" name="Rectangle 5"/>
          <p:cNvSpPr>
            <a:spLocks noChangeArrowheads="1"/>
          </p:cNvSpPr>
          <p:nvPr/>
        </p:nvSpPr>
        <p:spPr bwMode="auto">
          <a:xfrm>
            <a:off x="1295400" y="1905000"/>
            <a:ext cx="5029200" cy="4114800"/>
          </a:xfrm>
          <a:prstGeom prst="rect">
            <a:avLst/>
          </a:prstGeom>
          <a:noFill/>
          <a:ln w="9525">
            <a:noFill/>
            <a:miter lim="800000"/>
            <a:headEnd/>
            <a:tailEnd/>
          </a:ln>
          <a:effectLst/>
        </p:spPr>
        <p:txBody>
          <a:bodyPr lIns="92075" tIns="46038" rIns="92075" bIns="46038"/>
          <a:lstStyle/>
          <a:p>
            <a:pPr marL="342900" indent="-342900">
              <a:lnSpc>
                <a:spcPct val="110000"/>
              </a:lnSpc>
              <a:spcBef>
                <a:spcPct val="20000"/>
              </a:spcBef>
              <a:spcAft>
                <a:spcPts val="1800"/>
              </a:spcAft>
              <a:defRPr/>
            </a:pPr>
            <a:r>
              <a:rPr lang="en-US" sz="2400" b="1" dirty="0">
                <a:solidFill>
                  <a:srgbClr val="CCCC00"/>
                </a:solidFill>
                <a:effectLst>
                  <a:outerShdw blurRad="38100" dist="38100" dir="2700000" algn="tl">
                    <a:srgbClr val="000000"/>
                  </a:outerShdw>
                </a:effectLst>
                <a:latin typeface="+mn-lt"/>
              </a:rPr>
              <a:t>	</a:t>
            </a:r>
            <a:r>
              <a:rPr lang="en-US" sz="2800" dirty="0">
                <a:solidFill>
                  <a:schemeClr val="accent2"/>
                </a:solidFill>
                <a:latin typeface="+mn-lt"/>
              </a:rPr>
              <a:t>Stage 4: Commencement Meeting and Implementation</a:t>
            </a:r>
            <a:endParaRPr lang="en-US" sz="2800" dirty="0">
              <a:latin typeface="+mn-lt"/>
            </a:endParaRPr>
          </a:p>
          <a:p>
            <a:pPr marL="342900" indent="-342900">
              <a:lnSpc>
                <a:spcPct val="120000"/>
              </a:lnSpc>
              <a:spcBef>
                <a:spcPct val="20000"/>
              </a:spcBef>
              <a:buClr>
                <a:schemeClr val="accent2"/>
              </a:buClr>
              <a:buFontTx/>
              <a:buChar char="•"/>
              <a:defRPr/>
            </a:pPr>
            <a:r>
              <a:rPr lang="en-US" sz="2800" dirty="0">
                <a:latin typeface="+mn-lt"/>
              </a:rPr>
              <a:t>Share results at </a:t>
            </a:r>
            <a:r>
              <a:rPr lang="en-US" sz="2800" dirty="0" smtClean="0">
                <a:latin typeface="+mn-lt"/>
              </a:rPr>
              <a:t>community </a:t>
            </a:r>
            <a:r>
              <a:rPr lang="en-US" sz="2800" dirty="0">
                <a:latin typeface="+mn-lt"/>
              </a:rPr>
              <a:t>meeting</a:t>
            </a:r>
          </a:p>
          <a:p>
            <a:pPr marL="342900" indent="-342900">
              <a:lnSpc>
                <a:spcPct val="120000"/>
              </a:lnSpc>
              <a:spcBef>
                <a:spcPct val="20000"/>
              </a:spcBef>
              <a:buClr>
                <a:schemeClr val="accent2"/>
              </a:buClr>
              <a:buFontTx/>
              <a:buChar char="•"/>
              <a:defRPr/>
            </a:pPr>
            <a:r>
              <a:rPr lang="en-US" sz="2800" dirty="0">
                <a:latin typeface="+mn-lt"/>
              </a:rPr>
              <a:t>Implement projects</a:t>
            </a:r>
          </a:p>
        </p:txBody>
      </p:sp>
      <p:grpSp>
        <p:nvGrpSpPr>
          <p:cNvPr id="17" name="Group 16"/>
          <p:cNvGrpSpPr/>
          <p:nvPr/>
        </p:nvGrpSpPr>
        <p:grpSpPr>
          <a:xfrm>
            <a:off x="6781800" y="1219200"/>
            <a:ext cx="2057400" cy="5130800"/>
            <a:chOff x="6781800" y="1219200"/>
            <a:chExt cx="2057400" cy="5130800"/>
          </a:xfrm>
        </p:grpSpPr>
        <p:sp>
          <p:nvSpPr>
            <p:cNvPr id="18" name="Rectangle 2"/>
            <p:cNvSpPr>
              <a:spLocks noChangeArrowheads="1"/>
            </p:cNvSpPr>
            <p:nvPr/>
          </p:nvSpPr>
          <p:spPr bwMode="auto">
            <a:xfrm>
              <a:off x="6807200" y="1219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9" name="Rectangle 3"/>
            <p:cNvSpPr>
              <a:spLocks noChangeArrowheads="1"/>
            </p:cNvSpPr>
            <p:nvPr/>
          </p:nvSpPr>
          <p:spPr bwMode="auto">
            <a:xfrm>
              <a:off x="6807200" y="2667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a:solidFill>
                    <a:schemeClr val="bg1"/>
                  </a:solidFill>
                  <a:effectLst>
                    <a:outerShdw blurRad="38100" dist="38100" dir="2700000" algn="tl">
                      <a:srgbClr val="000000"/>
                    </a:outerShdw>
                  </a:effectLst>
                  <a:latin typeface="+mn-lt"/>
                </a:rPr>
                <a:t>Immediate</a:t>
              </a:r>
            </a:p>
            <a:p>
              <a:pPr algn="ctr">
                <a:defRPr/>
              </a:pPr>
              <a:r>
                <a:rPr lang="en-US" sz="2000" dirty="0">
                  <a:solidFill>
                    <a:schemeClr val="bg1"/>
                  </a:solidFill>
                  <a:effectLst>
                    <a:outerShdw blurRad="38100" dist="38100" dir="2700000" algn="tl">
                      <a:srgbClr val="000000"/>
                    </a:outerShdw>
                  </a:effectLst>
                  <a:latin typeface="+mn-lt"/>
                </a:rPr>
                <a:t>Follow-up</a:t>
              </a:r>
            </a:p>
          </p:txBody>
        </p:sp>
        <p:sp>
          <p:nvSpPr>
            <p:cNvPr id="20" name="Rectangle 6"/>
            <p:cNvSpPr>
              <a:spLocks noChangeArrowheads="1"/>
            </p:cNvSpPr>
            <p:nvPr/>
          </p:nvSpPr>
          <p:spPr bwMode="auto">
            <a:xfrm>
              <a:off x="7010400" y="13462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Firm Visits</a:t>
              </a:r>
            </a:p>
          </p:txBody>
        </p:sp>
        <p:sp>
          <p:nvSpPr>
            <p:cNvPr id="21" name="Line 7"/>
            <p:cNvSpPr>
              <a:spLocks noChangeShapeType="1"/>
            </p:cNvSpPr>
            <p:nvPr/>
          </p:nvSpPr>
          <p:spPr bwMode="auto">
            <a:xfrm>
              <a:off x="7696200" y="21336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2" name="Rectangle 9"/>
            <p:cNvSpPr>
              <a:spLocks noChangeArrowheads="1"/>
            </p:cNvSpPr>
            <p:nvPr/>
          </p:nvSpPr>
          <p:spPr bwMode="auto">
            <a:xfrm>
              <a:off x="6807200" y="41148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3" name="Rectangle 10"/>
            <p:cNvSpPr>
              <a:spLocks noChangeArrowheads="1"/>
            </p:cNvSpPr>
            <p:nvPr/>
          </p:nvSpPr>
          <p:spPr bwMode="auto">
            <a:xfrm>
              <a:off x="6807200" y="55626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4" name="Rectangle 13"/>
            <p:cNvSpPr>
              <a:spLocks noChangeArrowheads="1"/>
            </p:cNvSpPr>
            <p:nvPr/>
          </p:nvSpPr>
          <p:spPr bwMode="auto">
            <a:xfrm>
              <a:off x="6858000" y="43180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Data Analysis</a:t>
              </a:r>
            </a:p>
          </p:txBody>
        </p:sp>
        <p:sp>
          <p:nvSpPr>
            <p:cNvPr id="25" name="Rectangle 14"/>
            <p:cNvSpPr>
              <a:spLocks noChangeArrowheads="1"/>
            </p:cNvSpPr>
            <p:nvPr/>
          </p:nvSpPr>
          <p:spPr bwMode="auto">
            <a:xfrm>
              <a:off x="6781800" y="5765800"/>
              <a:ext cx="1905000" cy="400752"/>
            </a:xfrm>
            <a:prstGeom prst="rect">
              <a:avLst/>
            </a:prstGeom>
            <a:noFill/>
            <a:ln w="9525">
              <a:noFill/>
              <a:miter lim="800000"/>
              <a:headEnd/>
              <a:tailEnd/>
            </a:ln>
            <a:effectLst/>
          </p:spPr>
          <p:txBody>
            <a:bodyPr wrap="square"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mn-lt"/>
                </a:rPr>
                <a:t>Implementation</a:t>
              </a:r>
            </a:p>
          </p:txBody>
        </p:sp>
        <p:sp>
          <p:nvSpPr>
            <p:cNvPr id="26" name="Line 7"/>
            <p:cNvSpPr>
              <a:spLocks noChangeShapeType="1"/>
            </p:cNvSpPr>
            <p:nvPr/>
          </p:nvSpPr>
          <p:spPr bwMode="auto">
            <a:xfrm>
              <a:off x="7696200" y="50292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7" name="Line 7"/>
            <p:cNvSpPr>
              <a:spLocks noChangeShapeType="1"/>
            </p:cNvSpPr>
            <p:nvPr/>
          </p:nvSpPr>
          <p:spPr bwMode="auto">
            <a:xfrm>
              <a:off x="7696200" y="3581400"/>
              <a:ext cx="0" cy="457200"/>
            </a:xfrm>
            <a:prstGeom prst="line">
              <a:avLst/>
            </a:prstGeom>
            <a:noFill/>
            <a:ln w="50800">
              <a:solidFill>
                <a:schemeClr val="accent1"/>
              </a:solidFill>
              <a:round/>
              <a:headEnd type="none" w="sm" len="sm"/>
              <a:tailEnd type="stealth" w="med" len="lg"/>
            </a:ln>
          </p:spPr>
          <p:txBody>
            <a:bodyPr/>
            <a:lstStyle/>
            <a:p>
              <a:endParaRPr lang="en-U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9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9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9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1"/>
          </p:nvPr>
        </p:nvSpPr>
        <p:spPr/>
        <p:txBody>
          <a:bodyPr/>
          <a:lstStyle/>
          <a:p>
            <a:pPr>
              <a:defRPr/>
            </a:pPr>
            <a:r>
              <a:rPr lang="en-US" smtClean="0"/>
              <a:t>BREI </a:t>
            </a:r>
            <a:endParaRPr lang="en-US"/>
          </a:p>
        </p:txBody>
      </p:sp>
      <p:sp>
        <p:nvSpPr>
          <p:cNvPr id="6" name="Slide Number Placeholder 5"/>
          <p:cNvSpPr>
            <a:spLocks noGrp="1"/>
          </p:cNvSpPr>
          <p:nvPr>
            <p:ph type="sldNum" sz="quarter" idx="12"/>
          </p:nvPr>
        </p:nvSpPr>
        <p:spPr/>
        <p:txBody>
          <a:bodyPr/>
          <a:lstStyle/>
          <a:p>
            <a:pPr>
              <a:defRPr/>
            </a:pPr>
            <a:r>
              <a:rPr lang="en-US" dirty="0" smtClean="0"/>
              <a:t>19</a:t>
            </a:r>
            <a:endParaRPr lang="en-US" dirty="0"/>
          </a:p>
        </p:txBody>
      </p:sp>
      <p:sp>
        <p:nvSpPr>
          <p:cNvPr id="44034" name="Rectangle 2"/>
          <p:cNvSpPr>
            <a:spLocks noChangeArrowheads="1"/>
          </p:cNvSpPr>
          <p:nvPr/>
        </p:nvSpPr>
        <p:spPr bwMode="auto">
          <a:xfrm>
            <a:off x="762000" y="6096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smtClean="0">
                <a:solidFill>
                  <a:schemeClr val="tx2"/>
                </a:solidFill>
                <a:latin typeface="+mj-lt"/>
              </a:rPr>
              <a:t>Who’s Involved in a Visitation </a:t>
            </a:r>
            <a:r>
              <a:rPr lang="en-US" sz="3200" b="1" dirty="0">
                <a:solidFill>
                  <a:schemeClr val="tx2"/>
                </a:solidFill>
                <a:latin typeface="+mj-lt"/>
              </a:rPr>
              <a:t>Program?</a:t>
            </a:r>
          </a:p>
        </p:txBody>
      </p:sp>
      <p:sp>
        <p:nvSpPr>
          <p:cNvPr id="44035" name="Rectangle 3"/>
          <p:cNvSpPr>
            <a:spLocks noChangeArrowheads="1"/>
          </p:cNvSpPr>
          <p:nvPr/>
        </p:nvSpPr>
        <p:spPr bwMode="auto">
          <a:xfrm>
            <a:off x="762000" y="1905000"/>
            <a:ext cx="3810000" cy="41148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a:solidFill>
                  <a:srgbClr val="CCCC00"/>
                </a:solidFill>
                <a:latin typeface="+mn-lt"/>
              </a:rPr>
              <a:t>LOCAL PLAYERS</a:t>
            </a:r>
          </a:p>
          <a:p>
            <a:pPr marL="342900" indent="-342900">
              <a:spcBef>
                <a:spcPct val="20000"/>
              </a:spcBef>
              <a:buClr>
                <a:schemeClr val="accent2"/>
              </a:buClr>
              <a:buFontTx/>
              <a:buChar char="•"/>
              <a:defRPr/>
            </a:pPr>
            <a:r>
              <a:rPr lang="en-US" sz="2800" dirty="0">
                <a:latin typeface="+mn-lt"/>
              </a:rPr>
              <a:t>Overall </a:t>
            </a:r>
            <a:r>
              <a:rPr lang="en-US" sz="2800" dirty="0" smtClean="0">
                <a:latin typeface="+mn-lt"/>
              </a:rPr>
              <a:t>Champion</a:t>
            </a:r>
            <a:endParaRPr lang="en-US" sz="2800" dirty="0">
              <a:solidFill>
                <a:srgbClr val="CCCC00"/>
              </a:solidFill>
              <a:latin typeface="+mn-lt"/>
            </a:endParaRPr>
          </a:p>
          <a:p>
            <a:pPr marL="342900" indent="-342900">
              <a:spcBef>
                <a:spcPct val="20000"/>
              </a:spcBef>
              <a:buClr>
                <a:schemeClr val="accent2"/>
              </a:buClr>
              <a:buFontTx/>
              <a:buChar char="•"/>
              <a:defRPr/>
            </a:pPr>
            <a:r>
              <a:rPr lang="en-US" sz="2800" dirty="0" smtClean="0">
                <a:latin typeface="+mn-lt"/>
              </a:rPr>
              <a:t>Task Force -Leadership Team</a:t>
            </a:r>
            <a:endParaRPr lang="en-US" sz="2800" dirty="0">
              <a:latin typeface="+mn-lt"/>
            </a:endParaRPr>
          </a:p>
          <a:p>
            <a:pPr marL="342900" indent="-342900">
              <a:spcBef>
                <a:spcPct val="20000"/>
              </a:spcBef>
              <a:buClr>
                <a:schemeClr val="accent2"/>
              </a:buClr>
              <a:buFontTx/>
              <a:buChar char="•"/>
              <a:defRPr/>
            </a:pPr>
            <a:r>
              <a:rPr lang="en-US" sz="2800" dirty="0" smtClean="0">
                <a:latin typeface="+mn-lt"/>
              </a:rPr>
              <a:t>Firm </a:t>
            </a:r>
            <a:r>
              <a:rPr lang="en-US" sz="2800" dirty="0">
                <a:latin typeface="+mn-lt"/>
              </a:rPr>
              <a:t>Visitors</a:t>
            </a:r>
          </a:p>
          <a:p>
            <a:pPr marL="342900" indent="-342900">
              <a:spcBef>
                <a:spcPct val="20000"/>
              </a:spcBef>
              <a:buClr>
                <a:schemeClr val="accent2"/>
              </a:buClr>
              <a:buFontTx/>
              <a:buChar char="•"/>
              <a:defRPr/>
            </a:pPr>
            <a:r>
              <a:rPr lang="en-US" sz="2800" dirty="0">
                <a:latin typeface="+mn-lt"/>
              </a:rPr>
              <a:t>Firms</a:t>
            </a:r>
          </a:p>
        </p:txBody>
      </p:sp>
      <p:sp>
        <p:nvSpPr>
          <p:cNvPr id="44036" name="Rectangle 4"/>
          <p:cNvSpPr>
            <a:spLocks noChangeArrowheads="1"/>
          </p:cNvSpPr>
          <p:nvPr/>
        </p:nvSpPr>
        <p:spPr bwMode="auto">
          <a:xfrm>
            <a:off x="4953000" y="1905000"/>
            <a:ext cx="3810000" cy="40386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rgbClr val="CCCC00"/>
                </a:solidFill>
                <a:latin typeface="+mn-lt"/>
              </a:rPr>
              <a:t>RESOURCES</a:t>
            </a:r>
            <a:endParaRPr lang="en-US" sz="2800" dirty="0">
              <a:solidFill>
                <a:srgbClr val="CCCC00"/>
              </a:solidFill>
              <a:latin typeface="+mn-lt"/>
            </a:endParaRPr>
          </a:p>
          <a:p>
            <a:pPr marL="342900" indent="-342900">
              <a:spcBef>
                <a:spcPct val="20000"/>
              </a:spcBef>
              <a:buClr>
                <a:schemeClr val="accent2"/>
              </a:buClr>
              <a:buFontTx/>
              <a:buChar char="•"/>
              <a:defRPr/>
            </a:pPr>
            <a:r>
              <a:rPr lang="en-US" sz="2800" dirty="0" smtClean="0">
                <a:latin typeface="+mn-lt"/>
              </a:rPr>
              <a:t>BREI – BREP</a:t>
            </a:r>
          </a:p>
          <a:p>
            <a:pPr marL="342900" indent="-342900">
              <a:spcBef>
                <a:spcPct val="20000"/>
              </a:spcBef>
              <a:buClr>
                <a:schemeClr val="accent2"/>
              </a:buClr>
              <a:buFontTx/>
              <a:buChar char="•"/>
              <a:defRPr/>
            </a:pPr>
            <a:r>
              <a:rPr lang="en-US" sz="2800" dirty="0" smtClean="0">
                <a:latin typeface="+mn-lt"/>
              </a:rPr>
              <a:t>Universities</a:t>
            </a:r>
            <a:endParaRPr lang="en-US" sz="2800" dirty="0">
              <a:latin typeface="+mn-lt"/>
            </a:endParaRPr>
          </a:p>
          <a:p>
            <a:pPr marL="342900" indent="-342900">
              <a:spcBef>
                <a:spcPct val="20000"/>
              </a:spcBef>
              <a:buClr>
                <a:schemeClr val="accent2"/>
              </a:buClr>
              <a:buFontTx/>
              <a:buChar char="•"/>
              <a:defRPr/>
            </a:pPr>
            <a:r>
              <a:rPr lang="en-US" sz="2800" dirty="0" smtClean="0">
                <a:latin typeface="+mn-lt"/>
              </a:rPr>
              <a:t>Utilities</a:t>
            </a:r>
          </a:p>
          <a:p>
            <a:pPr marL="342900" indent="-342900">
              <a:spcBef>
                <a:spcPct val="20000"/>
              </a:spcBef>
              <a:buClr>
                <a:schemeClr val="accent2"/>
              </a:buClr>
              <a:buFontTx/>
              <a:buChar char="•"/>
              <a:defRPr/>
            </a:pPr>
            <a:r>
              <a:rPr lang="en-US" sz="2800" dirty="0" smtClean="0">
                <a:latin typeface="+mn-lt"/>
              </a:rPr>
              <a:t>State or Regional Economic Development</a:t>
            </a:r>
          </a:p>
          <a:p>
            <a:pPr marL="342900" indent="-342900">
              <a:spcBef>
                <a:spcPct val="20000"/>
              </a:spcBef>
              <a:buClr>
                <a:schemeClr val="accent2"/>
              </a:buClr>
              <a:buFontTx/>
              <a:buChar char="•"/>
              <a:defRPr/>
            </a:pPr>
            <a:r>
              <a:rPr lang="en-US" sz="2800" dirty="0" smtClean="0">
                <a:latin typeface="+mn-lt"/>
              </a:rPr>
              <a:t>Other</a:t>
            </a: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pPr>
              <a:defRPr/>
            </a:pPr>
            <a:r>
              <a:rPr lang="en-US" smtClean="0"/>
              <a:t>BREI </a:t>
            </a:r>
            <a:endParaRPr lang="en-US"/>
          </a:p>
        </p:txBody>
      </p:sp>
      <p:sp>
        <p:nvSpPr>
          <p:cNvPr id="5" name="Slide Number Placeholder 4"/>
          <p:cNvSpPr>
            <a:spLocks noGrp="1"/>
          </p:cNvSpPr>
          <p:nvPr>
            <p:ph type="sldNum" sz="quarter" idx="12"/>
          </p:nvPr>
        </p:nvSpPr>
        <p:spPr/>
        <p:txBody>
          <a:bodyPr/>
          <a:lstStyle/>
          <a:p>
            <a:pPr>
              <a:defRPr/>
            </a:pPr>
            <a:r>
              <a:rPr lang="en-US" dirty="0" smtClean="0"/>
              <a:t>18</a:t>
            </a:r>
            <a:endParaRPr lang="en-US" dirty="0"/>
          </a:p>
        </p:txBody>
      </p:sp>
      <p:sp>
        <p:nvSpPr>
          <p:cNvPr id="22531" name="Rectangle 2"/>
          <p:cNvSpPr>
            <a:spLocks noChangeArrowheads="1"/>
          </p:cNvSpPr>
          <p:nvPr/>
        </p:nvSpPr>
        <p:spPr bwMode="auto">
          <a:xfrm>
            <a:off x="685800" y="762000"/>
            <a:ext cx="7772400" cy="1143000"/>
          </a:xfrm>
          <a:prstGeom prst="rect">
            <a:avLst/>
          </a:prstGeom>
          <a:noFill/>
          <a:ln w="9525">
            <a:noFill/>
            <a:miter lim="800000"/>
            <a:headEnd/>
            <a:tailEnd/>
          </a:ln>
        </p:spPr>
        <p:txBody>
          <a:bodyPr lIns="92075" tIns="46038" rIns="92075" bIns="46038" anchor="ctr"/>
          <a:lstStyle/>
          <a:p>
            <a:pPr algn="ctr"/>
            <a:r>
              <a:rPr lang="en-US" sz="3200" b="1" dirty="0">
                <a:solidFill>
                  <a:schemeClr val="tx2"/>
                </a:solidFill>
                <a:latin typeface="+mj-lt"/>
              </a:rPr>
              <a:t>Factors Influencing the Degree of </a:t>
            </a:r>
            <a:r>
              <a:rPr lang="en-US" sz="3200" b="1" dirty="0" smtClean="0">
                <a:solidFill>
                  <a:schemeClr val="tx2"/>
                </a:solidFill>
                <a:latin typeface="+mj-lt"/>
              </a:rPr>
              <a:t>Program Success</a:t>
            </a:r>
            <a:endParaRPr lang="en-US" sz="3200" b="1" dirty="0">
              <a:solidFill>
                <a:schemeClr val="tx2"/>
              </a:solidFill>
              <a:latin typeface="+mj-lt"/>
            </a:endParaRPr>
          </a:p>
        </p:txBody>
      </p:sp>
      <p:sp>
        <p:nvSpPr>
          <p:cNvPr id="41987" name="Rectangle 3"/>
          <p:cNvSpPr>
            <a:spLocks noChangeArrowheads="1"/>
          </p:cNvSpPr>
          <p:nvPr/>
        </p:nvSpPr>
        <p:spPr bwMode="auto">
          <a:xfrm>
            <a:off x="457200" y="2133600"/>
            <a:ext cx="8229600" cy="4114800"/>
          </a:xfrm>
          <a:prstGeom prst="rect">
            <a:avLst/>
          </a:prstGeom>
          <a:noFill/>
          <a:ln w="9525">
            <a:noFill/>
            <a:miter lim="800000"/>
            <a:headEnd/>
            <a:tailEnd/>
          </a:ln>
          <a:effectLst/>
        </p:spPr>
        <p:txBody>
          <a:bodyPr lIns="92075" tIns="46038" rIns="92075" bIns="46038"/>
          <a:lstStyle/>
          <a:p>
            <a:pPr marL="342900" indent="-342900">
              <a:spcBef>
                <a:spcPct val="20000"/>
              </a:spcBef>
              <a:buClr>
                <a:schemeClr val="tx2"/>
              </a:buClr>
              <a:buFontTx/>
              <a:buChar char="•"/>
              <a:defRPr/>
            </a:pPr>
            <a:r>
              <a:rPr lang="en-US" sz="2800" dirty="0">
                <a:latin typeface="+mn-lt"/>
              </a:rPr>
              <a:t>Adoption of strategic planning </a:t>
            </a:r>
            <a:r>
              <a:rPr lang="en-US" sz="2800" dirty="0" smtClean="0">
                <a:latin typeface="+mn-lt"/>
              </a:rPr>
              <a:t>methods/process</a:t>
            </a:r>
            <a:endParaRPr lang="en-US" sz="2800" dirty="0">
              <a:latin typeface="+mn-lt"/>
            </a:endParaRPr>
          </a:p>
          <a:p>
            <a:pPr marL="342900" indent="-342900">
              <a:spcBef>
                <a:spcPct val="20000"/>
              </a:spcBef>
              <a:buClr>
                <a:schemeClr val="tx2"/>
              </a:buClr>
              <a:buFontTx/>
              <a:buChar char="•"/>
              <a:defRPr/>
            </a:pPr>
            <a:r>
              <a:rPr lang="en-US" sz="2800" dirty="0">
                <a:latin typeface="+mn-lt"/>
              </a:rPr>
              <a:t>Listing of the individuals who will take responsibility </a:t>
            </a:r>
          </a:p>
          <a:p>
            <a:pPr marL="342900" indent="-342900">
              <a:spcBef>
                <a:spcPct val="20000"/>
              </a:spcBef>
              <a:buClr>
                <a:schemeClr val="tx2"/>
              </a:buClr>
              <a:buFontTx/>
              <a:buChar char="•"/>
              <a:defRPr/>
            </a:pPr>
            <a:r>
              <a:rPr lang="en-US" sz="2800" dirty="0">
                <a:latin typeface="+mn-lt"/>
              </a:rPr>
              <a:t>Length of time </a:t>
            </a:r>
            <a:r>
              <a:rPr lang="en-US" sz="2800" dirty="0" smtClean="0">
                <a:latin typeface="+mn-lt"/>
              </a:rPr>
              <a:t>between report completion and project implementation/completion</a:t>
            </a:r>
            <a:endParaRPr lang="en-US" sz="2800" dirty="0">
              <a:latin typeface="+mn-lt"/>
            </a:endParaRPr>
          </a:p>
          <a:p>
            <a:pPr marL="342900" indent="-342900">
              <a:spcBef>
                <a:spcPct val="20000"/>
              </a:spcBef>
              <a:buClr>
                <a:schemeClr val="tx2"/>
              </a:buClr>
              <a:buFontTx/>
              <a:buChar char="•"/>
              <a:defRPr/>
            </a:pPr>
            <a:r>
              <a:rPr lang="en-US" sz="2800" dirty="0" smtClean="0">
                <a:latin typeface="+mn-lt"/>
              </a:rPr>
              <a:t>Participation</a:t>
            </a:r>
            <a:endParaRPr lang="en-US" sz="2800" dirty="0">
              <a:latin typeface="+mn-lt"/>
            </a:endParaRPr>
          </a:p>
          <a:p>
            <a:pPr marL="342900" indent="-342900">
              <a:spcBef>
                <a:spcPct val="20000"/>
              </a:spcBef>
              <a:buClr>
                <a:schemeClr val="tx2"/>
              </a:buClr>
              <a:buFontTx/>
              <a:buChar char="•"/>
              <a:defRPr/>
            </a:pPr>
            <a:r>
              <a:rPr lang="en-US" sz="2800" dirty="0" smtClean="0">
                <a:latin typeface="+mn-lt"/>
              </a:rPr>
              <a:t>Have an adequate budget </a:t>
            </a:r>
            <a:r>
              <a:rPr lang="en-US" sz="2800" dirty="0" smtClean="0">
                <a:latin typeface="+mn-lt"/>
              </a:rPr>
              <a:t>– at least $10,000</a:t>
            </a:r>
            <a:endParaRPr lang="en-US" sz="2800" dirty="0">
              <a:latin typeface="+mn-lt"/>
            </a:endParaRPr>
          </a:p>
          <a:p>
            <a:pPr marL="342900" indent="-342900">
              <a:spcBef>
                <a:spcPct val="20000"/>
              </a:spcBef>
              <a:buClr>
                <a:schemeClr val="tx2"/>
              </a:buClr>
              <a:buFontTx/>
              <a:buChar char="•"/>
              <a:defRPr/>
            </a:pPr>
            <a:r>
              <a:rPr lang="en-US" sz="2800" dirty="0" smtClean="0">
                <a:latin typeface="+mn-lt"/>
              </a:rPr>
              <a:t>Presence of full-time </a:t>
            </a:r>
            <a:r>
              <a:rPr lang="en-US" sz="2800" dirty="0">
                <a:latin typeface="+mn-lt"/>
              </a:rPr>
              <a:t>professionals in </a:t>
            </a:r>
            <a:r>
              <a:rPr lang="en-US" sz="2800" dirty="0" smtClean="0">
                <a:latin typeface="+mn-lt"/>
              </a:rPr>
              <a:t>community</a:t>
            </a:r>
            <a:r>
              <a:rPr lang="en-US" sz="2800" dirty="0">
                <a:latin typeface="+mn-lt"/>
              </a:rPr>
              <a:t>		</a:t>
            </a: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16</a:t>
            </a:fld>
            <a:endParaRPr lang="en-US" dirty="0"/>
          </a:p>
        </p:txBody>
      </p:sp>
    </p:spTree>
    <p:custDataLst>
      <p:tags r:id="rId1"/>
    </p:custData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1511</TotalTime>
  <Words>1011</Words>
  <Application>Microsoft Office PowerPoint</Application>
  <PresentationFormat>On-screen Show (4:3)</PresentationFormat>
  <Paragraphs>223</Paragraphs>
  <Slides>16</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Bookman Old Style</vt:lpstr>
      <vt:lpstr>Calibri</vt:lpstr>
      <vt:lpstr>Gill Sans MT</vt:lpstr>
      <vt:lpstr>Times New Roman</vt:lpstr>
      <vt:lpstr>Wingdings</vt:lpstr>
      <vt:lpstr>Wingdings 3</vt:lpstr>
      <vt:lpstr>1_Origin</vt:lpstr>
      <vt:lpstr>Origin</vt:lpstr>
      <vt:lpstr>Business Retention and Expansion</vt:lpstr>
      <vt:lpstr>PowerPoint Presentation</vt:lpstr>
      <vt:lpstr>PowerPoint Presentation</vt:lpstr>
      <vt:lpstr>PowerPoint Presentation</vt:lpstr>
      <vt:lpstr>PowerPoint Presentation</vt:lpstr>
      <vt:lpstr>PowerPoint Presentation</vt:lpstr>
      <vt:lpstr>Objectives of the  BR&amp;E Visitation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66</cp:revision>
  <dcterms:created xsi:type="dcterms:W3CDTF">2009-11-02T02:10:02Z</dcterms:created>
  <dcterms:modified xsi:type="dcterms:W3CDTF">2017-06-26T02:21:43Z</dcterms:modified>
</cp:coreProperties>
</file>