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846" r:id="rId2"/>
  </p:sldMasterIdLst>
  <p:notesMasterIdLst>
    <p:notesMasterId r:id="rId18"/>
  </p:notesMasterIdLst>
  <p:handoutMasterIdLst>
    <p:handoutMasterId r:id="rId19"/>
  </p:handoutMasterIdLst>
  <p:sldIdLst>
    <p:sldId id="281" r:id="rId3"/>
    <p:sldId id="257" r:id="rId4"/>
    <p:sldId id="258" r:id="rId5"/>
    <p:sldId id="259" r:id="rId6"/>
    <p:sldId id="262" r:id="rId7"/>
    <p:sldId id="278" r:id="rId8"/>
    <p:sldId id="268" r:id="rId9"/>
    <p:sldId id="267" r:id="rId10"/>
    <p:sldId id="270" r:id="rId11"/>
    <p:sldId id="271" r:id="rId12"/>
    <p:sldId id="272" r:id="rId13"/>
    <p:sldId id="273" r:id="rId14"/>
    <p:sldId id="274" r:id="rId15"/>
    <p:sldId id="282" r:id="rId16"/>
    <p:sldId id="280" r:id="rId17"/>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2" y="540"/>
      </p:cViewPr>
      <p:guideLst>
        <p:guide orient="horz" pos="2160"/>
        <p:guide pos="2880"/>
      </p:guideLst>
    </p:cSldViewPr>
  </p:slideViewPr>
  <p:notesTextViewPr>
    <p:cViewPr>
      <p:scale>
        <a:sx n="100" d="100"/>
        <a:sy n="100" d="100"/>
      </p:scale>
      <p:origin x="0" y="0"/>
    </p:cViewPr>
  </p:notesTextViewPr>
  <p:notesViewPr>
    <p:cSldViewPr>
      <p:cViewPr varScale="1">
        <p:scale>
          <a:sx n="98" d="100"/>
          <a:sy n="98" d="100"/>
        </p:scale>
        <p:origin x="-2604" y="-11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a:defRPr sz="1000">
                <a:latin typeface="Arial" charset="0"/>
              </a:defRPr>
            </a:lvl1pPr>
          </a:lstStyle>
          <a:p>
            <a:pPr>
              <a:defRPr/>
            </a:pPr>
            <a:r>
              <a:rPr lang="en-US"/>
              <a:t>BREI Certification Revised 2010</a:t>
            </a:r>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a:defRPr sz="1000"/>
            </a:lvl1pPr>
          </a:lstStyle>
          <a:p>
            <a:fld id="{CDECEDC4-326D-422A-A26F-27DE93B4AAC8}" type="slidenum">
              <a:rPr lang="en-US" altLang="en-US"/>
              <a:pPr/>
              <a:t>‹#›</a:t>
            </a:fld>
            <a:endParaRPr lang="en-US" altLang="en-US"/>
          </a:p>
        </p:txBody>
      </p:sp>
    </p:spTree>
    <p:extLst>
      <p:ext uri="{BB962C8B-B14F-4D97-AF65-F5344CB8AC3E}">
        <p14:creationId xmlns:p14="http://schemas.microsoft.com/office/powerpoint/2010/main" val="1371853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a:latin typeface="+mn-lt"/>
              </a:defRPr>
            </a:lvl1pPr>
          </a:lstStyle>
          <a:p>
            <a:pPr>
              <a:defRPr/>
            </a:pPr>
            <a:fld id="{5349EB9D-ABB6-48B9-AD5D-A4510E591A5D}" type="datetimeFigureOut">
              <a:rPr lang="en-US"/>
              <a:pPr>
                <a:defRPr/>
              </a:pPr>
              <a:t>6/25/2017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anose="020F0502020204030204" pitchFamily="34" charset="0"/>
              </a:defRPr>
            </a:lvl1pPr>
          </a:lstStyle>
          <a:p>
            <a:fld id="{01114DF5-12C8-4EA8-A482-D0A39AE32788}" type="slidenum">
              <a:rPr lang="en-US" altLang="en-US"/>
              <a:pPr/>
              <a:t>‹#›</a:t>
            </a:fld>
            <a:endParaRPr lang="en-US" altLang="en-US"/>
          </a:p>
        </p:txBody>
      </p:sp>
    </p:spTree>
    <p:extLst>
      <p:ext uri="{BB962C8B-B14F-4D97-AF65-F5344CB8AC3E}">
        <p14:creationId xmlns:p14="http://schemas.microsoft.com/office/powerpoint/2010/main" val="344082506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1C4DE36-483D-46D7-8C57-87CD2263FA4D}" type="slidenum">
              <a:rPr lang="en-US" altLang="en-US">
                <a:solidFill>
                  <a:srgbClr val="000000"/>
                </a:solidFill>
                <a:latin typeface="Calibri" panose="020F0502020204030204" pitchFamily="34" charset="0"/>
              </a:rPr>
              <a:pPr eaLnBrk="1" hangingPunct="1"/>
              <a:t>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320212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5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58153ED-8FC1-4B3D-B236-6B2DDB043A93}"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3150037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5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D241E1-9C55-46BE-B244-21356A4F07FD}"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3784852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8D26CFF-AD7D-41FE-8D44-F27C7B943575}"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589466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D7E5FF-17B8-45DD-A1F7-D467869DCBB8}"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3078895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Clientalism- high bridging  with low bonding</a:t>
            </a:r>
          </a:p>
          <a:p>
            <a:pPr eaLnBrk="1" hangingPunct="1"/>
            <a:r>
              <a:rPr lang="en-US" altLang="en-US" smtClean="0"/>
              <a:t>Extreme individualism – low bridging and bonding</a:t>
            </a:r>
          </a:p>
          <a:p>
            <a:pPr eaLnBrk="1" hangingPunct="1"/>
            <a:r>
              <a:rPr lang="en-US" altLang="en-US" smtClean="0"/>
              <a:t>Strong boundaries – low bridging but high bonding</a:t>
            </a:r>
          </a:p>
          <a:p>
            <a:pPr eaLnBrk="1" hangingPunct="1"/>
            <a:r>
              <a:rPr lang="en-US" altLang="en-US" smtClean="0"/>
              <a:t>Progressive Participation – high bridging and high bonding</a:t>
            </a:r>
          </a:p>
        </p:txBody>
      </p:sp>
      <p:sp>
        <p:nvSpPr>
          <p:cNvPr id="57348" name="Header Placeholder 3"/>
          <p:cNvSpPr>
            <a:spLocks noGrp="1"/>
          </p:cNvSpPr>
          <p:nvPr>
            <p:ph type="hdr" sz="quarter"/>
          </p:nvPr>
        </p:nvSpPr>
        <p:spPr/>
        <p:txBody>
          <a:bodyPr/>
          <a:lstStyle/>
          <a:p>
            <a:pPr>
              <a:defRPr/>
            </a:pPr>
            <a:r>
              <a:rPr lang="en-US" smtClean="0"/>
              <a:t>NDSU Extension Center for Community Vitality, 701-328-9718</a:t>
            </a:r>
          </a:p>
        </p:txBody>
      </p:sp>
      <p:sp>
        <p:nvSpPr>
          <p:cNvPr id="57349" name="Footer Placeholder 4"/>
          <p:cNvSpPr>
            <a:spLocks noGrp="1"/>
          </p:cNvSpPr>
          <p:nvPr>
            <p:ph type="ftr" sz="quarter" idx="4"/>
          </p:nvPr>
        </p:nvSpPr>
        <p:spPr/>
        <p:txBody>
          <a:bodyPr/>
          <a:lstStyle/>
          <a:p>
            <a:pPr>
              <a:defRPr/>
            </a:pPr>
            <a:r>
              <a:rPr lang="en-US" smtClean="0"/>
              <a:t>Source: North Central Regional Center for Rural Development, C. Flora and M. Emery</a:t>
            </a:r>
          </a:p>
        </p:txBody>
      </p:sp>
    </p:spTree>
    <p:extLst>
      <p:ext uri="{BB962C8B-B14F-4D97-AF65-F5344CB8AC3E}">
        <p14:creationId xmlns:p14="http://schemas.microsoft.com/office/powerpoint/2010/main" val="506887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37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DEBD51-64E9-4E89-9F6A-D08C8CA775EA}"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177749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8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1B8E55F-7D81-4D9F-B42B-F0145D5E41C2}"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2641510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8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F5BFF1E-0B5A-4456-BA10-70DE7CA6D714}"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8153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024ACC-6E59-44F5-A9C6-B7B59907E19F}"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2946490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620747D-EE82-43D3-B8C6-8A2D1F44C5BE}"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3218962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89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D4289D-50F0-4517-9E35-3BB6EC67647A}"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2635552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99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02E6D2-E010-4885-B291-31DD6F12292B}" type="slidenum">
              <a:rPr lang="en-US" altLang="en-US">
                <a:latin typeface="Calibri" panose="020F0502020204030204" pitchFamily="34" charset="0"/>
              </a:rPr>
              <a:pPr eaLnBrk="1" hangingPunct="1"/>
              <a:t>13</a:t>
            </a:fld>
            <a:endParaRPr lang="en-US" altLang="en-US">
              <a:latin typeface="Calibri" panose="020F0502020204030204" pitchFamily="34" charset="0"/>
            </a:endParaRPr>
          </a:p>
        </p:txBody>
      </p:sp>
    </p:spTree>
    <p:extLst>
      <p:ext uri="{BB962C8B-B14F-4D97-AF65-F5344CB8AC3E}">
        <p14:creationId xmlns:p14="http://schemas.microsoft.com/office/powerpoint/2010/main" val="1194644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14</a:t>
            </a:fld>
            <a:endParaRPr lang="en-US" altLang="en-US">
              <a:latin typeface="Calibri" panose="020F0502020204030204" pitchFamily="34" charset="0"/>
            </a:endParaRPr>
          </a:p>
        </p:txBody>
      </p:sp>
    </p:spTree>
    <p:extLst>
      <p:ext uri="{BB962C8B-B14F-4D97-AF65-F5344CB8AC3E}">
        <p14:creationId xmlns:p14="http://schemas.microsoft.com/office/powerpoint/2010/main" val="1939158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eaLnBrk="1" hangingPunct="1">
              <a:spcBef>
                <a:spcPct val="0"/>
              </a:spcBef>
            </a:pPr>
            <a:r>
              <a:rPr lang="en-US" altLang="en-US" smtClean="0"/>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pPr defTabSz="965200"/>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BB64FD-39E9-4233-8AFF-2A401E375E72}" type="slidenum">
              <a:rPr lang="en-US" altLang="en-US">
                <a:latin typeface="Calibri" panose="020F0502020204030204" pitchFamily="34" charset="0"/>
              </a:rPr>
              <a:pPr eaLnBrk="1" hangingPunct="1"/>
              <a:t>15</a:t>
            </a:fld>
            <a:endParaRPr lang="en-US" altLang="en-US">
              <a:latin typeface="Calibri" panose="020F0502020204030204" pitchFamily="34" charset="0"/>
            </a:endParaRPr>
          </a:p>
        </p:txBody>
      </p:sp>
    </p:spTree>
    <p:extLst>
      <p:ext uri="{BB962C8B-B14F-4D97-AF65-F5344CB8AC3E}">
        <p14:creationId xmlns:p14="http://schemas.microsoft.com/office/powerpoint/2010/main" val="1046335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63277E7C-227C-4302-97D4-CCB14FC49F5C}" type="datetime1">
              <a:rPr lang="en-US" smtClean="0"/>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9C92DB99-AC67-4561-ACCA-7D1B1C907F6C}" type="slidenum">
              <a:rPr lang="en-US" altLang="en-US"/>
              <a:pPr/>
              <a:t>‹#›</a:t>
            </a:fld>
            <a:endParaRPr lang="en-US" altLang="en-US"/>
          </a:p>
        </p:txBody>
      </p:sp>
    </p:spTree>
    <p:extLst>
      <p:ext uri="{BB962C8B-B14F-4D97-AF65-F5344CB8AC3E}">
        <p14:creationId xmlns:p14="http://schemas.microsoft.com/office/powerpoint/2010/main" val="926207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3F62EC6-5874-45CA-8AC6-4ECE15411C77}"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CCDDEA95-7F5C-4368-B8A3-28B46299291B}" type="slidenum">
              <a:rPr lang="en-US" altLang="en-US"/>
              <a:pPr/>
              <a:t>‹#›</a:t>
            </a:fld>
            <a:endParaRPr lang="en-US" altLang="en-US"/>
          </a:p>
        </p:txBody>
      </p:sp>
    </p:spTree>
    <p:extLst>
      <p:ext uri="{BB962C8B-B14F-4D97-AF65-F5344CB8AC3E}">
        <p14:creationId xmlns:p14="http://schemas.microsoft.com/office/powerpoint/2010/main" val="550574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A51267CA-7D00-4B84-A9DC-357F0685CED7}" type="datetime1">
              <a:rPr lang="en-US" smtClean="0"/>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CB8F4E27-8014-4055-850A-2F787DE0791F}" type="slidenum">
              <a:rPr lang="en-US" altLang="en-US"/>
              <a:pPr/>
              <a:t>‹#›</a:t>
            </a:fld>
            <a:endParaRPr lang="en-US" altLang="en-US"/>
          </a:p>
        </p:txBody>
      </p:sp>
    </p:spTree>
    <p:extLst>
      <p:ext uri="{BB962C8B-B14F-4D97-AF65-F5344CB8AC3E}">
        <p14:creationId xmlns:p14="http://schemas.microsoft.com/office/powerpoint/2010/main" val="227358316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CA633250-43C4-4479-9E11-A81BD19B4501}" type="datetime1">
              <a:rPr lang="en-US" smtClean="0"/>
              <a:t>6/25/2017</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49D80E06-2BE2-4E82-AF80-F0993FEE159B}" type="slidenum">
              <a:rPr lang="en-US" altLang="en-US"/>
              <a:pPr/>
              <a:t>‹#›</a:t>
            </a:fld>
            <a:endParaRPr lang="en-US" altLang="en-US"/>
          </a:p>
        </p:txBody>
      </p:sp>
    </p:spTree>
    <p:extLst>
      <p:ext uri="{BB962C8B-B14F-4D97-AF65-F5344CB8AC3E}">
        <p14:creationId xmlns:p14="http://schemas.microsoft.com/office/powerpoint/2010/main" val="2302681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136C97E7-FEC9-4119-A2DE-7EE260EFC619}" type="datetime1">
              <a:rPr lang="en-US" smtClean="0"/>
              <a:t>6/25/2017</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A4C82244-D030-4B77-AC06-15EABAA3DF16}" type="slidenum">
              <a:rPr lang="en-US" altLang="en-US"/>
              <a:pPr/>
              <a:t>‹#›</a:t>
            </a:fld>
            <a:endParaRPr lang="en-US" altLang="en-US"/>
          </a:p>
        </p:txBody>
      </p:sp>
    </p:spTree>
    <p:extLst>
      <p:ext uri="{BB962C8B-B14F-4D97-AF65-F5344CB8AC3E}">
        <p14:creationId xmlns:p14="http://schemas.microsoft.com/office/powerpoint/2010/main" val="60410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4E6053D0-1355-42C8-9EEF-E49762B3256E}" type="datetime1">
              <a:rPr lang="en-US" smtClean="0"/>
              <a:t>6/25/2017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103DC919-E670-4A75-9604-CABC24519F8C}" type="slidenum">
              <a:rPr lang="en-US" altLang="en-US"/>
              <a:pPr/>
              <a:t>‹#›</a:t>
            </a:fld>
            <a:endParaRPr lang="en-US" altLang="en-US"/>
          </a:p>
        </p:txBody>
      </p:sp>
    </p:spTree>
    <p:extLst>
      <p:ext uri="{BB962C8B-B14F-4D97-AF65-F5344CB8AC3E}">
        <p14:creationId xmlns:p14="http://schemas.microsoft.com/office/powerpoint/2010/main" val="57423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fld id="{298918BF-5E31-448D-934F-9322E37780C8}"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E00A0C91-B849-4A98-B204-6421636C5870}" type="slidenum">
              <a:rPr lang="en-US" altLang="en-US"/>
              <a:pPr/>
              <a:t>‹#›</a:t>
            </a:fld>
            <a:endParaRPr lang="en-US" altLang="en-US"/>
          </a:p>
        </p:txBody>
      </p:sp>
    </p:spTree>
    <p:extLst>
      <p:ext uri="{BB962C8B-B14F-4D97-AF65-F5344CB8AC3E}">
        <p14:creationId xmlns:p14="http://schemas.microsoft.com/office/powerpoint/2010/main" val="683346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70E0CF97-9AC2-43ED-9BBD-B6FB15E25FB0}" type="datetime1">
              <a:rPr lang="en-US" smtClean="0"/>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7CA36F56-CD4D-4292-8582-10D8B7888463}" type="slidenum">
              <a:rPr lang="en-US" altLang="en-US"/>
              <a:pPr/>
              <a:t>‹#›</a:t>
            </a:fld>
            <a:endParaRPr lang="en-US" altLang="en-US"/>
          </a:p>
        </p:txBody>
      </p:sp>
    </p:spTree>
    <p:extLst>
      <p:ext uri="{BB962C8B-B14F-4D97-AF65-F5344CB8AC3E}">
        <p14:creationId xmlns:p14="http://schemas.microsoft.com/office/powerpoint/2010/main" val="2040486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72269DF3-4747-465C-AFA9-1CEEC9CC6A52}" type="datetime1">
              <a:rPr lang="en-US" smtClean="0"/>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CA4EF959-B26F-435C-9160-29B598D0E994}" type="slidenum">
              <a:rPr lang="en-US" altLang="en-US"/>
              <a:pPr/>
              <a:t>‹#›</a:t>
            </a:fld>
            <a:endParaRPr lang="en-US" altLang="en-US"/>
          </a:p>
        </p:txBody>
      </p:sp>
    </p:spTree>
    <p:extLst>
      <p:ext uri="{BB962C8B-B14F-4D97-AF65-F5344CB8AC3E}">
        <p14:creationId xmlns:p14="http://schemas.microsoft.com/office/powerpoint/2010/main" val="369502794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85B2B294-813D-4C79-ACAC-F3D74A1E6424}"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C10164B1-306C-429E-AACE-CBA07D71B141}" type="slidenum">
              <a:rPr lang="en-US" altLang="en-US"/>
              <a:pPr/>
              <a:t>‹#›</a:t>
            </a:fld>
            <a:endParaRPr lang="en-US" altLang="en-US"/>
          </a:p>
        </p:txBody>
      </p:sp>
    </p:spTree>
    <p:extLst>
      <p:ext uri="{BB962C8B-B14F-4D97-AF65-F5344CB8AC3E}">
        <p14:creationId xmlns:p14="http://schemas.microsoft.com/office/powerpoint/2010/main" val="275054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E88D462-00F5-45E1-9B54-B2D8BC37E608}" type="datetime1">
              <a:rPr lang="en-US" smtClean="0"/>
              <a:t>6/25/2017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8010802-8163-4CA2-A239-134CFCFAD79D}" type="slidenum">
              <a:rPr lang="en-US" altLang="en-US"/>
              <a:pPr/>
              <a:t>‹#›</a:t>
            </a:fld>
            <a:endParaRPr lang="en-US" altLang="en-US"/>
          </a:p>
        </p:txBody>
      </p:sp>
    </p:spTree>
    <p:extLst>
      <p:ext uri="{BB962C8B-B14F-4D97-AF65-F5344CB8AC3E}">
        <p14:creationId xmlns:p14="http://schemas.microsoft.com/office/powerpoint/2010/main" val="2643153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Arial" charset="0"/>
              </a:defRPr>
            </a:lvl1pPr>
          </a:lstStyle>
          <a:p>
            <a:pPr>
              <a:defRPr/>
            </a:pPr>
            <a:fld id="{835B5F05-44C2-44EE-A145-AEF56EBAFB94}" type="datetime1">
              <a:rPr lang="en-US" smtClean="0"/>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Arial"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Arial" panose="020B0604020202020204" pitchFamily="34" charset="0"/>
              </a:defRPr>
            </a:lvl1pPr>
          </a:lstStyle>
          <a:p>
            <a:fld id="{9AB61B78-6160-4087-8A3B-AE48A574036B}" type="slidenum">
              <a:rPr lang="en-US" altLang="en-US"/>
              <a:pPr/>
              <a:t>‹#›</a:t>
            </a:fld>
            <a:endParaRPr lang="en-US" altLang="en-US"/>
          </a:p>
        </p:txBody>
      </p:sp>
    </p:spTree>
    <p:extLst>
      <p:ext uri="{BB962C8B-B14F-4D97-AF65-F5344CB8AC3E}">
        <p14:creationId xmlns:p14="http://schemas.microsoft.com/office/powerpoint/2010/main" val="4078400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ED5C4151-F3ED-4066-A4AF-A2CCEE342788}"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2BCB953A-05BF-4F55-AFAF-E37D4A3563EA}" type="slidenum">
              <a:rPr lang="en-US" altLang="en-US"/>
              <a:pPr/>
              <a:t>‹#›</a:t>
            </a:fld>
            <a:endParaRPr lang="en-US" altLang="en-US"/>
          </a:p>
        </p:txBody>
      </p:sp>
    </p:spTree>
    <p:extLst>
      <p:ext uri="{BB962C8B-B14F-4D97-AF65-F5344CB8AC3E}">
        <p14:creationId xmlns:p14="http://schemas.microsoft.com/office/powerpoint/2010/main" val="3028809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Arial" charset="0"/>
              </a:defRPr>
            </a:lvl1pPr>
          </a:lstStyle>
          <a:p>
            <a:pPr>
              <a:defRPr/>
            </a:pPr>
            <a:fld id="{57CCE4F6-3151-48B7-9E05-DE7130B25CD0}" type="datetime1">
              <a:rPr lang="en-US" smtClean="0"/>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Arial" panose="020B0604020202020204" pitchFamily="34" charset="0"/>
              </a:defRPr>
            </a:lvl1pPr>
          </a:lstStyle>
          <a:p>
            <a:fld id="{35AB31D6-3AD3-4CFA-B246-79261F4123BC}" type="slidenum">
              <a:rPr lang="en-US" altLang="en-US"/>
              <a:pPr/>
              <a:t>‹#›</a:t>
            </a:fld>
            <a:endParaRPr lang="en-US" altLang="en-US"/>
          </a:p>
        </p:txBody>
      </p:sp>
    </p:spTree>
    <p:extLst>
      <p:ext uri="{BB962C8B-B14F-4D97-AF65-F5344CB8AC3E}">
        <p14:creationId xmlns:p14="http://schemas.microsoft.com/office/powerpoint/2010/main" val="216167118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CB5FE88-5903-480A-AE69-186508873C0F}" type="datetime1">
              <a:rPr lang="en-US" smtClean="0"/>
              <a:t>6/25/2017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6C2F788D-8AF9-434E-BD91-2949CAC37DCA}" type="slidenum">
              <a:rPr lang="en-US" altLang="en-US"/>
              <a:pPr/>
              <a:t>‹#›</a:t>
            </a:fld>
            <a:endParaRPr lang="en-US" altLang="en-US"/>
          </a:p>
        </p:txBody>
      </p:sp>
    </p:spTree>
    <p:extLst>
      <p:ext uri="{BB962C8B-B14F-4D97-AF65-F5344CB8AC3E}">
        <p14:creationId xmlns:p14="http://schemas.microsoft.com/office/powerpoint/2010/main" val="2818118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31F5ECB0-A495-45C5-90CE-98AF0630C509}" type="datetime1">
              <a:rPr lang="en-US" smtClean="0"/>
              <a:t>6/25/2017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31D21AB5-8D16-4B5C-BC12-AE3D73970457}" type="slidenum">
              <a:rPr lang="en-US" altLang="en-US"/>
              <a:pPr/>
              <a:t>‹#›</a:t>
            </a:fld>
            <a:endParaRPr lang="en-US" altLang="en-US"/>
          </a:p>
        </p:txBody>
      </p:sp>
    </p:spTree>
    <p:extLst>
      <p:ext uri="{BB962C8B-B14F-4D97-AF65-F5344CB8AC3E}">
        <p14:creationId xmlns:p14="http://schemas.microsoft.com/office/powerpoint/2010/main" val="3924201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62513376-C034-4366-839A-AEE534CB0BB7}" type="datetime1">
              <a:rPr lang="en-US" smtClean="0"/>
              <a:t>6/25/2017</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Arial" panose="020B0604020202020204" pitchFamily="34" charset="0"/>
              </a:defRPr>
            </a:lvl1pPr>
          </a:lstStyle>
          <a:p>
            <a:fld id="{4856F2A3-B57E-4788-A5E1-9C4D416593CB}" type="slidenum">
              <a:rPr lang="en-US" altLang="en-US"/>
              <a:pPr/>
              <a:t>‹#›</a:t>
            </a:fld>
            <a:endParaRPr lang="en-US" altLang="en-US"/>
          </a:p>
        </p:txBody>
      </p:sp>
    </p:spTree>
    <p:extLst>
      <p:ext uri="{BB962C8B-B14F-4D97-AF65-F5344CB8AC3E}">
        <p14:creationId xmlns:p14="http://schemas.microsoft.com/office/powerpoint/2010/main" val="3475856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C23C264C-1DB0-4667-9273-8165B7A420EE}" type="datetime1">
              <a:rPr lang="en-US" smtClean="0"/>
              <a:t>6/25/2017</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Arial" panose="020B0604020202020204" pitchFamily="34" charset="0"/>
              </a:defRPr>
            </a:lvl1pPr>
          </a:lstStyle>
          <a:p>
            <a:fld id="{F0D136D8-A128-432C-8751-9AF000BC12C8}" type="slidenum">
              <a:rPr lang="en-US" altLang="en-US"/>
              <a:pPr/>
              <a:t>‹#›</a:t>
            </a:fld>
            <a:endParaRPr lang="en-US" altLang="en-US"/>
          </a:p>
        </p:txBody>
      </p:sp>
    </p:spTree>
    <p:extLst>
      <p:ext uri="{BB962C8B-B14F-4D97-AF65-F5344CB8AC3E}">
        <p14:creationId xmlns:p14="http://schemas.microsoft.com/office/powerpoint/2010/main" val="3304646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354D6AE2-E45E-4392-AB13-7A5A02F59A7F}" type="datetime1">
              <a:rPr lang="en-US" smtClean="0"/>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anose="020B0604020202020204" pitchFamily="34" charset="0"/>
              </a:defRPr>
            </a:lvl1pPr>
          </a:lstStyle>
          <a:p>
            <a:fld id="{2C29F5D6-E102-437F-8223-F4FF54F699BB}" type="slidenum">
              <a:rPr lang="en-US" altLang="en-US"/>
              <a:pPr/>
              <a:t>‹#›</a:t>
            </a:fld>
            <a:endParaRPr lang="en-US" altLang="en-US"/>
          </a:p>
        </p:txBody>
      </p:sp>
    </p:spTree>
    <p:extLst>
      <p:ext uri="{BB962C8B-B14F-4D97-AF65-F5344CB8AC3E}">
        <p14:creationId xmlns:p14="http://schemas.microsoft.com/office/powerpoint/2010/main" val="4034627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Arial" charset="0"/>
              </a:defRPr>
            </a:lvl1pPr>
          </a:lstStyle>
          <a:p>
            <a:pPr>
              <a:defRPr/>
            </a:pPr>
            <a:fld id="{CBEADD2B-3B68-42F2-B0D8-B0605E101B89}" type="datetime1">
              <a:rPr lang="en-US" smtClean="0"/>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Arial" panose="020B0604020202020204" pitchFamily="34" charset="0"/>
              </a:defRPr>
            </a:lvl1pPr>
          </a:lstStyle>
          <a:p>
            <a:fld id="{3ABEFDA3-B1B2-432F-9A30-F0CBF28A7F03}" type="slidenum">
              <a:rPr lang="en-US" altLang="en-US"/>
              <a:pPr/>
              <a:t>‹#›</a:t>
            </a:fld>
            <a:endParaRPr lang="en-US" altLang="en-US"/>
          </a:p>
        </p:txBody>
      </p:sp>
    </p:spTree>
    <p:extLst>
      <p:ext uri="{BB962C8B-B14F-4D97-AF65-F5344CB8AC3E}">
        <p14:creationId xmlns:p14="http://schemas.microsoft.com/office/powerpoint/2010/main" val="153535155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5DA47754-0B3D-4DDC-9AD8-A498DBE8A367}"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8952B446-F986-4FCE-9362-20D757B4F03A}" type="slidenum">
              <a:rPr lang="en-US" altLang="en-US"/>
              <a:pPr/>
              <a:t>‹#›</a:t>
            </a:fld>
            <a:endParaRPr lang="en-US" altLang="en-US"/>
          </a:p>
        </p:txBody>
      </p:sp>
    </p:spTree>
    <p:extLst>
      <p:ext uri="{BB962C8B-B14F-4D97-AF65-F5344CB8AC3E}">
        <p14:creationId xmlns:p14="http://schemas.microsoft.com/office/powerpoint/2010/main" val="16497600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5CDA20FB-BAE3-4842-9AA6-203802EBBA4B}" type="datetime1">
              <a:rPr lang="en-US" smtClean="0"/>
              <a:t>6/25/2017</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anose="020B0604020202020204" pitchFamily="34" charset="0"/>
              </a:defRPr>
            </a:lvl1pPr>
          </a:lstStyle>
          <a:p>
            <a:fld id="{C2CD1C39-1E25-4B88-B6FA-1CCDFCD3CAB7}" type="slidenum">
              <a:rPr lang="en-US" altLang="en-US"/>
              <a:pPr/>
              <a:t>‹#›</a:t>
            </a:fld>
            <a:endParaRPr lang="en-US" altLang="en-US"/>
          </a:p>
        </p:txBody>
      </p:sp>
    </p:spTree>
    <p:extLst>
      <p:ext uri="{BB962C8B-B14F-4D97-AF65-F5344CB8AC3E}">
        <p14:creationId xmlns:p14="http://schemas.microsoft.com/office/powerpoint/2010/main" val="42909140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32B960FF-6FBF-467C-AA64-DF339D4CD4C0}"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50ACF4A2-D3CF-4C2A-A74E-17D7719169A9}" type="slidenum">
              <a:rPr lang="en-US" altLang="en-US"/>
              <a:pPr/>
              <a:t>‹#›</a:t>
            </a:fld>
            <a:endParaRPr lang="en-US" altLang="en-US"/>
          </a:p>
        </p:txBody>
      </p:sp>
    </p:spTree>
    <p:extLst>
      <p:ext uri="{BB962C8B-B14F-4D97-AF65-F5344CB8AC3E}">
        <p14:creationId xmlns:p14="http://schemas.microsoft.com/office/powerpoint/2010/main" val="2667477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defRPr>
            </a:lvl1pPr>
          </a:lstStyle>
          <a:p>
            <a:pPr>
              <a:defRPr/>
            </a:pPr>
            <a:fld id="{9DAB2BBA-091B-4531-8222-D329B9C63A32}" type="datetime1">
              <a:rPr lang="en-US" smtClean="0"/>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8966B4F9-6137-4B13-BB78-291E7E3C816C}"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008" r:id="rId1"/>
    <p:sldLayoutId id="2147484004" r:id="rId2"/>
    <p:sldLayoutId id="2147484009" r:id="rId3"/>
    <p:sldLayoutId id="2147484005" r:id="rId4"/>
    <p:sldLayoutId id="2147484006" r:id="rId5"/>
    <p:sldLayoutId id="2147484010" r:id="rId6"/>
    <p:sldLayoutId id="2147484011" r:id="rId7"/>
    <p:sldLayoutId id="2147484012" r:id="rId8"/>
    <p:sldLayoutId id="2147484013" r:id="rId9"/>
    <p:sldLayoutId id="2147484007" r:id="rId10"/>
    <p:sldLayoutId id="2147484014"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fld id="{2A26DC52-15DF-4A6A-9284-05E4826584C5}" type="datetime1">
              <a:rPr lang="en-US" smtClean="0"/>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8B7B33C1-3838-44DD-8D60-DC81FCE092DF}"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66800" y="6469857"/>
            <a:ext cx="1219200" cy="366712"/>
          </a:xfrm>
        </p:spPr>
        <p:txBody>
          <a:bodyPr/>
          <a:lstStyle/>
          <a:p>
            <a:fld id="{9AB61B78-6160-4087-8A3B-AE48A574036B}" type="slidenum">
              <a:rPr lang="en-US" altLang="en-US" smtClean="0"/>
              <a:pPr/>
              <a:t>1</a:t>
            </a:fld>
            <a:endParaRPr lang="en-US" altLang="en-US" dirty="0"/>
          </a:p>
        </p:txBody>
      </p:sp>
      <p:pic>
        <p:nvPicPr>
          <p:cNvPr id="225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2"/>
          <p:cNvSpPr>
            <a:spLocks noGrp="1"/>
          </p:cNvSpPr>
          <p:nvPr>
            <p:ph type="ctrTitle"/>
          </p:nvPr>
        </p:nvSpPr>
        <p:spPr>
          <a:xfrm>
            <a:off x="1219200" y="3886200"/>
            <a:ext cx="6858000" cy="914400"/>
          </a:xfrm>
        </p:spPr>
        <p:txBody>
          <a:bodyPr/>
          <a:lstStyle/>
          <a:p>
            <a:pPr algn="l" eaLnBrk="1" hangingPunct="1"/>
            <a:r>
              <a:rPr lang="en-US" altLang="en-US" sz="4000" smtClean="0"/>
              <a:t>Social Capital</a:t>
            </a:r>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dirty="0"/>
              <a:t>Cause or Effect </a:t>
            </a:r>
            <a:r>
              <a:rPr lang="en-US" sz="2400" dirty="0" smtClean="0"/>
              <a:t>in BR&amp;E </a:t>
            </a:r>
            <a:r>
              <a:rPr lang="en-US" sz="2400" dirty="0"/>
              <a:t>Visitation </a:t>
            </a:r>
            <a:r>
              <a:rPr lang="en-US" sz="2400" dirty="0" smtClean="0"/>
              <a:t>Programs</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t>Social Capital</a:t>
            </a:r>
          </a:p>
        </p:txBody>
      </p:sp>
      <p:sp>
        <p:nvSpPr>
          <p:cNvPr id="23555" name="Content Placeholder 2"/>
          <p:cNvSpPr>
            <a:spLocks noGrp="1"/>
          </p:cNvSpPr>
          <p:nvPr>
            <p:ph sz="quarter" idx="1"/>
          </p:nvPr>
        </p:nvSpPr>
        <p:spPr>
          <a:xfrm>
            <a:off x="457200" y="1219200"/>
            <a:ext cx="8229600" cy="4937125"/>
          </a:xfrm>
        </p:spPr>
        <p:txBody>
          <a:bodyPr/>
          <a:lstStyle/>
          <a:p>
            <a:pPr eaLnBrk="1" hangingPunct="1">
              <a:lnSpc>
                <a:spcPct val="150000"/>
              </a:lnSpc>
            </a:pPr>
            <a:r>
              <a:rPr lang="en-US" altLang="en-US" dirty="0" smtClean="0"/>
              <a:t>What is Social Capital?</a:t>
            </a:r>
          </a:p>
          <a:p>
            <a:pPr eaLnBrk="1" hangingPunct="1">
              <a:lnSpc>
                <a:spcPct val="150000"/>
              </a:lnSpc>
            </a:pPr>
            <a:r>
              <a:rPr lang="en-US" altLang="en-US" dirty="0" smtClean="0"/>
              <a:t>How does it relate to BR&amp;E Visitation Programs?</a:t>
            </a:r>
          </a:p>
          <a:p>
            <a:pPr eaLnBrk="1" hangingPunct="1">
              <a:lnSpc>
                <a:spcPct val="150000"/>
              </a:lnSpc>
            </a:pPr>
            <a:r>
              <a:rPr lang="en-US" altLang="en-US" dirty="0" smtClean="0"/>
              <a:t>Does increased social capital lead to more local development?</a:t>
            </a:r>
          </a:p>
        </p:txBody>
      </p:sp>
      <p:sp>
        <p:nvSpPr>
          <p:cNvPr id="2" name="Slide Number Placeholder 1"/>
          <p:cNvSpPr>
            <a:spLocks noGrp="1"/>
          </p:cNvSpPr>
          <p:nvPr>
            <p:ph type="sldNum" sz="quarter" idx="12"/>
          </p:nvPr>
        </p:nvSpPr>
        <p:spPr/>
        <p:txBody>
          <a:bodyPr/>
          <a:lstStyle/>
          <a:p>
            <a:fld id="{CCDDEA95-7F5C-4368-B8A3-28B46299291B}" type="slidenum">
              <a:rPr lang="en-US" altLang="en-US" smtClean="0"/>
              <a:pPr/>
              <a:t>2</a:t>
            </a:fld>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lstStyle/>
          <a:p>
            <a:pPr eaLnBrk="1" hangingPunct="1"/>
            <a:r>
              <a:rPr lang="en-US" altLang="en-US" smtClean="0"/>
              <a:t>Community Capitals</a:t>
            </a:r>
          </a:p>
        </p:txBody>
      </p:sp>
      <p:sp>
        <p:nvSpPr>
          <p:cNvPr id="5" name="Oval 4"/>
          <p:cNvSpPr/>
          <p:nvPr/>
        </p:nvSpPr>
        <p:spPr>
          <a:xfrm>
            <a:off x="2133600" y="2971800"/>
            <a:ext cx="4419600" cy="2438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b="1" dirty="0"/>
              <a:t>Vital Economy</a:t>
            </a:r>
          </a:p>
          <a:p>
            <a:pPr algn="ctr" fontAlgn="auto">
              <a:spcBef>
                <a:spcPts val="0"/>
              </a:spcBef>
              <a:spcAft>
                <a:spcPts val="0"/>
              </a:spcAft>
              <a:defRPr/>
            </a:pPr>
            <a:r>
              <a:rPr lang="en-US" sz="3200" b="1" dirty="0"/>
              <a:t>Healthy Ecosystems</a:t>
            </a:r>
          </a:p>
          <a:p>
            <a:pPr algn="ctr" fontAlgn="auto">
              <a:spcBef>
                <a:spcPts val="0"/>
              </a:spcBef>
              <a:spcAft>
                <a:spcPts val="0"/>
              </a:spcAft>
              <a:defRPr/>
            </a:pPr>
            <a:r>
              <a:rPr lang="en-US" sz="3200" b="1" dirty="0"/>
              <a:t>Social Equity</a:t>
            </a:r>
          </a:p>
        </p:txBody>
      </p:sp>
      <p:sp>
        <p:nvSpPr>
          <p:cNvPr id="24580" name="TextBox 5"/>
          <p:cNvSpPr txBox="1">
            <a:spLocks noChangeArrowheads="1"/>
          </p:cNvSpPr>
          <p:nvPr/>
        </p:nvSpPr>
        <p:spPr bwMode="auto">
          <a:xfrm>
            <a:off x="533400" y="1752600"/>
            <a:ext cx="2022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Calibri" panose="020F0502020204030204" pitchFamily="34" charset="0"/>
              </a:rPr>
              <a:t>Human Capital</a:t>
            </a:r>
          </a:p>
        </p:txBody>
      </p:sp>
      <p:sp>
        <p:nvSpPr>
          <p:cNvPr id="24581" name="TextBox 7"/>
          <p:cNvSpPr txBox="1">
            <a:spLocks noChangeArrowheads="1"/>
          </p:cNvSpPr>
          <p:nvPr/>
        </p:nvSpPr>
        <p:spPr bwMode="auto">
          <a:xfrm>
            <a:off x="6096000" y="1676400"/>
            <a:ext cx="1835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Calibri" panose="020F0502020204030204" pitchFamily="34" charset="0"/>
              </a:rPr>
              <a:t>Social Capital</a:t>
            </a:r>
          </a:p>
        </p:txBody>
      </p:sp>
      <p:sp>
        <p:nvSpPr>
          <p:cNvPr id="24582" name="TextBox 8"/>
          <p:cNvSpPr txBox="1">
            <a:spLocks noChangeArrowheads="1"/>
          </p:cNvSpPr>
          <p:nvPr/>
        </p:nvSpPr>
        <p:spPr bwMode="auto">
          <a:xfrm>
            <a:off x="228600" y="3581400"/>
            <a:ext cx="12271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latin typeface="Calibri" panose="020F0502020204030204" pitchFamily="34" charset="0"/>
              </a:rPr>
              <a:t>Political </a:t>
            </a:r>
          </a:p>
          <a:p>
            <a:pPr algn="ctr" eaLnBrk="1" hangingPunct="1"/>
            <a:r>
              <a:rPr lang="en-US" altLang="en-US" sz="2400">
                <a:latin typeface="Calibri" panose="020F0502020204030204" pitchFamily="34" charset="0"/>
              </a:rPr>
              <a:t>Capital</a:t>
            </a:r>
          </a:p>
        </p:txBody>
      </p:sp>
      <p:sp>
        <p:nvSpPr>
          <p:cNvPr id="24583" name="TextBox 9"/>
          <p:cNvSpPr txBox="1">
            <a:spLocks noChangeArrowheads="1"/>
          </p:cNvSpPr>
          <p:nvPr/>
        </p:nvSpPr>
        <p:spPr bwMode="auto">
          <a:xfrm>
            <a:off x="7110413" y="3589338"/>
            <a:ext cx="11636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latin typeface="Calibri" panose="020F0502020204030204" pitchFamily="34" charset="0"/>
              </a:rPr>
              <a:t>Cultural</a:t>
            </a:r>
          </a:p>
          <a:p>
            <a:pPr algn="ctr" eaLnBrk="1" hangingPunct="1"/>
            <a:r>
              <a:rPr lang="en-US" altLang="en-US" sz="2400">
                <a:latin typeface="Calibri" panose="020F0502020204030204" pitchFamily="34" charset="0"/>
              </a:rPr>
              <a:t>Capital</a:t>
            </a:r>
          </a:p>
        </p:txBody>
      </p:sp>
      <p:sp>
        <p:nvSpPr>
          <p:cNvPr id="24584" name="TextBox 10"/>
          <p:cNvSpPr txBox="1">
            <a:spLocks noChangeArrowheads="1"/>
          </p:cNvSpPr>
          <p:nvPr/>
        </p:nvSpPr>
        <p:spPr bwMode="auto">
          <a:xfrm>
            <a:off x="990600" y="5862638"/>
            <a:ext cx="168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Calibri" panose="020F0502020204030204" pitchFamily="34" charset="0"/>
              </a:rPr>
              <a:t>Built Capital</a:t>
            </a:r>
          </a:p>
        </p:txBody>
      </p:sp>
      <p:sp>
        <p:nvSpPr>
          <p:cNvPr id="24585" name="TextBox 11"/>
          <p:cNvSpPr txBox="1">
            <a:spLocks noChangeArrowheads="1"/>
          </p:cNvSpPr>
          <p:nvPr/>
        </p:nvSpPr>
        <p:spPr bwMode="auto">
          <a:xfrm>
            <a:off x="5867400" y="58674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latin typeface="Calibri" panose="020F0502020204030204" pitchFamily="34" charset="0"/>
              </a:rPr>
              <a:t>Financial Capital</a:t>
            </a:r>
          </a:p>
        </p:txBody>
      </p:sp>
      <p:cxnSp>
        <p:nvCxnSpPr>
          <p:cNvPr id="14" name="Straight Arrow Connector 13"/>
          <p:cNvCxnSpPr/>
          <p:nvPr/>
        </p:nvCxnSpPr>
        <p:spPr>
          <a:xfrm rot="5400000">
            <a:off x="495300" y="2552700"/>
            <a:ext cx="1295400" cy="6096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6200000" flipH="1">
            <a:off x="6591300" y="2552700"/>
            <a:ext cx="1295400" cy="6096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6591300" y="4991100"/>
            <a:ext cx="1371600" cy="3810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6200000" flipH="1">
            <a:off x="571500" y="4838700"/>
            <a:ext cx="1295400" cy="6096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00400" y="6170613"/>
            <a:ext cx="2514600" cy="1587"/>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90800" y="1981200"/>
            <a:ext cx="685800" cy="1588"/>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5676900" y="2324100"/>
            <a:ext cx="990600" cy="7620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1905000" y="5257800"/>
            <a:ext cx="914400" cy="6096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1752600" y="2514600"/>
            <a:ext cx="1143000" cy="5334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6200000" flipH="1">
            <a:off x="6057900" y="5143500"/>
            <a:ext cx="838200" cy="60960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1295400" y="4038600"/>
            <a:ext cx="762000" cy="14288"/>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629400" y="4038600"/>
            <a:ext cx="685800" cy="0"/>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24598" name="TextBox 7"/>
          <p:cNvSpPr txBox="1">
            <a:spLocks noChangeArrowheads="1"/>
          </p:cNvSpPr>
          <p:nvPr/>
        </p:nvSpPr>
        <p:spPr bwMode="auto">
          <a:xfrm>
            <a:off x="3352800" y="1752600"/>
            <a:ext cx="2041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Calibri" panose="020F0502020204030204" pitchFamily="34" charset="0"/>
              </a:rPr>
              <a:t>Natural Capital</a:t>
            </a:r>
          </a:p>
        </p:txBody>
      </p:sp>
      <p:cxnSp>
        <p:nvCxnSpPr>
          <p:cNvPr id="28" name="Straight Arrow Connector 27"/>
          <p:cNvCxnSpPr/>
          <p:nvPr/>
        </p:nvCxnSpPr>
        <p:spPr>
          <a:xfrm>
            <a:off x="5334000" y="1981200"/>
            <a:ext cx="685800" cy="1588"/>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3886201" y="2514600"/>
            <a:ext cx="762000" cy="3175"/>
          </a:xfrm>
          <a:prstGeom prst="straightConnector1">
            <a:avLst/>
          </a:prstGeom>
          <a:ln w="38100">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103DC919-E670-4A75-9604-CABC24519F8C}" type="slidenum">
              <a:rPr lang="en-US" altLang="en-US" smtClean="0"/>
              <a:pPr/>
              <a:t>3</a:t>
            </a:fld>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33400" y="152400"/>
            <a:ext cx="8229600" cy="838200"/>
          </a:xfrm>
        </p:spPr>
        <p:txBody>
          <a:bodyPr/>
          <a:lstStyle/>
          <a:p>
            <a:pPr eaLnBrk="1" hangingPunct="1"/>
            <a:r>
              <a:rPr lang="en-US" altLang="en-US" sz="4000" smtClean="0"/>
              <a:t>Social Capital is:</a:t>
            </a:r>
          </a:p>
        </p:txBody>
      </p:sp>
      <p:sp>
        <p:nvSpPr>
          <p:cNvPr id="11" name="Curved Left Arrow 10"/>
          <p:cNvSpPr/>
          <p:nvPr/>
        </p:nvSpPr>
        <p:spPr>
          <a:xfrm>
            <a:off x="6019800" y="2819400"/>
            <a:ext cx="1219200" cy="2895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2" name="Curved Left Arrow 11"/>
          <p:cNvSpPr/>
          <p:nvPr/>
        </p:nvSpPr>
        <p:spPr>
          <a:xfrm rot="10800000">
            <a:off x="1828800" y="2819400"/>
            <a:ext cx="1219200" cy="2895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3" name="Curved Left Arrow 12"/>
          <p:cNvSpPr/>
          <p:nvPr/>
        </p:nvSpPr>
        <p:spPr>
          <a:xfrm rot="16200000">
            <a:off x="4038600" y="838200"/>
            <a:ext cx="1219200" cy="2895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4" name="Curved Left Arrow 13"/>
          <p:cNvSpPr/>
          <p:nvPr/>
        </p:nvSpPr>
        <p:spPr>
          <a:xfrm rot="5400000">
            <a:off x="3886200" y="4648200"/>
            <a:ext cx="1219200" cy="2895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5607" name="Rectangle 14"/>
          <p:cNvSpPr>
            <a:spLocks noChangeArrowheads="1"/>
          </p:cNvSpPr>
          <p:nvPr/>
        </p:nvSpPr>
        <p:spPr bwMode="auto">
          <a:xfrm>
            <a:off x="2895600" y="1143000"/>
            <a:ext cx="3308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a:latin typeface="Calibri" panose="020F0502020204030204" pitchFamily="34" charset="0"/>
              </a:rPr>
              <a:t>Building Mutual Trust</a:t>
            </a:r>
          </a:p>
        </p:txBody>
      </p:sp>
      <p:sp>
        <p:nvSpPr>
          <p:cNvPr id="25608" name="Rectangle 15"/>
          <p:cNvSpPr>
            <a:spLocks noChangeArrowheads="1"/>
          </p:cNvSpPr>
          <p:nvPr/>
        </p:nvSpPr>
        <p:spPr bwMode="auto">
          <a:xfrm>
            <a:off x="381000" y="2017713"/>
            <a:ext cx="22907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a:latin typeface="Calibri" panose="020F0502020204030204" pitchFamily="34" charset="0"/>
              </a:rPr>
              <a:t>Constructing a</a:t>
            </a:r>
          </a:p>
          <a:p>
            <a:pPr eaLnBrk="1" hangingPunct="1"/>
            <a:r>
              <a:rPr lang="en-US" altLang="en-US" sz="2800">
                <a:latin typeface="Calibri" panose="020F0502020204030204" pitchFamily="34" charset="0"/>
              </a:rPr>
              <a:t>shared future</a:t>
            </a:r>
          </a:p>
        </p:txBody>
      </p:sp>
      <p:sp>
        <p:nvSpPr>
          <p:cNvPr id="25609" name="Rectangle 16"/>
          <p:cNvSpPr>
            <a:spLocks noChangeArrowheads="1"/>
          </p:cNvSpPr>
          <p:nvPr/>
        </p:nvSpPr>
        <p:spPr bwMode="auto">
          <a:xfrm>
            <a:off x="304800" y="5486400"/>
            <a:ext cx="27971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latin typeface="Calibri" panose="020F0502020204030204" pitchFamily="34" charset="0"/>
              </a:rPr>
              <a:t>Strengthening</a:t>
            </a:r>
          </a:p>
          <a:p>
            <a:pPr eaLnBrk="1" hangingPunct="1"/>
            <a:r>
              <a:rPr lang="en-US" altLang="en-US" sz="2800" dirty="0">
                <a:latin typeface="Calibri" panose="020F0502020204030204" pitchFamily="34" charset="0"/>
              </a:rPr>
              <a:t>collective identity</a:t>
            </a:r>
          </a:p>
        </p:txBody>
      </p:sp>
      <p:sp>
        <p:nvSpPr>
          <p:cNvPr id="25610" name="Rectangle 17"/>
          <p:cNvSpPr>
            <a:spLocks noChangeArrowheads="1"/>
          </p:cNvSpPr>
          <p:nvPr/>
        </p:nvSpPr>
        <p:spPr bwMode="auto">
          <a:xfrm>
            <a:off x="6535738" y="1990725"/>
            <a:ext cx="20748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a:latin typeface="Calibri" panose="020F0502020204030204" pitchFamily="34" charset="0"/>
              </a:rPr>
              <a:t>Formation of</a:t>
            </a:r>
          </a:p>
          <a:p>
            <a:pPr eaLnBrk="1" hangingPunct="1"/>
            <a:r>
              <a:rPr lang="en-US" altLang="en-US" sz="2800">
                <a:latin typeface="Calibri" panose="020F0502020204030204" pitchFamily="34" charset="0"/>
              </a:rPr>
              <a:t>groups</a:t>
            </a:r>
          </a:p>
        </p:txBody>
      </p:sp>
      <p:sp>
        <p:nvSpPr>
          <p:cNvPr id="25611" name="Rectangle 18"/>
          <p:cNvSpPr>
            <a:spLocks noChangeArrowheads="1"/>
          </p:cNvSpPr>
          <p:nvPr/>
        </p:nvSpPr>
        <p:spPr bwMode="auto">
          <a:xfrm>
            <a:off x="6356350" y="5486400"/>
            <a:ext cx="21018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latin typeface="Calibri" panose="020F0502020204030204" pitchFamily="34" charset="0"/>
              </a:rPr>
              <a:t>Group</a:t>
            </a:r>
          </a:p>
          <a:p>
            <a:pPr eaLnBrk="1" hangingPunct="1"/>
            <a:r>
              <a:rPr lang="en-US" altLang="en-US" sz="2800" dirty="0">
                <a:latin typeface="Calibri" panose="020F0502020204030204" pitchFamily="34" charset="0"/>
              </a:rPr>
              <a:t>collaboration</a:t>
            </a:r>
          </a:p>
        </p:txBody>
      </p:sp>
      <p:sp>
        <p:nvSpPr>
          <p:cNvPr id="2" name="Slide Number Placeholder 1"/>
          <p:cNvSpPr>
            <a:spLocks noGrp="1"/>
          </p:cNvSpPr>
          <p:nvPr>
            <p:ph type="sldNum" sz="quarter" idx="12"/>
          </p:nvPr>
        </p:nvSpPr>
        <p:spPr/>
        <p:txBody>
          <a:bodyPr/>
          <a:lstStyle/>
          <a:p>
            <a:fld id="{103DC919-E670-4A75-9604-CABC24519F8C}" type="slidenum">
              <a:rPr lang="en-US" altLang="en-US" smtClean="0"/>
              <a:pPr/>
              <a:t>4</a:t>
            </a:fld>
            <a:endParaRPr lang="en-US"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4"/>
          <p:cNvSpPr>
            <a:spLocks noGrp="1"/>
          </p:cNvSpPr>
          <p:nvPr>
            <p:ph type="title"/>
          </p:nvPr>
        </p:nvSpPr>
        <p:spPr/>
        <p:txBody>
          <a:bodyPr/>
          <a:lstStyle/>
          <a:p>
            <a:pPr eaLnBrk="1" hangingPunct="1"/>
            <a:r>
              <a:rPr lang="en-US" altLang="en-US" smtClean="0"/>
              <a:t>Social Capital</a:t>
            </a:r>
          </a:p>
        </p:txBody>
      </p:sp>
      <p:sp>
        <p:nvSpPr>
          <p:cNvPr id="26627" name="Content Placeholder 5"/>
          <p:cNvSpPr>
            <a:spLocks noGrp="1"/>
          </p:cNvSpPr>
          <p:nvPr>
            <p:ph sz="quarter" idx="1"/>
          </p:nvPr>
        </p:nvSpPr>
        <p:spPr>
          <a:xfrm>
            <a:off x="457200" y="1219200"/>
            <a:ext cx="4041775" cy="4937125"/>
          </a:xfrm>
        </p:spPr>
        <p:txBody>
          <a:bodyPr/>
          <a:lstStyle/>
          <a:p>
            <a:pPr eaLnBrk="1" hangingPunct="1">
              <a:buFont typeface="Arial" panose="020B0604020202020204" pitchFamily="34" charset="0"/>
              <a:buNone/>
            </a:pPr>
            <a:r>
              <a:rPr lang="en-US" altLang="en-US" sz="3200" b="1" dirty="0" smtClean="0"/>
              <a:t>Bonding</a:t>
            </a:r>
          </a:p>
          <a:p>
            <a:pPr eaLnBrk="1" hangingPunct="1">
              <a:spcAft>
                <a:spcPts val="1200"/>
              </a:spcAft>
            </a:pPr>
            <a:r>
              <a:rPr lang="en-US" altLang="en-US" dirty="0" smtClean="0"/>
              <a:t>Tight, exclusive networks</a:t>
            </a:r>
          </a:p>
          <a:p>
            <a:pPr eaLnBrk="1" hangingPunct="1">
              <a:spcAft>
                <a:spcPts val="1200"/>
              </a:spcAft>
            </a:pPr>
            <a:r>
              <a:rPr lang="en-US" altLang="en-US" dirty="0" smtClean="0"/>
              <a:t>Strong distinction between insiders and outsiders</a:t>
            </a:r>
          </a:p>
          <a:p>
            <a:pPr eaLnBrk="1" hangingPunct="1"/>
            <a:r>
              <a:rPr lang="en-US" altLang="en-US" dirty="0" smtClean="0"/>
              <a:t>Single answer focus</a:t>
            </a:r>
          </a:p>
        </p:txBody>
      </p:sp>
      <p:sp>
        <p:nvSpPr>
          <p:cNvPr id="26628" name="Content Placeholder 6"/>
          <p:cNvSpPr>
            <a:spLocks noGrp="1"/>
          </p:cNvSpPr>
          <p:nvPr>
            <p:ph sz="quarter" idx="2"/>
          </p:nvPr>
        </p:nvSpPr>
        <p:spPr>
          <a:xfrm>
            <a:off x="4632325" y="1216025"/>
            <a:ext cx="4041775" cy="4937125"/>
          </a:xfrm>
        </p:spPr>
        <p:txBody>
          <a:bodyPr/>
          <a:lstStyle/>
          <a:p>
            <a:pPr eaLnBrk="1" hangingPunct="1">
              <a:buFont typeface="Arial" panose="020B0604020202020204" pitchFamily="34" charset="0"/>
              <a:buNone/>
            </a:pPr>
            <a:r>
              <a:rPr lang="en-US" altLang="en-US" sz="3200" b="1" dirty="0" smtClean="0"/>
              <a:t>Bridging</a:t>
            </a:r>
          </a:p>
          <a:p>
            <a:pPr eaLnBrk="1" hangingPunct="1">
              <a:spcAft>
                <a:spcPts val="1200"/>
              </a:spcAft>
            </a:pPr>
            <a:r>
              <a:rPr lang="en-US" altLang="en-US" dirty="0" smtClean="0"/>
              <a:t>Open and flexible networks</a:t>
            </a:r>
          </a:p>
          <a:p>
            <a:pPr eaLnBrk="1" hangingPunct="1">
              <a:spcAft>
                <a:spcPts val="1200"/>
              </a:spcAft>
            </a:pPr>
            <a:r>
              <a:rPr lang="en-US" altLang="en-US" dirty="0" smtClean="0"/>
              <a:t>Permeable and open boundaries</a:t>
            </a:r>
          </a:p>
          <a:p>
            <a:pPr eaLnBrk="1" hangingPunct="1"/>
            <a:r>
              <a:rPr lang="en-US" altLang="en-US" dirty="0" smtClean="0"/>
              <a:t>Legitimization of alternatives</a:t>
            </a:r>
          </a:p>
        </p:txBody>
      </p:sp>
      <p:sp>
        <p:nvSpPr>
          <p:cNvPr id="2" name="Slide Number Placeholder 1"/>
          <p:cNvSpPr>
            <a:spLocks noGrp="1"/>
          </p:cNvSpPr>
          <p:nvPr>
            <p:ph type="sldNum" sz="quarter" idx="12"/>
          </p:nvPr>
        </p:nvSpPr>
        <p:spPr/>
        <p:txBody>
          <a:bodyPr/>
          <a:lstStyle/>
          <a:p>
            <a:fld id="{49D80E06-2BE2-4E82-AF80-F0993FEE159B}" type="slidenum">
              <a:rPr lang="en-US" altLang="en-US" smtClean="0"/>
              <a:pPr/>
              <a:t>5</a:t>
            </a:fld>
            <a:endParaRPr lang="en-US"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44" name="Text Box 12"/>
          <p:cNvSpPr txBox="1">
            <a:spLocks noChangeArrowheads="1"/>
          </p:cNvSpPr>
          <p:nvPr/>
        </p:nvSpPr>
        <p:spPr bwMode="auto">
          <a:xfrm>
            <a:off x="4724400" y="2392363"/>
            <a:ext cx="3657600" cy="1570038"/>
          </a:xfrm>
          <a:prstGeom prst="rect">
            <a:avLst/>
          </a:prstGeom>
          <a:noFill/>
          <a:ln w="9525">
            <a:noFill/>
            <a:miter lim="800000"/>
            <a:headEnd/>
            <a:tailEnd/>
          </a:ln>
        </p:spPr>
        <p:txBody>
          <a:bodyPr wrap="square">
            <a:spAutoFit/>
          </a:bodyPr>
          <a:lstStyle/>
          <a:p>
            <a:pPr>
              <a:defRPr/>
            </a:pPr>
            <a:r>
              <a:rPr lang="en-US" sz="2400" b="1" i="1" dirty="0">
                <a:latin typeface="+mn-lt"/>
              </a:rPr>
              <a:t>Progressive Participation</a:t>
            </a:r>
          </a:p>
          <a:p>
            <a:pPr>
              <a:defRPr/>
            </a:pPr>
            <a:r>
              <a:rPr lang="en-US" sz="2400" dirty="0">
                <a:latin typeface="+mn-lt"/>
              </a:rPr>
              <a:t>Regional change driven</a:t>
            </a:r>
          </a:p>
          <a:p>
            <a:pPr>
              <a:defRPr/>
            </a:pPr>
            <a:r>
              <a:rPr lang="en-US" sz="2400" dirty="0">
                <a:latin typeface="+mn-lt"/>
              </a:rPr>
              <a:t>by community-determined</a:t>
            </a:r>
          </a:p>
          <a:p>
            <a:pPr>
              <a:defRPr/>
            </a:pPr>
            <a:r>
              <a:rPr lang="en-US" sz="2400" dirty="0">
                <a:latin typeface="+mn-lt"/>
              </a:rPr>
              <a:t>goals</a:t>
            </a:r>
          </a:p>
        </p:txBody>
      </p:sp>
      <p:sp>
        <p:nvSpPr>
          <p:cNvPr id="27650" name="Rectangle 2"/>
          <p:cNvSpPr>
            <a:spLocks noGrp="1" noChangeArrowheads="1"/>
          </p:cNvSpPr>
          <p:nvPr>
            <p:ph type="title"/>
          </p:nvPr>
        </p:nvSpPr>
        <p:spPr>
          <a:xfrm>
            <a:off x="76200" y="228600"/>
            <a:ext cx="8839200" cy="990600"/>
          </a:xfrm>
        </p:spPr>
        <p:txBody>
          <a:bodyPr/>
          <a:lstStyle/>
          <a:p>
            <a:pPr eaLnBrk="1" hangingPunct="1"/>
            <a:r>
              <a:rPr lang="en-US" altLang="en-US" smtClean="0"/>
              <a:t>Dimensions of Social Capital:</a:t>
            </a:r>
            <a:br>
              <a:rPr lang="en-US" altLang="en-US" smtClean="0"/>
            </a:br>
            <a:r>
              <a:rPr lang="en-US" altLang="en-US" smtClean="0"/>
              <a:t>Implications for Area Development</a:t>
            </a:r>
          </a:p>
        </p:txBody>
      </p:sp>
      <p:sp>
        <p:nvSpPr>
          <p:cNvPr id="27651" name="Line 3"/>
          <p:cNvSpPr>
            <a:spLocks noChangeShapeType="1"/>
          </p:cNvSpPr>
          <p:nvPr/>
        </p:nvSpPr>
        <p:spPr bwMode="auto">
          <a:xfrm>
            <a:off x="4724400" y="2316163"/>
            <a:ext cx="0" cy="38100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52" name="Line 4"/>
          <p:cNvSpPr>
            <a:spLocks noChangeShapeType="1"/>
          </p:cNvSpPr>
          <p:nvPr/>
        </p:nvSpPr>
        <p:spPr bwMode="auto">
          <a:xfrm>
            <a:off x="1446213" y="4157663"/>
            <a:ext cx="6360317" cy="15874"/>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53" name="Text Box 5"/>
          <p:cNvSpPr txBox="1">
            <a:spLocks noChangeArrowheads="1"/>
          </p:cNvSpPr>
          <p:nvPr/>
        </p:nvSpPr>
        <p:spPr bwMode="auto">
          <a:xfrm>
            <a:off x="3846513" y="1178681"/>
            <a:ext cx="1911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600" b="1" dirty="0">
                <a:solidFill>
                  <a:srgbClr val="7030A0"/>
                </a:solidFill>
                <a:latin typeface="Times New Roman" panose="02020603050405020304" pitchFamily="18" charset="0"/>
              </a:rPr>
              <a:t>Bridging</a:t>
            </a:r>
          </a:p>
        </p:txBody>
      </p:sp>
      <p:sp>
        <p:nvSpPr>
          <p:cNvPr id="27654" name="Text Box 7"/>
          <p:cNvSpPr txBox="1">
            <a:spLocks noChangeArrowheads="1"/>
          </p:cNvSpPr>
          <p:nvPr/>
        </p:nvSpPr>
        <p:spPr bwMode="auto">
          <a:xfrm>
            <a:off x="4479309" y="5699125"/>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6000" dirty="0">
                <a:solidFill>
                  <a:srgbClr val="FF0066"/>
                </a:solidFill>
                <a:latin typeface="Times New Roman" panose="02020603050405020304" pitchFamily="18" charset="0"/>
              </a:rPr>
              <a:t>-</a:t>
            </a:r>
          </a:p>
        </p:txBody>
      </p:sp>
      <p:sp>
        <p:nvSpPr>
          <p:cNvPr id="27655" name="Text Box 8"/>
          <p:cNvSpPr txBox="1">
            <a:spLocks noChangeArrowheads="1"/>
          </p:cNvSpPr>
          <p:nvPr/>
        </p:nvSpPr>
        <p:spPr bwMode="auto">
          <a:xfrm rot="16200000">
            <a:off x="-360362" y="3753645"/>
            <a:ext cx="1981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600" b="1" dirty="0">
                <a:solidFill>
                  <a:srgbClr val="7030A0"/>
                </a:solidFill>
                <a:latin typeface="Times New Roman" panose="02020603050405020304" pitchFamily="18" charset="0"/>
              </a:rPr>
              <a:t>Bonding</a:t>
            </a:r>
            <a:endParaRPr lang="en-US" altLang="en-US" sz="3600" dirty="0">
              <a:solidFill>
                <a:srgbClr val="7030A0"/>
              </a:solidFill>
              <a:latin typeface="Times New Roman" panose="02020603050405020304" pitchFamily="18" charset="0"/>
            </a:endParaRPr>
          </a:p>
        </p:txBody>
      </p:sp>
      <p:sp>
        <p:nvSpPr>
          <p:cNvPr id="27656" name="Text Box 9"/>
          <p:cNvSpPr txBox="1">
            <a:spLocks noChangeArrowheads="1"/>
          </p:cNvSpPr>
          <p:nvPr/>
        </p:nvSpPr>
        <p:spPr bwMode="auto">
          <a:xfrm>
            <a:off x="838200" y="3552208"/>
            <a:ext cx="438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6000" dirty="0">
                <a:solidFill>
                  <a:srgbClr val="FF0066"/>
                </a:solidFill>
                <a:latin typeface="Times New Roman" panose="02020603050405020304" pitchFamily="18" charset="0"/>
              </a:rPr>
              <a:t>-</a:t>
            </a:r>
          </a:p>
        </p:txBody>
      </p:sp>
      <p:sp>
        <p:nvSpPr>
          <p:cNvPr id="27657" name="Text Box 10"/>
          <p:cNvSpPr txBox="1">
            <a:spLocks noChangeArrowheads="1"/>
          </p:cNvSpPr>
          <p:nvPr/>
        </p:nvSpPr>
        <p:spPr bwMode="auto">
          <a:xfrm>
            <a:off x="7806530" y="3641725"/>
            <a:ext cx="6143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6000" dirty="0">
                <a:solidFill>
                  <a:srgbClr val="00B050"/>
                </a:solidFill>
                <a:latin typeface="Times New Roman" panose="02020603050405020304" pitchFamily="18" charset="0"/>
              </a:rPr>
              <a:t>+</a:t>
            </a:r>
          </a:p>
        </p:txBody>
      </p:sp>
      <p:sp>
        <p:nvSpPr>
          <p:cNvPr id="300043" name="Text Box 11"/>
          <p:cNvSpPr txBox="1">
            <a:spLocks noChangeArrowheads="1"/>
          </p:cNvSpPr>
          <p:nvPr/>
        </p:nvSpPr>
        <p:spPr bwMode="auto">
          <a:xfrm>
            <a:off x="1446213" y="2422525"/>
            <a:ext cx="3033096" cy="1570038"/>
          </a:xfrm>
          <a:prstGeom prst="rect">
            <a:avLst/>
          </a:prstGeom>
          <a:noFill/>
          <a:ln w="9525">
            <a:noFill/>
            <a:miter lim="800000"/>
            <a:headEnd/>
            <a:tailEnd/>
          </a:ln>
        </p:spPr>
        <p:txBody>
          <a:bodyPr wrap="square">
            <a:spAutoFit/>
          </a:bodyPr>
          <a:lstStyle/>
          <a:p>
            <a:pPr>
              <a:defRPr/>
            </a:pPr>
            <a:r>
              <a:rPr lang="en-US" sz="2400" b="1" i="1" dirty="0" err="1">
                <a:latin typeface="+mn-lt"/>
              </a:rPr>
              <a:t>Clientalism</a:t>
            </a:r>
            <a:endParaRPr lang="en-US" sz="2400" b="1" dirty="0">
              <a:latin typeface="+mn-lt"/>
            </a:endParaRPr>
          </a:p>
          <a:p>
            <a:pPr>
              <a:defRPr/>
            </a:pPr>
            <a:r>
              <a:rPr lang="en-US" sz="2400" dirty="0">
                <a:latin typeface="+mn-lt"/>
              </a:rPr>
              <a:t>Regional change</a:t>
            </a:r>
          </a:p>
          <a:p>
            <a:pPr>
              <a:defRPr/>
            </a:pPr>
            <a:r>
              <a:rPr lang="en-US" sz="2400" dirty="0">
                <a:latin typeface="+mn-lt"/>
              </a:rPr>
              <a:t>driven by goals of </a:t>
            </a:r>
          </a:p>
          <a:p>
            <a:pPr>
              <a:defRPr/>
            </a:pPr>
            <a:r>
              <a:rPr lang="en-US" sz="2400" dirty="0">
                <a:latin typeface="+mn-lt"/>
              </a:rPr>
              <a:t>outsiders</a:t>
            </a:r>
          </a:p>
        </p:txBody>
      </p:sp>
      <p:sp>
        <p:nvSpPr>
          <p:cNvPr id="300045" name="Text Box 13"/>
          <p:cNvSpPr txBox="1">
            <a:spLocks noChangeArrowheads="1"/>
          </p:cNvSpPr>
          <p:nvPr/>
        </p:nvSpPr>
        <p:spPr bwMode="auto">
          <a:xfrm>
            <a:off x="1446213" y="4379913"/>
            <a:ext cx="3166268" cy="1569660"/>
          </a:xfrm>
          <a:prstGeom prst="rect">
            <a:avLst/>
          </a:prstGeom>
          <a:noFill/>
          <a:ln w="9525">
            <a:noFill/>
            <a:miter lim="800000"/>
            <a:headEnd/>
            <a:tailEnd/>
          </a:ln>
        </p:spPr>
        <p:txBody>
          <a:bodyPr wrap="square">
            <a:spAutoFit/>
          </a:bodyPr>
          <a:lstStyle/>
          <a:p>
            <a:pPr>
              <a:defRPr/>
            </a:pPr>
            <a:r>
              <a:rPr lang="en-US" sz="2400" b="1" i="1" dirty="0">
                <a:latin typeface="+mn-lt"/>
              </a:rPr>
              <a:t>Extreme individualism</a:t>
            </a:r>
            <a:endParaRPr lang="en-US" sz="2400" b="1" dirty="0">
              <a:latin typeface="+mn-lt"/>
            </a:endParaRPr>
          </a:p>
          <a:p>
            <a:pPr>
              <a:defRPr/>
            </a:pPr>
            <a:r>
              <a:rPr lang="en-US" sz="2400" dirty="0">
                <a:latin typeface="+mn-lt"/>
              </a:rPr>
              <a:t>Rich solve problems </a:t>
            </a:r>
          </a:p>
          <a:p>
            <a:pPr>
              <a:defRPr/>
            </a:pPr>
            <a:r>
              <a:rPr lang="en-US" sz="2400" dirty="0">
                <a:latin typeface="+mn-lt"/>
              </a:rPr>
              <a:t>through financial capital</a:t>
            </a:r>
          </a:p>
          <a:p>
            <a:pPr>
              <a:defRPr/>
            </a:pPr>
            <a:r>
              <a:rPr lang="en-US" sz="2400" dirty="0">
                <a:latin typeface="+mn-lt"/>
              </a:rPr>
              <a:t>Poor have few options</a:t>
            </a:r>
          </a:p>
        </p:txBody>
      </p:sp>
      <p:sp>
        <p:nvSpPr>
          <p:cNvPr id="300046" name="Text Box 14"/>
          <p:cNvSpPr txBox="1">
            <a:spLocks noChangeArrowheads="1"/>
          </p:cNvSpPr>
          <p:nvPr/>
        </p:nvSpPr>
        <p:spPr bwMode="auto">
          <a:xfrm>
            <a:off x="4802188" y="4297363"/>
            <a:ext cx="3808412" cy="1938992"/>
          </a:xfrm>
          <a:prstGeom prst="rect">
            <a:avLst/>
          </a:prstGeom>
          <a:noFill/>
          <a:ln w="9525">
            <a:noFill/>
            <a:miter lim="800000"/>
            <a:headEnd/>
            <a:tailEnd/>
          </a:ln>
        </p:spPr>
        <p:txBody>
          <a:bodyPr wrap="square">
            <a:spAutoFit/>
          </a:bodyPr>
          <a:lstStyle/>
          <a:p>
            <a:pPr>
              <a:defRPr/>
            </a:pPr>
            <a:r>
              <a:rPr lang="en-US" sz="2400" b="1" i="1" dirty="0">
                <a:latin typeface="+mn-lt"/>
              </a:rPr>
              <a:t>Strong Boundaries</a:t>
            </a:r>
          </a:p>
          <a:p>
            <a:pPr>
              <a:defRPr/>
            </a:pPr>
            <a:r>
              <a:rPr lang="en-US" sz="2400" dirty="0">
                <a:latin typeface="+mn-lt"/>
              </a:rPr>
              <a:t>Regions resists change, often</a:t>
            </a:r>
          </a:p>
          <a:p>
            <a:pPr>
              <a:defRPr/>
            </a:pPr>
            <a:r>
              <a:rPr lang="en-US" sz="2400" dirty="0">
                <a:latin typeface="+mn-lt"/>
              </a:rPr>
              <a:t>groups within the regions don’t trust each other and do not cooperate</a:t>
            </a:r>
          </a:p>
        </p:txBody>
      </p:sp>
      <p:sp>
        <p:nvSpPr>
          <p:cNvPr id="27662" name="Text Box 16"/>
          <p:cNvSpPr txBox="1">
            <a:spLocks noChangeArrowheads="1"/>
          </p:cNvSpPr>
          <p:nvPr/>
        </p:nvSpPr>
        <p:spPr bwMode="auto">
          <a:xfrm>
            <a:off x="4410075" y="1477963"/>
            <a:ext cx="619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6000">
                <a:solidFill>
                  <a:srgbClr val="00B050"/>
                </a:solidFill>
                <a:latin typeface="Times New Roman" panose="02020603050405020304" pitchFamily="18" charset="0"/>
              </a:rPr>
              <a:t>+</a:t>
            </a:r>
          </a:p>
        </p:txBody>
      </p:sp>
      <p:sp>
        <p:nvSpPr>
          <p:cNvPr id="2" name="Slide Number Placeholder 1"/>
          <p:cNvSpPr>
            <a:spLocks noGrp="1"/>
          </p:cNvSpPr>
          <p:nvPr>
            <p:ph type="sldNum" sz="quarter" idx="12"/>
          </p:nvPr>
        </p:nvSpPr>
        <p:spPr/>
        <p:txBody>
          <a:bodyPr/>
          <a:lstStyle/>
          <a:p>
            <a:fld id="{103DC919-E670-4A75-9604-CABC24519F8C}" type="slidenum">
              <a:rPr lang="en-US" altLang="en-US" smtClean="0"/>
              <a:pPr/>
              <a:t>6</a:t>
            </a:fld>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0045"/>
                                        </p:tgtEl>
                                        <p:attrNameLst>
                                          <p:attrName>style.visibility</p:attrName>
                                        </p:attrNameLst>
                                      </p:cBhvr>
                                      <p:to>
                                        <p:strVal val="visible"/>
                                      </p:to>
                                    </p:set>
                                    <p:animEffect transition="in" filter="checkerboard(across)">
                                      <p:cBhvr>
                                        <p:cTn id="7" dur="500"/>
                                        <p:tgtEl>
                                          <p:spTgt spid="3000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0043"/>
                                        </p:tgtEl>
                                        <p:attrNameLst>
                                          <p:attrName>style.visibility</p:attrName>
                                        </p:attrNameLst>
                                      </p:cBhvr>
                                      <p:to>
                                        <p:strVal val="visible"/>
                                      </p:to>
                                    </p:set>
                                    <p:animEffect transition="in" filter="checkerboard(across)">
                                      <p:cBhvr>
                                        <p:cTn id="12" dur="500"/>
                                        <p:tgtEl>
                                          <p:spTgt spid="3000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0046"/>
                                        </p:tgtEl>
                                        <p:attrNameLst>
                                          <p:attrName>style.visibility</p:attrName>
                                        </p:attrNameLst>
                                      </p:cBhvr>
                                      <p:to>
                                        <p:strVal val="visible"/>
                                      </p:to>
                                    </p:set>
                                    <p:animEffect transition="in" filter="checkerboard(across)">
                                      <p:cBhvr>
                                        <p:cTn id="17" dur="500"/>
                                        <p:tgtEl>
                                          <p:spTgt spid="3000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0044"/>
                                        </p:tgtEl>
                                        <p:attrNameLst>
                                          <p:attrName>style.visibility</p:attrName>
                                        </p:attrNameLst>
                                      </p:cBhvr>
                                      <p:to>
                                        <p:strVal val="visible"/>
                                      </p:to>
                                    </p:set>
                                    <p:animEffect transition="in" filter="checkerboard(across)">
                                      <p:cBhvr>
                                        <p:cTn id="22" dur="500"/>
                                        <p:tgtEl>
                                          <p:spTgt spid="300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44" grpId="0" autoUpdateAnimBg="0"/>
      <p:bldP spid="300043" grpId="0" autoUpdateAnimBg="0"/>
      <p:bldP spid="300045" grpId="0" autoUpdateAnimBg="0"/>
      <p:bldP spid="30004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4"/>
          <p:cNvSpPr>
            <a:spLocks noGrp="1"/>
          </p:cNvSpPr>
          <p:nvPr>
            <p:ph type="title"/>
          </p:nvPr>
        </p:nvSpPr>
        <p:spPr/>
        <p:txBody>
          <a:bodyPr>
            <a:normAutofit fontScale="90000"/>
          </a:bodyPr>
          <a:lstStyle/>
          <a:p>
            <a:pPr eaLnBrk="1" fontAlgn="auto" hangingPunct="1">
              <a:spcAft>
                <a:spcPts val="0"/>
              </a:spcAft>
              <a:defRPr/>
            </a:pPr>
            <a:r>
              <a:rPr lang="en-US" smtClean="0"/>
              <a:t>Yogi Berra’s Example of</a:t>
            </a:r>
            <a:br>
              <a:rPr lang="en-US" smtClean="0"/>
            </a:br>
            <a:r>
              <a:rPr lang="en-US" smtClean="0"/>
              <a:t>General Reciprocity</a:t>
            </a:r>
          </a:p>
        </p:txBody>
      </p:sp>
      <p:sp>
        <p:nvSpPr>
          <p:cNvPr id="28675" name="Content Placeholder 5"/>
          <p:cNvSpPr>
            <a:spLocks noGrp="1"/>
          </p:cNvSpPr>
          <p:nvPr>
            <p:ph idx="4294967295"/>
          </p:nvPr>
        </p:nvSpPr>
        <p:spPr>
          <a:xfrm>
            <a:off x="0" y="1600200"/>
            <a:ext cx="8229600" cy="4525963"/>
          </a:xfrm>
        </p:spPr>
        <p:txBody>
          <a:bodyPr/>
          <a:lstStyle/>
          <a:p>
            <a:pPr eaLnBrk="1" hangingPunct="1"/>
            <a:endParaRPr lang="en-US" altLang="en-US" smtClean="0"/>
          </a:p>
          <a:p>
            <a:pPr eaLnBrk="1" hangingPunct="1"/>
            <a:endParaRPr lang="en-US" altLang="en-US" smtClean="0"/>
          </a:p>
          <a:p>
            <a:pPr eaLnBrk="1" hangingPunct="1"/>
            <a:endParaRPr lang="en-US" altLang="en-US" smtClean="0"/>
          </a:p>
        </p:txBody>
      </p:sp>
      <p:sp>
        <p:nvSpPr>
          <p:cNvPr id="28676" name="TextBox 6"/>
          <p:cNvSpPr txBox="1">
            <a:spLocks noChangeArrowheads="1"/>
          </p:cNvSpPr>
          <p:nvPr/>
        </p:nvSpPr>
        <p:spPr bwMode="auto">
          <a:xfrm>
            <a:off x="1143000" y="2514600"/>
            <a:ext cx="6477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a:latin typeface="Calibri" panose="020F0502020204030204" pitchFamily="34" charset="0"/>
              </a:rPr>
              <a:t>“If you don’t go to somebody’s funeral, they won’t come to yours.”</a:t>
            </a:r>
          </a:p>
        </p:txBody>
      </p:sp>
      <p:sp>
        <p:nvSpPr>
          <p:cNvPr id="2" name="Slide Number Placeholder 1"/>
          <p:cNvSpPr>
            <a:spLocks noGrp="1"/>
          </p:cNvSpPr>
          <p:nvPr>
            <p:ph type="sldNum" sz="quarter" idx="12"/>
          </p:nvPr>
        </p:nvSpPr>
        <p:spPr/>
        <p:txBody>
          <a:bodyPr/>
          <a:lstStyle/>
          <a:p>
            <a:fld id="{103DC919-E670-4A75-9604-CABC24519F8C}" type="slidenum">
              <a:rPr lang="en-US" altLang="en-US" smtClean="0"/>
              <a:pPr/>
              <a:t>7</a:t>
            </a:fld>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p:txBody>
          <a:bodyPr/>
          <a:lstStyle/>
          <a:p>
            <a:pPr eaLnBrk="1" hangingPunct="1"/>
            <a:r>
              <a:rPr lang="en-US" altLang="en-US" smtClean="0"/>
              <a:t>Social Indicators</a:t>
            </a:r>
          </a:p>
        </p:txBody>
      </p:sp>
      <p:pic>
        <p:nvPicPr>
          <p:cNvPr id="1026" name="Picture 2" descr="C:\Documents and Settings\alanb\Local Settings\Temporary Internet Files\Content.IE5\4HYN10SX\MCj0439806000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rot="20634830">
            <a:off x="813284" y="1866087"/>
            <a:ext cx="4422840" cy="4422840"/>
          </a:xfrm>
          <a:prstGeom prst="rect">
            <a:avLst/>
          </a:prstGeom>
          <a:noFill/>
        </p:spPr>
      </p:pic>
      <p:pic>
        <p:nvPicPr>
          <p:cNvPr id="9" name="Picture 2" descr="C:\Documents and Settings\alanb\Local Settings\Temporary Internet Files\Content.IE5\4HYN10SX\MCj0439806000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rot="1045341" flipH="1">
            <a:off x="3146813" y="1919264"/>
            <a:ext cx="4422840" cy="4422840"/>
          </a:xfrm>
          <a:prstGeom prst="rect">
            <a:avLst/>
          </a:prstGeom>
          <a:noFill/>
        </p:spPr>
      </p:pic>
      <p:sp>
        <p:nvSpPr>
          <p:cNvPr id="29701" name="TextBox 13"/>
          <p:cNvSpPr txBox="1">
            <a:spLocks noChangeArrowheads="1"/>
          </p:cNvSpPr>
          <p:nvPr/>
        </p:nvSpPr>
        <p:spPr bwMode="auto">
          <a:xfrm rot="-3208161">
            <a:off x="46037" y="2462213"/>
            <a:ext cx="3222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a:latin typeface="Arial Black" panose="020B0A04020102020204" pitchFamily="34" charset="0"/>
              </a:rPr>
              <a:t>Relationships</a:t>
            </a:r>
          </a:p>
        </p:txBody>
      </p:sp>
      <p:sp>
        <p:nvSpPr>
          <p:cNvPr id="29702" name="TextBox 14"/>
          <p:cNvSpPr txBox="1">
            <a:spLocks noChangeArrowheads="1"/>
          </p:cNvSpPr>
          <p:nvPr/>
        </p:nvSpPr>
        <p:spPr bwMode="auto">
          <a:xfrm rot="3016016">
            <a:off x="5581650" y="2686051"/>
            <a:ext cx="3692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a:latin typeface="Arial Black" panose="020B0A04020102020204" pitchFamily="34" charset="0"/>
              </a:rPr>
              <a:t>Communication</a:t>
            </a:r>
          </a:p>
        </p:txBody>
      </p:sp>
      <p:sp>
        <p:nvSpPr>
          <p:cNvPr id="3" name="Rectangle 2"/>
          <p:cNvSpPr/>
          <p:nvPr/>
        </p:nvSpPr>
        <p:spPr>
          <a:xfrm rot="3280683">
            <a:off x="3796760" y="3868997"/>
            <a:ext cx="3231975" cy="707886"/>
          </a:xfrm>
          <a:prstGeom prst="rect">
            <a:avLst/>
          </a:prstGeom>
          <a:noFill/>
        </p:spPr>
        <p:txBody>
          <a:bodyPr wrap="none">
            <a:spAutoFit/>
          </a:bodyPr>
          <a:lstStyle/>
          <a:p>
            <a:pPr algn="ctr">
              <a:defRPr/>
            </a:pPr>
            <a:r>
              <a:rPr lang="en-US" sz="4000" b="1" dirty="0">
                <a:ln w="12700">
                  <a:solidFill>
                    <a:schemeClr val="tx2">
                      <a:satMod val="155000"/>
                    </a:schemeClr>
                  </a:solidFill>
                  <a:prstDash val="solid"/>
                </a:ln>
                <a:latin typeface="Arial Black" pitchFamily="34" charset="0"/>
              </a:rPr>
              <a:t>Individuals</a:t>
            </a:r>
          </a:p>
        </p:txBody>
      </p:sp>
      <p:sp>
        <p:nvSpPr>
          <p:cNvPr id="6" name="Rectangle 5"/>
          <p:cNvSpPr/>
          <p:nvPr/>
        </p:nvSpPr>
        <p:spPr>
          <a:xfrm rot="18585116">
            <a:off x="1482469" y="4064398"/>
            <a:ext cx="2886432" cy="707886"/>
          </a:xfrm>
          <a:prstGeom prst="rect">
            <a:avLst/>
          </a:prstGeom>
          <a:noFill/>
        </p:spPr>
        <p:txBody>
          <a:bodyPr wrap="none">
            <a:spAutoFit/>
          </a:bodyPr>
          <a:lstStyle/>
          <a:p>
            <a:pPr algn="ctr">
              <a:defRPr/>
            </a:pPr>
            <a:r>
              <a:rPr lang="en-US" sz="4000" b="1" dirty="0">
                <a:ln w="12700">
                  <a:solidFill>
                    <a:schemeClr val="tx2">
                      <a:satMod val="155000"/>
                    </a:schemeClr>
                  </a:solidFill>
                  <a:prstDash val="solid"/>
                </a:ln>
                <a:latin typeface="Arial Black" pitchFamily="34" charset="0"/>
              </a:rPr>
              <a:t>Programs</a:t>
            </a:r>
          </a:p>
        </p:txBody>
      </p:sp>
      <p:sp>
        <p:nvSpPr>
          <p:cNvPr id="2" name="Slide Number Placeholder 1"/>
          <p:cNvSpPr>
            <a:spLocks noGrp="1"/>
          </p:cNvSpPr>
          <p:nvPr>
            <p:ph type="sldNum" sz="quarter" idx="12"/>
          </p:nvPr>
        </p:nvSpPr>
        <p:spPr/>
        <p:txBody>
          <a:bodyPr/>
          <a:lstStyle/>
          <a:p>
            <a:fld id="{103DC919-E670-4A75-9604-CABC24519F8C}" type="slidenum">
              <a:rPr lang="en-US" altLang="en-US" smtClean="0"/>
              <a:pPr/>
              <a:t>8</a:t>
            </a:fld>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Honesty and Trust give communities “measurable economic advantage”</a:t>
            </a:r>
          </a:p>
        </p:txBody>
      </p:sp>
      <p:sp>
        <p:nvSpPr>
          <p:cNvPr id="30723" name="Content Placeholder 2"/>
          <p:cNvSpPr>
            <a:spLocks noGrp="1"/>
          </p:cNvSpPr>
          <p:nvPr>
            <p:ph sz="quarter" idx="1"/>
          </p:nvPr>
        </p:nvSpPr>
        <p:spPr>
          <a:xfrm>
            <a:off x="457200" y="1447800"/>
            <a:ext cx="8229600" cy="4038600"/>
          </a:xfrm>
        </p:spPr>
        <p:txBody>
          <a:bodyPr/>
          <a:lstStyle/>
          <a:p>
            <a:pPr eaLnBrk="1" hangingPunct="1"/>
            <a:r>
              <a:rPr lang="en-US" altLang="en-US" dirty="0" smtClean="0"/>
              <a:t>Firms spend less on surveillance if they can trust public and employees</a:t>
            </a:r>
          </a:p>
          <a:p>
            <a:pPr eaLnBrk="1" hangingPunct="1"/>
            <a:endParaRPr lang="en-US" altLang="en-US" dirty="0" smtClean="0"/>
          </a:p>
          <a:p>
            <a:pPr eaLnBrk="1" hangingPunct="1"/>
            <a:r>
              <a:rPr lang="en-US" altLang="en-US" dirty="0" smtClean="0"/>
              <a:t>Firms spend less on legal services</a:t>
            </a:r>
          </a:p>
          <a:p>
            <a:pPr eaLnBrk="1" hangingPunct="1"/>
            <a:endParaRPr lang="en-US" altLang="en-US" dirty="0" smtClean="0"/>
          </a:p>
          <a:p>
            <a:pPr eaLnBrk="1" hangingPunct="1"/>
            <a:r>
              <a:rPr lang="en-US" altLang="en-US" dirty="0" smtClean="0"/>
              <a:t>Firms spend less on checking compliance with contracts if they can trust partners, employees, customers</a:t>
            </a:r>
          </a:p>
        </p:txBody>
      </p:sp>
      <p:sp>
        <p:nvSpPr>
          <p:cNvPr id="3" name="Slide Number Placeholder 2"/>
          <p:cNvSpPr>
            <a:spLocks noGrp="1"/>
          </p:cNvSpPr>
          <p:nvPr>
            <p:ph type="sldNum" sz="quarter" idx="12"/>
          </p:nvPr>
        </p:nvSpPr>
        <p:spPr/>
        <p:txBody>
          <a:bodyPr/>
          <a:lstStyle/>
          <a:p>
            <a:fld id="{CCDDEA95-7F5C-4368-B8A3-28B46299291B}" type="slidenum">
              <a:rPr lang="en-US" altLang="en-US" smtClean="0"/>
              <a:pPr/>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mtClean="0"/>
              <a:t>How Does Social Capital Work?</a:t>
            </a:r>
          </a:p>
        </p:txBody>
      </p:sp>
      <p:sp>
        <p:nvSpPr>
          <p:cNvPr id="31747" name="Content Placeholder 2"/>
          <p:cNvSpPr>
            <a:spLocks noGrp="1"/>
          </p:cNvSpPr>
          <p:nvPr>
            <p:ph sz="quarter" idx="1"/>
          </p:nvPr>
        </p:nvSpPr>
        <p:spPr>
          <a:xfrm>
            <a:off x="457200" y="1447800"/>
            <a:ext cx="8229600" cy="4114800"/>
          </a:xfrm>
        </p:spPr>
        <p:txBody>
          <a:bodyPr/>
          <a:lstStyle/>
          <a:p>
            <a:pPr eaLnBrk="1" hangingPunct="1"/>
            <a:r>
              <a:rPr lang="en-US" altLang="en-US" dirty="0" smtClean="0"/>
              <a:t>Social Capital helps communities resolve problems and make group decisions</a:t>
            </a:r>
          </a:p>
          <a:p>
            <a:pPr eaLnBrk="1" hangingPunct="1"/>
            <a:endParaRPr lang="en-US" altLang="en-US" dirty="0" smtClean="0"/>
          </a:p>
          <a:p>
            <a:pPr eaLnBrk="1" hangingPunct="1"/>
            <a:r>
              <a:rPr lang="en-US" altLang="en-US" dirty="0" smtClean="0"/>
              <a:t>Social Capital reduces the transaction costs of doing business</a:t>
            </a:r>
          </a:p>
          <a:p>
            <a:pPr eaLnBrk="1" hangingPunct="1"/>
            <a:endParaRPr lang="en-US" altLang="en-US" dirty="0" smtClean="0"/>
          </a:p>
          <a:p>
            <a:pPr eaLnBrk="1" hangingPunct="1"/>
            <a:r>
              <a:rPr lang="en-US" altLang="en-US" dirty="0" smtClean="0"/>
              <a:t>Social Capital broadens perspectives, opening the doors to new ideas.</a:t>
            </a:r>
          </a:p>
        </p:txBody>
      </p:sp>
      <p:sp>
        <p:nvSpPr>
          <p:cNvPr id="2" name="Slide Number Placeholder 1"/>
          <p:cNvSpPr>
            <a:spLocks noGrp="1"/>
          </p:cNvSpPr>
          <p:nvPr>
            <p:ph type="sldNum" sz="quarter" idx="12"/>
          </p:nvPr>
        </p:nvSpPr>
        <p:spPr/>
        <p:txBody>
          <a:bodyPr/>
          <a:lstStyle/>
          <a:p>
            <a:fld id="{CCDDEA95-7F5C-4368-B8A3-28B46299291B}" type="slidenum">
              <a:rPr lang="en-US" altLang="en-US" smtClean="0"/>
              <a:pPr/>
              <a:t>10</a:t>
            </a:fld>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smtClean="0"/>
              <a:t>Mission of BR&amp;E Visitation Programs</a:t>
            </a:r>
          </a:p>
        </p:txBody>
      </p:sp>
      <p:sp>
        <p:nvSpPr>
          <p:cNvPr id="32771" name="Content Placeholder 2"/>
          <p:cNvSpPr>
            <a:spLocks noGrp="1"/>
          </p:cNvSpPr>
          <p:nvPr>
            <p:ph sz="quarter" idx="1"/>
          </p:nvPr>
        </p:nvSpPr>
        <p:spPr>
          <a:xfrm>
            <a:off x="457200" y="1752600"/>
            <a:ext cx="8229600" cy="4403725"/>
          </a:xfrm>
        </p:spPr>
        <p:txBody>
          <a:bodyPr/>
          <a:lstStyle/>
          <a:p>
            <a:pPr eaLnBrk="1" hangingPunct="1">
              <a:spcAft>
                <a:spcPts val="600"/>
              </a:spcAft>
            </a:pPr>
            <a:r>
              <a:rPr lang="en-US" altLang="en-US" smtClean="0"/>
              <a:t>Help existing firms survive and grow:</a:t>
            </a:r>
          </a:p>
          <a:p>
            <a:pPr lvl="1" eaLnBrk="1" hangingPunct="1">
              <a:spcAft>
                <a:spcPts val="600"/>
              </a:spcAft>
            </a:pPr>
            <a:r>
              <a:rPr lang="en-US" altLang="en-US" smtClean="0"/>
              <a:t>Using a process for learning about the concerns of local businesses and setting priorities for BR&amp;E projects to address those needs</a:t>
            </a:r>
          </a:p>
          <a:p>
            <a:pPr eaLnBrk="1" hangingPunct="1"/>
            <a:r>
              <a:rPr lang="en-US" altLang="en-US" smtClean="0"/>
              <a:t>To build the capacity of the community to do both BR&amp;E programs and other local economic development efforts</a:t>
            </a:r>
          </a:p>
          <a:p>
            <a:pPr eaLnBrk="1" hangingPunct="1"/>
            <a:endParaRPr lang="en-US" altLang="en-US" smtClean="0"/>
          </a:p>
        </p:txBody>
      </p:sp>
      <p:sp>
        <p:nvSpPr>
          <p:cNvPr id="2" name="Slide Number Placeholder 1"/>
          <p:cNvSpPr>
            <a:spLocks noGrp="1"/>
          </p:cNvSpPr>
          <p:nvPr>
            <p:ph type="sldNum" sz="quarter" idx="12"/>
          </p:nvPr>
        </p:nvSpPr>
        <p:spPr/>
        <p:txBody>
          <a:bodyPr/>
          <a:lstStyle/>
          <a:p>
            <a:fld id="{CCDDEA95-7F5C-4368-B8A3-28B46299291B}" type="slidenum">
              <a:rPr lang="en-US" altLang="en-US" smtClean="0"/>
              <a:pPr/>
              <a:t>11</a:t>
            </a:fld>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endParaRPr lang="en-US" altLang="en-US" smtClean="0"/>
          </a:p>
        </p:txBody>
      </p:sp>
      <p:sp>
        <p:nvSpPr>
          <p:cNvPr id="33795" name="Content Placeholder 2"/>
          <p:cNvSpPr>
            <a:spLocks noGrp="1"/>
          </p:cNvSpPr>
          <p:nvPr>
            <p:ph sz="quarter" idx="1"/>
          </p:nvPr>
        </p:nvSpPr>
        <p:spPr>
          <a:xfrm>
            <a:off x="457200" y="1219200"/>
            <a:ext cx="8229600" cy="4937125"/>
          </a:xfrm>
        </p:spPr>
        <p:txBody>
          <a:bodyPr/>
          <a:lstStyle/>
          <a:p>
            <a:pPr eaLnBrk="1" hangingPunct="1">
              <a:buFont typeface="Wingdings 3" panose="05040102010807070707" pitchFamily="18" charset="2"/>
              <a:buNone/>
            </a:pPr>
            <a:endParaRPr lang="en-US" altLang="en-US" smtClean="0"/>
          </a:p>
          <a:p>
            <a:pPr algn="ctr" eaLnBrk="1" hangingPunct="1">
              <a:buFont typeface="Wingdings 3" panose="05040102010807070707" pitchFamily="18" charset="2"/>
              <a:buNone/>
            </a:pPr>
            <a:r>
              <a:rPr lang="en-US" altLang="en-US" sz="4400" smtClean="0"/>
              <a:t>Higher levels of social capital help build this capacity</a:t>
            </a:r>
            <a:endParaRPr lang="en-US" altLang="en-US" smtClean="0"/>
          </a:p>
        </p:txBody>
      </p:sp>
      <p:sp>
        <p:nvSpPr>
          <p:cNvPr id="2" name="Slide Number Placeholder 1"/>
          <p:cNvSpPr>
            <a:spLocks noGrp="1"/>
          </p:cNvSpPr>
          <p:nvPr>
            <p:ph type="sldNum" sz="quarter" idx="12"/>
          </p:nvPr>
        </p:nvSpPr>
        <p:spPr/>
        <p:txBody>
          <a:bodyPr/>
          <a:lstStyle/>
          <a:p>
            <a:fld id="{CCDDEA95-7F5C-4368-B8A3-28B46299291B}" type="slidenum">
              <a:rPr lang="en-US" altLang="en-US" smtClean="0"/>
              <a:pPr/>
              <a:t>12</a:t>
            </a:fld>
            <a:endParaRPr lang="en-US"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smtClean="0"/>
              <a:t>Social Capital and BR&amp;E</a:t>
            </a:r>
          </a:p>
        </p:txBody>
      </p:sp>
      <p:sp>
        <p:nvSpPr>
          <p:cNvPr id="34819" name="Content Placeholder 2"/>
          <p:cNvSpPr>
            <a:spLocks noGrp="1"/>
          </p:cNvSpPr>
          <p:nvPr>
            <p:ph sz="quarter" idx="1"/>
          </p:nvPr>
        </p:nvSpPr>
        <p:spPr>
          <a:xfrm>
            <a:off x="457200" y="1828800"/>
            <a:ext cx="8229600" cy="4327525"/>
          </a:xfrm>
        </p:spPr>
        <p:txBody>
          <a:bodyPr/>
          <a:lstStyle/>
          <a:p>
            <a:pPr eaLnBrk="1" hangingPunct="1"/>
            <a:r>
              <a:rPr lang="en-US" altLang="en-US" smtClean="0"/>
              <a:t>Which of the four models in tab 2 is likely to create the most social capital?  Why and where?</a:t>
            </a:r>
          </a:p>
          <a:p>
            <a:pPr eaLnBrk="1" hangingPunct="1">
              <a:buFont typeface="Wingdings 3" panose="05040102010807070707" pitchFamily="18" charset="2"/>
              <a:buNone/>
            </a:pPr>
            <a:endParaRPr lang="en-US" altLang="en-US" smtClean="0"/>
          </a:p>
        </p:txBody>
      </p:sp>
      <p:sp>
        <p:nvSpPr>
          <p:cNvPr id="2" name="Slide Number Placeholder 1"/>
          <p:cNvSpPr>
            <a:spLocks noGrp="1"/>
          </p:cNvSpPr>
          <p:nvPr>
            <p:ph type="sldNum" sz="quarter" idx="12"/>
          </p:nvPr>
        </p:nvSpPr>
        <p:spPr/>
        <p:txBody>
          <a:bodyPr/>
          <a:lstStyle/>
          <a:p>
            <a:fld id="{CCDDEA95-7F5C-4368-B8A3-28B46299291B}" type="slidenum">
              <a:rPr lang="en-US" altLang="en-US" smtClean="0"/>
              <a:pPr/>
              <a:t>13</a:t>
            </a:fld>
            <a:endParaRPr lang="en-US"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14</a:t>
            </a:fld>
            <a:endParaRPr lang="en-US" altLang="en-US">
              <a:solidFill>
                <a:srgbClr val="576943"/>
              </a:solidFill>
            </a:endParaRPr>
          </a:p>
        </p:txBody>
      </p:sp>
      <p:sp>
        <p:nvSpPr>
          <p:cNvPr id="2" name="Content Placeholder 1"/>
          <p:cNvSpPr>
            <a:spLocks noGrp="1"/>
          </p:cNvSpPr>
          <p:nvPr>
            <p:ph sz="quarter" idx="1"/>
          </p:nvPr>
        </p:nvSpPr>
        <p:spPr/>
        <p:txBody>
          <a:bodyPr/>
          <a:lstStyle/>
          <a:p>
            <a:endParaRPr lang="en-US"/>
          </a:p>
        </p:txBody>
      </p:sp>
    </p:spTree>
    <p:extLst>
      <p:ext uri="{BB962C8B-B14F-4D97-AF65-F5344CB8AC3E}">
        <p14:creationId xmlns:p14="http://schemas.microsoft.com/office/powerpoint/2010/main" val="2534734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35843" name="Text Placeholder 2"/>
          <p:cNvSpPr>
            <a:spLocks noGrp="1"/>
          </p:cNvSpPr>
          <p:nvPr>
            <p:ph sz="quarter" idx="1"/>
          </p:nvPr>
        </p:nvSpPr>
        <p:spPr>
          <a:xfrm>
            <a:off x="457200" y="1219200"/>
            <a:ext cx="8229600" cy="4937125"/>
          </a:xfrm>
        </p:spPr>
        <p:txBody>
          <a:bodyPr/>
          <a:lstStyle/>
          <a:p>
            <a:r>
              <a:rPr lang="en-US" altLang="en-US" sz="2800" dirty="0" smtClean="0"/>
              <a:t>This work carries an attribution non-commercial share alike license.</a:t>
            </a:r>
          </a:p>
          <a:p>
            <a:r>
              <a:rPr lang="en-US" altLang="en-US" sz="2800" dirty="0" smtClean="0">
                <a:hlinkClick r:id="rId4"/>
              </a:rPr>
              <a:t>http://creativecommons.org/licenses/by-nc-sa/3.0/</a:t>
            </a:r>
            <a:endParaRPr lang="en-US" altLang="en-US" sz="2800" dirty="0" smtClean="0"/>
          </a:p>
          <a:p>
            <a:pPr>
              <a:buFont typeface="Wingdings 3" panose="05040102010807070707" pitchFamily="18" charset="2"/>
              <a:buNone/>
            </a:pPr>
            <a:endParaRPr lang="en-US" altLang="en-US" sz="2800" dirty="0" smtClean="0"/>
          </a:p>
        </p:txBody>
      </p:sp>
      <p:pic>
        <p:nvPicPr>
          <p:cNvPr id="35844"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38701AB-5C7B-45E4-B2A9-144E1B062995}" type="slidenum">
              <a:rPr lang="en-US" altLang="en-US">
                <a:solidFill>
                  <a:schemeClr val="tx2"/>
                </a:solidFill>
              </a:rPr>
              <a:pPr eaLnBrk="1" hangingPunct="1"/>
              <a:t>15</a:t>
            </a:fld>
            <a:endParaRPr lang="en-US" altLang="en-US">
              <a:solidFill>
                <a:schemeClr val="tx2"/>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1084</TotalTime>
  <Words>529</Words>
  <Application>Microsoft Office PowerPoint</Application>
  <PresentationFormat>On-screen Show (4:3)</PresentationFormat>
  <Paragraphs>128</Paragraphs>
  <Slides>15</Slides>
  <Notes>15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Arial</vt:lpstr>
      <vt:lpstr>Arial Black</vt:lpstr>
      <vt:lpstr>Bookman Old Style</vt:lpstr>
      <vt:lpstr>Calibri</vt:lpstr>
      <vt:lpstr>Gill Sans MT</vt:lpstr>
      <vt:lpstr>Times New Roman</vt:lpstr>
      <vt:lpstr>Wingdings</vt:lpstr>
      <vt:lpstr>Wingdings 3</vt:lpstr>
      <vt:lpstr>Origin</vt:lpstr>
      <vt:lpstr>1_Origin</vt:lpstr>
      <vt:lpstr>Social Capital</vt:lpstr>
      <vt:lpstr>Social Capital</vt:lpstr>
      <vt:lpstr>Community Capitals</vt:lpstr>
      <vt:lpstr>Social Capital is:</vt:lpstr>
      <vt:lpstr>Social Capital</vt:lpstr>
      <vt:lpstr>Dimensions of Social Capital: Implications for Area Development</vt:lpstr>
      <vt:lpstr>Yogi Berra’s Example of General Reciprocity</vt:lpstr>
      <vt:lpstr>Social Indicators</vt:lpstr>
      <vt:lpstr>Honesty and Trust give communities “measurable economic advantage”</vt:lpstr>
      <vt:lpstr>How Does Social Capital Work?</vt:lpstr>
      <vt:lpstr>Mission of BR&amp;E Visitation Programs</vt:lpstr>
      <vt:lpstr>PowerPoint Presentation</vt:lpstr>
      <vt:lpstr>Social Capital and BR&amp;E</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Barefield, Alan</cp:lastModifiedBy>
  <cp:revision>43</cp:revision>
  <dcterms:created xsi:type="dcterms:W3CDTF">2009-11-02T02:10:02Z</dcterms:created>
  <dcterms:modified xsi:type="dcterms:W3CDTF">2017-06-26T03:07:03Z</dcterms:modified>
</cp:coreProperties>
</file>