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59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4" y="-2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5EA89-E632-4B0B-8B46-372AC421DF77}" type="datetimeFigureOut">
              <a:rPr lang="en-US" smtClean="0"/>
              <a:t>1/18/2011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2FAC6-29FB-42B3-8FC6-24AA8B2E19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5EA89-E632-4B0B-8B46-372AC421DF77}" type="datetimeFigureOut">
              <a:rPr lang="en-US" smtClean="0"/>
              <a:t>1/18/2011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2FAC6-29FB-42B3-8FC6-24AA8B2E19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5EA89-E632-4B0B-8B46-372AC421DF77}" type="datetimeFigureOut">
              <a:rPr lang="en-US" smtClean="0"/>
              <a:t>1/18/2011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2FAC6-29FB-42B3-8FC6-24AA8B2E19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5EA89-E632-4B0B-8B46-372AC421DF77}" type="datetimeFigureOut">
              <a:rPr lang="en-US" smtClean="0"/>
              <a:t>1/18/2011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2FAC6-29FB-42B3-8FC6-24AA8B2E19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5EA89-E632-4B0B-8B46-372AC421DF77}" type="datetimeFigureOut">
              <a:rPr lang="en-US" smtClean="0"/>
              <a:t>1/18/2011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2FAC6-29FB-42B3-8FC6-24AA8B2E19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5EA89-E632-4B0B-8B46-372AC421DF77}" type="datetimeFigureOut">
              <a:rPr lang="en-US" smtClean="0"/>
              <a:t>1/18/2011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2FAC6-29FB-42B3-8FC6-24AA8B2E19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5EA89-E632-4B0B-8B46-372AC421DF77}" type="datetimeFigureOut">
              <a:rPr lang="en-US" smtClean="0"/>
              <a:t>1/18/2011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2FAC6-29FB-42B3-8FC6-24AA8B2E19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5EA89-E632-4B0B-8B46-372AC421DF77}" type="datetimeFigureOut">
              <a:rPr lang="en-US" smtClean="0"/>
              <a:t>1/18/2011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2FAC6-29FB-42B3-8FC6-24AA8B2E19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5EA89-E632-4B0B-8B46-372AC421DF77}" type="datetimeFigureOut">
              <a:rPr lang="en-US" smtClean="0"/>
              <a:t>1/18/2011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2FAC6-29FB-42B3-8FC6-24AA8B2E19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5EA89-E632-4B0B-8B46-372AC421DF77}" type="datetimeFigureOut">
              <a:rPr lang="en-US" smtClean="0"/>
              <a:t>1/18/2011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2FAC6-29FB-42B3-8FC6-24AA8B2E19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5EA89-E632-4B0B-8B46-372AC421DF77}" type="datetimeFigureOut">
              <a:rPr lang="en-US" smtClean="0"/>
              <a:t>1/18/2011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2FAC6-29FB-42B3-8FC6-24AA8B2E19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55EA89-E632-4B0B-8B46-372AC421DF77}" type="datetimeFigureOut">
              <a:rPr lang="en-US" smtClean="0"/>
              <a:t>1/18/2011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12FAC6-29FB-42B3-8FC6-24AA8B2E199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mda.org/" TargetMode="External"/><Relationship Id="rId2" Type="http://schemas.openxmlformats.org/officeDocument/2006/relationships/hyperlink" Target="mailto:rmower@bmda.or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Electronic Survey Tools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Richard H. Mower, CEcD</a:t>
            </a:r>
          </a:p>
          <a:p>
            <a:r>
              <a:rPr lang="en-US" dirty="0" smtClean="0"/>
              <a:t>Bismarck-Mandan Development Association 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Setting up a BR&amp;E Program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Established Program in 2004 </a:t>
            </a:r>
          </a:p>
          <a:p>
            <a:r>
              <a:rPr lang="en-US" dirty="0" smtClean="0"/>
              <a:t>Initial Goal of 200 Company Visits per year </a:t>
            </a:r>
          </a:p>
          <a:p>
            <a:r>
              <a:rPr lang="en-US" dirty="0" smtClean="0"/>
              <a:t>Evaluated the different methods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Decided to use the site visit model </a:t>
            </a:r>
          </a:p>
          <a:p>
            <a:pPr lvl="1"/>
            <a:r>
              <a:rPr lang="en-US" dirty="0" smtClean="0"/>
              <a:t>With Board participation on 50% of visits</a:t>
            </a:r>
          </a:p>
          <a:p>
            <a:pPr lvl="1"/>
            <a:r>
              <a:rPr lang="en-US" dirty="0" smtClean="0"/>
              <a:t>Dropped to 100 visits per year with staff</a:t>
            </a:r>
          </a:p>
          <a:p>
            <a:r>
              <a:rPr lang="en-US" dirty="0" smtClean="0"/>
              <a:t>Looked at various survey tools</a:t>
            </a:r>
          </a:p>
          <a:p>
            <a:r>
              <a:rPr lang="en-US" dirty="0" smtClean="0"/>
              <a:t>Key Question – What to do with the collected data from surveys?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Selecting Storage 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Looked at options for data storage</a:t>
            </a:r>
          </a:p>
          <a:p>
            <a:pPr lvl="1"/>
            <a:r>
              <a:rPr lang="en-US" dirty="0" smtClean="0"/>
              <a:t>Established BR&amp;E Database systems</a:t>
            </a:r>
          </a:p>
          <a:p>
            <a:pPr lvl="1"/>
            <a:r>
              <a:rPr lang="en-US" dirty="0" smtClean="0"/>
              <a:t>Customized Database systems </a:t>
            </a:r>
          </a:p>
          <a:p>
            <a:r>
              <a:rPr lang="en-US" dirty="0" smtClean="0"/>
              <a:t>Reviewed Proposals from 4 firms</a:t>
            </a:r>
          </a:p>
          <a:p>
            <a:pPr lvl="1"/>
            <a:r>
              <a:rPr lang="en-US" dirty="0" err="1" smtClean="0"/>
              <a:t>Blane</a:t>
            </a:r>
            <a:r>
              <a:rPr lang="en-US" dirty="0"/>
              <a:t> </a:t>
            </a:r>
            <a:r>
              <a:rPr lang="en-US" dirty="0" smtClean="0"/>
              <a:t>Canada – </a:t>
            </a:r>
            <a:r>
              <a:rPr lang="en-US" dirty="0" err="1" smtClean="0"/>
              <a:t>Synchronist</a:t>
            </a:r>
            <a:r>
              <a:rPr lang="en-US" dirty="0" smtClean="0"/>
              <a:t> Business System </a:t>
            </a:r>
          </a:p>
          <a:p>
            <a:pPr lvl="1"/>
            <a:r>
              <a:rPr lang="en-US" dirty="0" smtClean="0"/>
              <a:t>Executive Pulse Business Intelligence System </a:t>
            </a:r>
          </a:p>
          <a:p>
            <a:pPr lvl="1"/>
            <a:r>
              <a:rPr lang="en-US" dirty="0" smtClean="0"/>
              <a:t>2 others under development 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Selection Criteria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Cost</a:t>
            </a:r>
          </a:p>
          <a:p>
            <a:pPr lvl="1"/>
            <a:r>
              <a:rPr lang="en-US" dirty="0" smtClean="0"/>
              <a:t>Initial </a:t>
            </a:r>
          </a:p>
          <a:p>
            <a:pPr lvl="1"/>
            <a:r>
              <a:rPr lang="en-US" dirty="0" smtClean="0"/>
              <a:t>Reoccurring</a:t>
            </a:r>
          </a:p>
          <a:p>
            <a:r>
              <a:rPr lang="en-US" dirty="0" smtClean="0"/>
              <a:t>Type of System</a:t>
            </a:r>
          </a:p>
          <a:p>
            <a:pPr lvl="1"/>
            <a:r>
              <a:rPr lang="en-US" dirty="0" smtClean="0"/>
              <a:t>Desktop</a:t>
            </a:r>
          </a:p>
          <a:p>
            <a:pPr lvl="1"/>
            <a:r>
              <a:rPr lang="en-US" dirty="0" smtClean="0"/>
              <a:t>Web-based</a:t>
            </a:r>
            <a:endParaRPr lang="en-US" dirty="0"/>
          </a:p>
          <a:p>
            <a:r>
              <a:rPr lang="en-US" dirty="0" smtClean="0"/>
              <a:t>References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we selected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Desktop System </a:t>
            </a:r>
          </a:p>
          <a:p>
            <a:r>
              <a:rPr lang="en-US" dirty="0" smtClean="0"/>
              <a:t>Used for 5 years</a:t>
            </a:r>
          </a:p>
          <a:p>
            <a:r>
              <a:rPr lang="en-US" dirty="0" smtClean="0"/>
              <a:t>Migrated to Web-based System 2009</a:t>
            </a:r>
          </a:p>
          <a:p>
            <a:r>
              <a:rPr lang="en-US" dirty="0" smtClean="0"/>
              <a:t>Added Retail and Service Sector Module in 2009</a:t>
            </a:r>
          </a:p>
          <a:p>
            <a:endParaRPr lang="en-US" dirty="0"/>
          </a:p>
          <a:p>
            <a:r>
              <a:rPr lang="en-US" dirty="0" smtClean="0"/>
              <a:t>Conducted 710 primary sector visits </a:t>
            </a:r>
          </a:p>
          <a:p>
            <a:r>
              <a:rPr lang="en-US" dirty="0" smtClean="0"/>
              <a:t>Conducted 75 retail and service sector visits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Advantages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Packaged System </a:t>
            </a:r>
          </a:p>
          <a:p>
            <a:pPr lvl="1"/>
            <a:r>
              <a:rPr lang="en-US" dirty="0" smtClean="0"/>
              <a:t>Survey Tool </a:t>
            </a:r>
          </a:p>
          <a:p>
            <a:pPr lvl="1"/>
            <a:r>
              <a:rPr lang="en-US" dirty="0" smtClean="0"/>
              <a:t>Data Tracking</a:t>
            </a:r>
          </a:p>
          <a:p>
            <a:pPr lvl="1"/>
            <a:r>
              <a:rPr lang="en-US" dirty="0" smtClean="0"/>
              <a:t>Red Flag Warnings</a:t>
            </a:r>
          </a:p>
          <a:p>
            <a:pPr lvl="1"/>
            <a:r>
              <a:rPr lang="en-US" dirty="0" smtClean="0"/>
              <a:t>Reports</a:t>
            </a:r>
          </a:p>
          <a:p>
            <a:pPr lvl="1"/>
            <a:r>
              <a:rPr lang="en-US" dirty="0" smtClean="0"/>
              <a:t>Customer Service/Issues</a:t>
            </a:r>
          </a:p>
          <a:p>
            <a:pPr lvl="1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Disadvantages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Time needed for background data</a:t>
            </a:r>
          </a:p>
          <a:p>
            <a:r>
              <a:rPr lang="en-US" dirty="0" smtClean="0"/>
              <a:t>Initial Desktop Version was Primary Sector Focused</a:t>
            </a:r>
          </a:p>
          <a:p>
            <a:r>
              <a:rPr lang="en-US" dirty="0" smtClean="0"/>
              <a:t>Difficult to customize </a:t>
            </a:r>
          </a:p>
          <a:p>
            <a:pPr lvl="1"/>
            <a:r>
              <a:rPr lang="en-US" dirty="0" smtClean="0"/>
              <a:t>Add or subtract questions </a:t>
            </a:r>
          </a:p>
          <a:p>
            <a:pPr lvl="1"/>
            <a:r>
              <a:rPr lang="en-US" dirty="0" smtClean="0"/>
              <a:t>At times hard to extract specific data</a:t>
            </a:r>
          </a:p>
          <a:p>
            <a:pPr lvl="1"/>
            <a:r>
              <a:rPr lang="en-US" dirty="0" smtClean="0"/>
              <a:t>Easy to lose message in the mass of information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Would we do it again?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Absolutely</a:t>
            </a:r>
          </a:p>
          <a:p>
            <a:endParaRPr lang="en-US" dirty="0"/>
          </a:p>
          <a:p>
            <a:r>
              <a:rPr lang="en-US" dirty="0" smtClean="0"/>
              <a:t>Questions?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Contact for more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/>
              <a:t>Richard H. Mower, CEcD</a:t>
            </a:r>
          </a:p>
          <a:p>
            <a:pPr>
              <a:buNone/>
            </a:pPr>
            <a:r>
              <a:rPr lang="en-US" dirty="0"/>
              <a:t>Vice President of Special Projects</a:t>
            </a:r>
          </a:p>
          <a:p>
            <a:pPr>
              <a:buNone/>
            </a:pPr>
            <a:r>
              <a:rPr lang="en-US" dirty="0"/>
              <a:t>Bismarck-Mandan Development Association</a:t>
            </a:r>
          </a:p>
          <a:p>
            <a:pPr>
              <a:buNone/>
            </a:pPr>
            <a:r>
              <a:rPr lang="en-US" dirty="0"/>
              <a:t>PO Box 2615</a:t>
            </a:r>
          </a:p>
          <a:p>
            <a:pPr>
              <a:buNone/>
            </a:pPr>
            <a:r>
              <a:rPr lang="en-US" dirty="0"/>
              <a:t>Bismarck, ND 58502-2615</a:t>
            </a:r>
          </a:p>
          <a:p>
            <a:pPr>
              <a:buNone/>
            </a:pPr>
            <a:r>
              <a:rPr lang="en-US" dirty="0"/>
              <a:t>(701) 222-5530</a:t>
            </a:r>
          </a:p>
          <a:p>
            <a:pPr>
              <a:buNone/>
            </a:pPr>
            <a:r>
              <a:rPr lang="en-US" dirty="0" smtClean="0">
                <a:hlinkClick r:id="rId2"/>
              </a:rPr>
              <a:t>rmower@bmda.org</a:t>
            </a:r>
            <a:r>
              <a:rPr lang="en-US" dirty="0" smtClean="0"/>
              <a:t> </a:t>
            </a:r>
            <a:endParaRPr lang="en-US" dirty="0"/>
          </a:p>
          <a:p>
            <a:pPr>
              <a:buNone/>
            </a:pPr>
            <a:r>
              <a:rPr lang="en-US" u="sng" dirty="0" smtClean="0">
                <a:hlinkClick r:id="rId3"/>
              </a:rPr>
              <a:t>www.bmda.org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245</Words>
  <Application>Microsoft Office PowerPoint</Application>
  <PresentationFormat>On-screen Show (4:3)</PresentationFormat>
  <Paragraphs>63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Electronic Survey Tools</vt:lpstr>
      <vt:lpstr>Setting up a BR&amp;E Program </vt:lpstr>
      <vt:lpstr>Selecting Storage Method</vt:lpstr>
      <vt:lpstr>Selection Criteria</vt:lpstr>
      <vt:lpstr>What we selected</vt:lpstr>
      <vt:lpstr>Advantages</vt:lpstr>
      <vt:lpstr>Disadvantages</vt:lpstr>
      <vt:lpstr>Would we do it again? </vt:lpstr>
      <vt:lpstr>Contact for more information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rmower</dc:creator>
  <cp:lastModifiedBy>rmower</cp:lastModifiedBy>
  <cp:revision>6</cp:revision>
  <dcterms:created xsi:type="dcterms:W3CDTF">2011-01-18T16:38:59Z</dcterms:created>
  <dcterms:modified xsi:type="dcterms:W3CDTF">2011-01-18T17:30:29Z</dcterms:modified>
</cp:coreProperties>
</file>