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8" r:id="rId2"/>
  </p:sldMasterIdLst>
  <p:notesMasterIdLst>
    <p:notesMasterId r:id="rId20"/>
  </p:notesMasterIdLst>
  <p:handoutMasterIdLst>
    <p:handoutMasterId r:id="rId21"/>
  </p:handoutMasterIdLst>
  <p:sldIdLst>
    <p:sldId id="320" r:id="rId3"/>
    <p:sldId id="279"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21" r:id="rId18"/>
    <p:sldId id="319" r:id="rId19"/>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922" autoAdjust="0"/>
  </p:normalViewPr>
  <p:slideViewPr>
    <p:cSldViewPr>
      <p:cViewPr varScale="1">
        <p:scale>
          <a:sx n="56" d="100"/>
          <a:sy n="56" d="100"/>
        </p:scale>
        <p:origin x="-229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07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spPr>
            <a:ln w="50815">
              <a:solidFill>
                <a:srgbClr val="C00000"/>
              </a:solidFill>
            </a:ln>
          </c:spPr>
          <c:marker>
            <c:symbol val="diamond"/>
            <c:size val="12"/>
            <c:spPr>
              <a:solidFill>
                <a:srgbClr val="C00000"/>
              </a:solidFill>
            </c:spPr>
          </c:marker>
          <c:cat>
            <c:numRef>
              <c:f>Sheet1!$A$2:$A$14</c:f>
              <c:numCache>
                <c:formatCode>General</c:formatCode>
                <c:ptCount val="13"/>
                <c:pt idx="0">
                  <c:v>100.0</c:v>
                </c:pt>
                <c:pt idx="1">
                  <c:v>250.0</c:v>
                </c:pt>
                <c:pt idx="2">
                  <c:v>500.0</c:v>
                </c:pt>
                <c:pt idx="3">
                  <c:v>750.0</c:v>
                </c:pt>
                <c:pt idx="4">
                  <c:v>1000.0</c:v>
                </c:pt>
                <c:pt idx="5">
                  <c:v>2500.0</c:v>
                </c:pt>
                <c:pt idx="6">
                  <c:v>5000.0</c:v>
                </c:pt>
                <c:pt idx="7">
                  <c:v>10000.0</c:v>
                </c:pt>
                <c:pt idx="8">
                  <c:v>25000.0</c:v>
                </c:pt>
                <c:pt idx="9">
                  <c:v>50000.0</c:v>
                </c:pt>
                <c:pt idx="10">
                  <c:v>100000.0</c:v>
                </c:pt>
                <c:pt idx="11">
                  <c:v>1.0E6</c:v>
                </c:pt>
                <c:pt idx="12">
                  <c:v>1.0E8</c:v>
                </c:pt>
              </c:numCache>
            </c:numRef>
          </c:cat>
          <c:val>
            <c:numRef>
              <c:f>Sheet1!$B$2:$B$14</c:f>
              <c:numCache>
                <c:formatCode>General</c:formatCode>
                <c:ptCount val="13"/>
                <c:pt idx="0">
                  <c:v>92.0</c:v>
                </c:pt>
                <c:pt idx="1">
                  <c:v>203.0</c:v>
                </c:pt>
                <c:pt idx="2">
                  <c:v>341.0</c:v>
                </c:pt>
                <c:pt idx="3">
                  <c:v>441.0</c:v>
                </c:pt>
                <c:pt idx="4">
                  <c:v>516.0</c:v>
                </c:pt>
                <c:pt idx="5">
                  <c:v>748.0</c:v>
                </c:pt>
                <c:pt idx="6">
                  <c:v>880.0</c:v>
                </c:pt>
                <c:pt idx="7">
                  <c:v>964.0</c:v>
                </c:pt>
                <c:pt idx="8">
                  <c:v>1023.0</c:v>
                </c:pt>
                <c:pt idx="9">
                  <c:v>1045.0</c:v>
                </c:pt>
                <c:pt idx="10">
                  <c:v>1056.0</c:v>
                </c:pt>
                <c:pt idx="11">
                  <c:v>1066.0</c:v>
                </c:pt>
                <c:pt idx="12">
                  <c:v>1067.0</c:v>
                </c:pt>
              </c:numCache>
            </c:numRef>
          </c:val>
          <c:smooth val="0"/>
        </c:ser>
        <c:ser>
          <c:idx val="1"/>
          <c:order val="1"/>
          <c:tx>
            <c:strRef>
              <c:f>Sheet1!$C$1</c:f>
              <c:strCache>
                <c:ptCount val="1"/>
                <c:pt idx="0">
                  <c:v>Series 2</c:v>
                </c:pt>
              </c:strCache>
            </c:strRef>
          </c:tx>
          <c:spPr>
            <a:ln w="50815"/>
          </c:spPr>
          <c:marker>
            <c:symbol val="square"/>
            <c:size val="12"/>
          </c:marker>
          <c:cat>
            <c:numRef>
              <c:f>Sheet1!$A$2:$A$14</c:f>
              <c:numCache>
                <c:formatCode>General</c:formatCode>
                <c:ptCount val="13"/>
                <c:pt idx="0">
                  <c:v>100.0</c:v>
                </c:pt>
                <c:pt idx="1">
                  <c:v>250.0</c:v>
                </c:pt>
                <c:pt idx="2">
                  <c:v>500.0</c:v>
                </c:pt>
                <c:pt idx="3">
                  <c:v>750.0</c:v>
                </c:pt>
                <c:pt idx="4">
                  <c:v>1000.0</c:v>
                </c:pt>
                <c:pt idx="5">
                  <c:v>2500.0</c:v>
                </c:pt>
                <c:pt idx="6">
                  <c:v>5000.0</c:v>
                </c:pt>
                <c:pt idx="7">
                  <c:v>10000.0</c:v>
                </c:pt>
                <c:pt idx="8">
                  <c:v>25000.0</c:v>
                </c:pt>
                <c:pt idx="9">
                  <c:v>50000.0</c:v>
                </c:pt>
                <c:pt idx="10">
                  <c:v>100000.0</c:v>
                </c:pt>
                <c:pt idx="11">
                  <c:v>1.0E6</c:v>
                </c:pt>
                <c:pt idx="12">
                  <c:v>1.0E8</c:v>
                </c:pt>
              </c:numCache>
            </c:numRef>
          </c:cat>
          <c:val>
            <c:numRef>
              <c:f>Sheet1!$C$2:$C$14</c:f>
              <c:numCache>
                <c:formatCode>General</c:formatCode>
                <c:ptCount val="13"/>
                <c:pt idx="0">
                  <c:v>80.0</c:v>
                </c:pt>
                <c:pt idx="1">
                  <c:v>152.0</c:v>
                </c:pt>
                <c:pt idx="2">
                  <c:v>217.0</c:v>
                </c:pt>
                <c:pt idx="3">
                  <c:v>254.0</c:v>
                </c:pt>
                <c:pt idx="4">
                  <c:v>278.0</c:v>
                </c:pt>
                <c:pt idx="5">
                  <c:v>333.0</c:v>
                </c:pt>
                <c:pt idx="6">
                  <c:v>357.0</c:v>
                </c:pt>
                <c:pt idx="7">
                  <c:v>370.0</c:v>
                </c:pt>
                <c:pt idx="8">
                  <c:v>378.0</c:v>
                </c:pt>
                <c:pt idx="9">
                  <c:v>381.0</c:v>
                </c:pt>
                <c:pt idx="10">
                  <c:v>383.0</c:v>
                </c:pt>
                <c:pt idx="11">
                  <c:v>384.0</c:v>
                </c:pt>
                <c:pt idx="12">
                  <c:v>384.0</c:v>
                </c:pt>
              </c:numCache>
            </c:numRef>
          </c:val>
          <c:smooth val="0"/>
        </c:ser>
        <c:ser>
          <c:idx val="2"/>
          <c:order val="2"/>
          <c:tx>
            <c:strRef>
              <c:f>Sheet1!$D$1</c:f>
              <c:strCache>
                <c:ptCount val="1"/>
                <c:pt idx="0">
                  <c:v>Series 3</c:v>
                </c:pt>
              </c:strCache>
            </c:strRef>
          </c:tx>
          <c:spPr>
            <a:ln w="50815">
              <a:solidFill>
                <a:srgbClr val="00B050"/>
              </a:solidFill>
            </a:ln>
          </c:spPr>
          <c:marker>
            <c:symbol val="triangle"/>
            <c:size val="12"/>
            <c:spPr>
              <a:solidFill>
                <a:srgbClr val="00B050"/>
              </a:solidFill>
            </c:spPr>
          </c:marker>
          <c:cat>
            <c:numRef>
              <c:f>Sheet1!$A$2:$A$14</c:f>
              <c:numCache>
                <c:formatCode>General</c:formatCode>
                <c:ptCount val="13"/>
                <c:pt idx="0">
                  <c:v>100.0</c:v>
                </c:pt>
                <c:pt idx="1">
                  <c:v>250.0</c:v>
                </c:pt>
                <c:pt idx="2">
                  <c:v>500.0</c:v>
                </c:pt>
                <c:pt idx="3">
                  <c:v>750.0</c:v>
                </c:pt>
                <c:pt idx="4">
                  <c:v>1000.0</c:v>
                </c:pt>
                <c:pt idx="5">
                  <c:v>2500.0</c:v>
                </c:pt>
                <c:pt idx="6">
                  <c:v>5000.0</c:v>
                </c:pt>
                <c:pt idx="7">
                  <c:v>10000.0</c:v>
                </c:pt>
                <c:pt idx="8">
                  <c:v>25000.0</c:v>
                </c:pt>
                <c:pt idx="9">
                  <c:v>50000.0</c:v>
                </c:pt>
                <c:pt idx="10">
                  <c:v>100000.0</c:v>
                </c:pt>
                <c:pt idx="11">
                  <c:v>1.0E6</c:v>
                </c:pt>
                <c:pt idx="12">
                  <c:v>1.0E8</c:v>
                </c:pt>
              </c:numCache>
            </c:numRef>
          </c:cat>
          <c:val>
            <c:numRef>
              <c:f>Sheet1!$D$2:$D$14</c:f>
              <c:numCache>
                <c:formatCode>General</c:formatCode>
                <c:ptCount val="13"/>
                <c:pt idx="0">
                  <c:v>49.0</c:v>
                </c:pt>
                <c:pt idx="1">
                  <c:v>70.0</c:v>
                </c:pt>
                <c:pt idx="2">
                  <c:v>81.0</c:v>
                </c:pt>
                <c:pt idx="3">
                  <c:v>85.0</c:v>
                </c:pt>
                <c:pt idx="4">
                  <c:v>88.0</c:v>
                </c:pt>
                <c:pt idx="5">
                  <c:v>93.0</c:v>
                </c:pt>
                <c:pt idx="6">
                  <c:v>94.0</c:v>
                </c:pt>
                <c:pt idx="7">
                  <c:v>95.0</c:v>
                </c:pt>
                <c:pt idx="8">
                  <c:v>96.0</c:v>
                </c:pt>
                <c:pt idx="9">
                  <c:v>96.0</c:v>
                </c:pt>
                <c:pt idx="10">
                  <c:v>96.0</c:v>
                </c:pt>
                <c:pt idx="11">
                  <c:v>96.0</c:v>
                </c:pt>
                <c:pt idx="12">
                  <c:v>96.0</c:v>
                </c:pt>
              </c:numCache>
            </c:numRef>
          </c:val>
          <c:smooth val="0"/>
        </c:ser>
        <c:dLbls>
          <c:showLegendKey val="0"/>
          <c:showVal val="0"/>
          <c:showCatName val="0"/>
          <c:showSerName val="0"/>
          <c:showPercent val="0"/>
          <c:showBubbleSize val="0"/>
        </c:dLbls>
        <c:marker val="1"/>
        <c:smooth val="0"/>
        <c:axId val="-2141091352"/>
        <c:axId val="-2141065176"/>
      </c:lineChart>
      <c:catAx>
        <c:axId val="-2141091352"/>
        <c:scaling>
          <c:orientation val="minMax"/>
        </c:scaling>
        <c:delete val="0"/>
        <c:axPos val="b"/>
        <c:numFmt formatCode="#,##0" sourceLinked="0"/>
        <c:majorTickMark val="out"/>
        <c:minorTickMark val="none"/>
        <c:tickLblPos val="nextTo"/>
        <c:crossAx val="-2141065176"/>
        <c:crosses val="autoZero"/>
        <c:auto val="1"/>
        <c:lblAlgn val="ctr"/>
        <c:lblOffset val="100"/>
        <c:noMultiLvlLbl val="0"/>
      </c:catAx>
      <c:valAx>
        <c:axId val="-2141065176"/>
        <c:scaling>
          <c:orientation val="minMax"/>
        </c:scaling>
        <c:delete val="0"/>
        <c:axPos val="l"/>
        <c:majorGridlines/>
        <c:numFmt formatCode="#,##0" sourceLinked="0"/>
        <c:majorTickMark val="out"/>
        <c:minorTickMark val="none"/>
        <c:tickLblPos val="nextTo"/>
        <c:crossAx val="-2141091352"/>
        <c:crosses val="autoZero"/>
        <c:crossBetween val="between"/>
      </c:valAx>
      <c:spPr>
        <a:noFill/>
        <a:ln w="25407">
          <a:noFill/>
        </a:ln>
      </c:spPr>
    </c:plotArea>
    <c:plotVisOnly val="1"/>
    <c:dispBlanksAs val="gap"/>
    <c:showDLblsOverMax val="0"/>
  </c:chart>
  <c:txPr>
    <a:bodyPr/>
    <a:lstStyle/>
    <a:p>
      <a:pPr>
        <a:defRPr sz="1801"/>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1228934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defRPr>
            </a:lvl1pPr>
          </a:lstStyle>
          <a:p>
            <a:pPr>
              <a:defRPr/>
            </a:pPr>
            <a:fld id="{C90C65CC-7C65-4270-8BC1-ABD03A684CC6}" type="datetimeFigureOut">
              <a:rPr lang="en-US"/>
              <a:pPr>
                <a:defRPr/>
              </a:pPr>
              <a:t>9/18/17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smtClean="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fontAlgn="auto">
              <a:spcBef>
                <a:spcPts val="0"/>
              </a:spcBef>
              <a:spcAft>
                <a:spcPts val="0"/>
              </a:spcAft>
              <a:defRPr sz="13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850164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2</a:t>
            </a:fld>
            <a:endParaRPr lang="en-US"/>
          </a:p>
        </p:txBody>
      </p:sp>
    </p:spTree>
    <p:extLst>
      <p:ext uri="{BB962C8B-B14F-4D97-AF65-F5344CB8AC3E}">
        <p14:creationId xmlns:p14="http://schemas.microsoft.com/office/powerpoint/2010/main" val="2905170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3</a:t>
            </a:fld>
            <a:endParaRPr lang="en-US"/>
          </a:p>
        </p:txBody>
      </p:sp>
    </p:spTree>
    <p:extLst>
      <p:ext uri="{BB962C8B-B14F-4D97-AF65-F5344CB8AC3E}">
        <p14:creationId xmlns:p14="http://schemas.microsoft.com/office/powerpoint/2010/main" val="692559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4</a:t>
            </a:fld>
            <a:endParaRPr lang="en-US"/>
          </a:p>
        </p:txBody>
      </p:sp>
    </p:spTree>
    <p:extLst>
      <p:ext uri="{BB962C8B-B14F-4D97-AF65-F5344CB8AC3E}">
        <p14:creationId xmlns:p14="http://schemas.microsoft.com/office/powerpoint/2010/main" val="66157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5</a:t>
            </a:fld>
            <a:endParaRPr lang="en-US"/>
          </a:p>
        </p:txBody>
      </p:sp>
    </p:spTree>
    <p:extLst>
      <p:ext uri="{BB962C8B-B14F-4D97-AF65-F5344CB8AC3E}">
        <p14:creationId xmlns:p14="http://schemas.microsoft.com/office/powerpoint/2010/main" val="1814185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6</a:t>
            </a:fld>
            <a:endParaRPr lang="en-US"/>
          </a:p>
        </p:txBody>
      </p:sp>
    </p:spTree>
    <p:extLst>
      <p:ext uri="{BB962C8B-B14F-4D97-AF65-F5344CB8AC3E}">
        <p14:creationId xmlns:p14="http://schemas.microsoft.com/office/powerpoint/2010/main" val="3269545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7</a:t>
            </a:fld>
            <a:endParaRPr lang="en-US"/>
          </a:p>
        </p:txBody>
      </p:sp>
    </p:spTree>
    <p:extLst>
      <p:ext uri="{BB962C8B-B14F-4D97-AF65-F5344CB8AC3E}">
        <p14:creationId xmlns:p14="http://schemas.microsoft.com/office/powerpoint/2010/main" val="17212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8</a:t>
            </a:fld>
            <a:endParaRPr lang="en-US"/>
          </a:p>
        </p:txBody>
      </p:sp>
    </p:spTree>
    <p:extLst>
      <p:ext uri="{BB962C8B-B14F-4D97-AF65-F5344CB8AC3E}">
        <p14:creationId xmlns:p14="http://schemas.microsoft.com/office/powerpoint/2010/main" val="304833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9</a:t>
            </a:fld>
            <a:endParaRPr lang="en-US"/>
          </a:p>
        </p:txBody>
      </p:sp>
    </p:spTree>
    <p:extLst>
      <p:ext uri="{BB962C8B-B14F-4D97-AF65-F5344CB8AC3E}">
        <p14:creationId xmlns:p14="http://schemas.microsoft.com/office/powerpoint/2010/main" val="1411497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10</a:t>
            </a:fld>
            <a:endParaRPr lang="en-US"/>
          </a:p>
        </p:txBody>
      </p:sp>
    </p:spTree>
    <p:extLst>
      <p:ext uri="{BB962C8B-B14F-4D97-AF65-F5344CB8AC3E}">
        <p14:creationId xmlns:p14="http://schemas.microsoft.com/office/powerpoint/2010/main" val="313761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11</a:t>
            </a:fld>
            <a:endParaRPr lang="en-US"/>
          </a:p>
        </p:txBody>
      </p:sp>
    </p:spTree>
    <p:extLst>
      <p:ext uri="{BB962C8B-B14F-4D97-AF65-F5344CB8AC3E}">
        <p14:creationId xmlns:p14="http://schemas.microsoft.com/office/powerpoint/2010/main" val="2255249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12</a:t>
            </a:fld>
            <a:endParaRPr lang="en-US"/>
          </a:p>
        </p:txBody>
      </p:sp>
    </p:spTree>
    <p:extLst>
      <p:ext uri="{BB962C8B-B14F-4D97-AF65-F5344CB8AC3E}">
        <p14:creationId xmlns:p14="http://schemas.microsoft.com/office/powerpoint/2010/main" val="2829866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13</a:t>
            </a:fld>
            <a:endParaRPr lang="en-US"/>
          </a:p>
        </p:txBody>
      </p:sp>
    </p:spTree>
    <p:extLst>
      <p:ext uri="{BB962C8B-B14F-4D97-AF65-F5344CB8AC3E}">
        <p14:creationId xmlns:p14="http://schemas.microsoft.com/office/powerpoint/2010/main" val="3494256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line calculator</a:t>
            </a:r>
            <a:r>
              <a:rPr lang="en-US" baseline="0" dirty="0" smtClean="0"/>
              <a:t> – http://www.surveysystem.com/sscalc.htm</a:t>
            </a:r>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14</a:t>
            </a:fld>
            <a:endParaRPr lang="en-US"/>
          </a:p>
        </p:txBody>
      </p:sp>
    </p:spTree>
    <p:extLst>
      <p:ext uri="{BB962C8B-B14F-4D97-AF65-F5344CB8AC3E}">
        <p14:creationId xmlns:p14="http://schemas.microsoft.com/office/powerpoint/2010/main" val="4273426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15</a:t>
            </a:fld>
            <a:endParaRPr lang="en-US"/>
          </a:p>
        </p:txBody>
      </p:sp>
    </p:spTree>
    <p:extLst>
      <p:ext uri="{BB962C8B-B14F-4D97-AF65-F5344CB8AC3E}">
        <p14:creationId xmlns:p14="http://schemas.microsoft.com/office/powerpoint/2010/main" val="888664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70662" indent="-296408" eaLnBrk="0" hangingPunct="0">
              <a:defRPr>
                <a:solidFill>
                  <a:schemeClr val="tx1"/>
                </a:solidFill>
                <a:latin typeface="Arial" panose="020B0604020202020204" pitchFamily="34" charset="0"/>
              </a:defRPr>
            </a:lvl2pPr>
            <a:lvl3pPr marL="1185634" indent="-237127" eaLnBrk="0" hangingPunct="0">
              <a:defRPr>
                <a:solidFill>
                  <a:schemeClr val="tx1"/>
                </a:solidFill>
                <a:latin typeface="Arial" panose="020B0604020202020204" pitchFamily="34" charset="0"/>
              </a:defRPr>
            </a:lvl3pPr>
            <a:lvl4pPr marL="1659887" indent="-237127" eaLnBrk="0" hangingPunct="0">
              <a:defRPr>
                <a:solidFill>
                  <a:schemeClr val="tx1"/>
                </a:solidFill>
                <a:latin typeface="Arial" panose="020B0604020202020204" pitchFamily="34" charset="0"/>
              </a:defRPr>
            </a:lvl4pPr>
            <a:lvl5pPr marL="2134141" indent="-237127" eaLnBrk="0" hangingPunct="0">
              <a:defRPr>
                <a:solidFill>
                  <a:schemeClr val="tx1"/>
                </a:solidFill>
                <a:latin typeface="Arial" panose="020B0604020202020204" pitchFamily="34" charset="0"/>
              </a:defRPr>
            </a:lvl5pPr>
            <a:lvl6pPr marL="2608395" indent="-237127" eaLnBrk="0" fontAlgn="base" hangingPunct="0">
              <a:spcBef>
                <a:spcPct val="0"/>
              </a:spcBef>
              <a:spcAft>
                <a:spcPct val="0"/>
              </a:spcAft>
              <a:defRPr>
                <a:solidFill>
                  <a:schemeClr val="tx1"/>
                </a:solidFill>
                <a:latin typeface="Arial" panose="020B0604020202020204" pitchFamily="34" charset="0"/>
              </a:defRPr>
            </a:lvl6pPr>
            <a:lvl7pPr marL="3082648" indent="-237127" eaLnBrk="0" fontAlgn="base" hangingPunct="0">
              <a:spcBef>
                <a:spcPct val="0"/>
              </a:spcBef>
              <a:spcAft>
                <a:spcPct val="0"/>
              </a:spcAft>
              <a:defRPr>
                <a:solidFill>
                  <a:schemeClr val="tx1"/>
                </a:solidFill>
                <a:latin typeface="Arial" panose="020B0604020202020204" pitchFamily="34" charset="0"/>
              </a:defRPr>
            </a:lvl7pPr>
            <a:lvl8pPr marL="3556902" indent="-237127" eaLnBrk="0" fontAlgn="base" hangingPunct="0">
              <a:spcBef>
                <a:spcPct val="0"/>
              </a:spcBef>
              <a:spcAft>
                <a:spcPct val="0"/>
              </a:spcAft>
              <a:defRPr>
                <a:solidFill>
                  <a:schemeClr val="tx1"/>
                </a:solidFill>
                <a:latin typeface="Arial" panose="020B0604020202020204" pitchFamily="34" charset="0"/>
              </a:defRPr>
            </a:lvl8pPr>
            <a:lvl9pPr marL="4031155" indent="-237127"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16</a:t>
            </a:fld>
            <a:endParaRPr lang="en-US" altLang="en-US">
              <a:latin typeface="Calibri" panose="020F0502020204030204" pitchFamily="34" charset="0"/>
            </a:endParaRPr>
          </a:p>
        </p:txBody>
      </p:sp>
    </p:spTree>
    <p:extLst>
      <p:ext uri="{BB962C8B-B14F-4D97-AF65-F5344CB8AC3E}">
        <p14:creationId xmlns:p14="http://schemas.microsoft.com/office/powerpoint/2010/main" val="931401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568" eaLnBrk="1" fontAlgn="auto" hangingPunct="1">
              <a:spcBef>
                <a:spcPts val="0"/>
              </a:spcBef>
              <a:spcAft>
                <a:spcPts val="0"/>
              </a:spcAft>
              <a:defRPr/>
            </a:pPr>
            <a:r>
              <a:rPr lang="en-US" dirty="0" smtClean="0"/>
              <a:t>Trained and certified instructors by BREI or the Cooperative Extension System are allowed to  remix, tweak, and build upon this work non-commercially, as long as they credit the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17</a:t>
            </a:fld>
            <a:endParaRPr lang="en-US"/>
          </a:p>
        </p:txBody>
      </p:sp>
    </p:spTree>
    <p:extLst>
      <p:ext uri="{BB962C8B-B14F-4D97-AF65-F5344CB8AC3E}">
        <p14:creationId xmlns:p14="http://schemas.microsoft.com/office/powerpoint/2010/main" val="3175720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9/18/17</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9/18/17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9/18/17</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9/18/17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9/18/17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9/18/17</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9/18/17</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9/18/17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9/18/17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9/18/17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9/18/17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9/18/17</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490062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9/18/17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08473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9/18/17</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41007262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9/18/17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171974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9/18/17</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466012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9/18/17</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601566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9/18/17</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19609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9/18/17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37190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9/18/17</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97400190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9/18/17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203006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9/18/17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2777498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9/18/17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2408166666"/>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9/18/17</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smtClean="0">
                <a:solidFill>
                  <a:srgbClr val="576943"/>
                </a:solidFill>
                <a:latin typeface="Gill Sans MT"/>
              </a:rPr>
              <a:pPr fontAlgn="auto">
                <a:spcBef>
                  <a:spcPts val="0"/>
                </a:spcBef>
                <a:spcAft>
                  <a:spcPts val="0"/>
                </a:spcAft>
              </a:pPr>
              <a:t>9/18/17</a:t>
            </a:fld>
            <a:endParaRPr lang="en-US">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smtClean="0">
                <a:solidFill>
                  <a:srgbClr val="576943"/>
                </a:solidFill>
                <a:latin typeface="Gill Sans MT"/>
              </a:rPr>
              <a:pPr fontAlgn="auto">
                <a:spcBef>
                  <a:spcPts val="0"/>
                </a:spcBef>
                <a:spcAft>
                  <a:spcPts val="0"/>
                </a:spcAft>
              </a:pPr>
              <a:t>‹#›</a:t>
            </a:fld>
            <a:endParaRPr lang="en-US">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84300656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xmlns:p14="http://schemas.microsoft.com/office/powerpoint/2010/mai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hyperlink" Target="http://creativecommons.org/licenses/by-nc-sa/3.0/" TargetMode="External"/><Relationship Id="rId5" Type="http://schemas.openxmlformats.org/officeDocument/2006/relationships/image" Target="../media/image3.png"/><Relationship Id="rId1" Type="http://schemas.openxmlformats.org/officeDocument/2006/relationships/tags" Target="../tags/tag1.x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1219200" y="3886200"/>
            <a:ext cx="6858000" cy="914400"/>
          </a:xfrm>
        </p:spPr>
        <p:txBody>
          <a:bodyPr>
            <a:normAutofit fontScale="90000"/>
          </a:bodyPr>
          <a:lstStyle/>
          <a:p>
            <a:pPr algn="l"/>
            <a:r>
              <a:rPr lang="en-US" sz="4000" dirty="0"/>
              <a:t>Business Retention and Expansion</a:t>
            </a:r>
          </a:p>
        </p:txBody>
      </p:sp>
      <p:sp>
        <p:nvSpPr>
          <p:cNvPr id="4" name="Subtitle 3"/>
          <p:cNvSpPr>
            <a:spLocks noGrp="1"/>
          </p:cNvSpPr>
          <p:nvPr>
            <p:ph type="subTitle" idx="1"/>
          </p:nvPr>
        </p:nvSpPr>
        <p:spPr/>
        <p:txBody>
          <a:bodyPr>
            <a:noAutofit/>
          </a:bodyPr>
          <a:lstStyle/>
          <a:p>
            <a:pPr algn="l"/>
            <a:r>
              <a:rPr lang="en-US" sz="2400" dirty="0"/>
              <a:t>Survey Design/Implementation and Firm Selection</a:t>
            </a:r>
          </a:p>
          <a:p>
            <a:pPr algn="l"/>
            <a:endParaRPr lang="en-US" sz="2400" dirty="0"/>
          </a:p>
        </p:txBody>
      </p:sp>
    </p:spTree>
    <p:extLst>
      <p:ext uri="{BB962C8B-B14F-4D97-AF65-F5344CB8AC3E}">
        <p14:creationId xmlns:p14="http://schemas.microsoft.com/office/powerpoint/2010/main" val="146721961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Why use a survey?</a:t>
            </a:r>
          </a:p>
        </p:txBody>
      </p:sp>
      <p:sp>
        <p:nvSpPr>
          <p:cNvPr id="43012" name="Rectangle 3"/>
          <p:cNvSpPr>
            <a:spLocks noGrp="1" noChangeArrowheads="1"/>
          </p:cNvSpPr>
          <p:nvPr>
            <p:ph type="body" idx="1"/>
          </p:nvPr>
        </p:nvSpPr>
        <p:spPr>
          <a:xfrm>
            <a:off x="457200" y="1219200"/>
            <a:ext cx="8229600" cy="5029200"/>
          </a:xfrm>
        </p:spPr>
        <p:txBody>
          <a:bodyPr/>
          <a:lstStyle/>
          <a:p>
            <a:pPr eaLnBrk="1" hangingPunct="1"/>
            <a:r>
              <a:rPr lang="en-US" dirty="0" smtClean="0"/>
              <a:t>A survey can help to communicate the community’s feelings of appreciation about its businesses</a:t>
            </a:r>
          </a:p>
          <a:p>
            <a:pPr lvl="1"/>
            <a:r>
              <a:rPr lang="en-US" dirty="0" smtClean="0"/>
              <a:t>Taking time for the visit</a:t>
            </a:r>
          </a:p>
          <a:p>
            <a:pPr lvl="1"/>
            <a:r>
              <a:rPr lang="en-US" dirty="0" smtClean="0"/>
              <a:t>Asking businesses’ opinions about relevant concerns</a:t>
            </a:r>
          </a:p>
          <a:p>
            <a:endParaRPr lang="en-US" dirty="0" smtClean="0"/>
          </a:p>
          <a:p>
            <a:r>
              <a:rPr lang="en-US" dirty="0" smtClean="0"/>
              <a:t>A survey can provide insight into the actions and initiatives that the community/task force can use to address business-related issues</a:t>
            </a:r>
          </a:p>
          <a:p>
            <a:endParaRPr lang="en-US" dirty="0" smtClean="0"/>
          </a:p>
          <a:p>
            <a:r>
              <a:rPr lang="en-US" dirty="0" smtClean="0"/>
              <a:t>A survey should help to build the community’s capacity to initiate and sustain long-term growth</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2</a:t>
            </a:fld>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Options for Survey Development</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3</a:t>
            </a:fld>
            <a:endParaRPr lang="en-US"/>
          </a:p>
        </p:txBody>
      </p:sp>
      <p:sp>
        <p:nvSpPr>
          <p:cNvPr id="4" name="Content Placeholder 3"/>
          <p:cNvSpPr>
            <a:spLocks noGrp="1"/>
          </p:cNvSpPr>
          <p:nvPr>
            <p:ph sz="quarter" idx="1"/>
          </p:nvPr>
        </p:nvSpPr>
        <p:spPr/>
        <p:txBody>
          <a:bodyPr/>
          <a:lstStyle/>
          <a:p>
            <a:r>
              <a:rPr lang="en-US" dirty="0" smtClean="0"/>
              <a:t>Use an existing survey</a:t>
            </a:r>
          </a:p>
          <a:p>
            <a:pPr lvl="1"/>
            <a:r>
              <a:rPr lang="en-US" dirty="0" smtClean="0"/>
              <a:t>e-</a:t>
            </a:r>
            <a:r>
              <a:rPr lang="en-US" dirty="0" err="1" smtClean="0"/>
              <a:t>Synchronist</a:t>
            </a:r>
            <a:r>
              <a:rPr lang="en-US" dirty="0" smtClean="0"/>
              <a:t> or Executive Pulse</a:t>
            </a:r>
          </a:p>
          <a:p>
            <a:pPr lvl="1"/>
            <a:r>
              <a:rPr lang="en-US" dirty="0" smtClean="0"/>
              <a:t>brei.org website</a:t>
            </a:r>
          </a:p>
          <a:p>
            <a:pPr lvl="1"/>
            <a:r>
              <a:rPr lang="en-US" dirty="0" smtClean="0"/>
              <a:t>Internet</a:t>
            </a:r>
          </a:p>
          <a:p>
            <a:pPr lvl="1"/>
            <a:r>
              <a:rPr lang="en-US" dirty="0" smtClean="0"/>
              <a:t>“Steal” one from someone/someplace else</a:t>
            </a:r>
          </a:p>
          <a:p>
            <a:endParaRPr lang="en-US" dirty="0" smtClean="0"/>
          </a:p>
          <a:p>
            <a:r>
              <a:rPr lang="en-US" dirty="0" smtClean="0"/>
              <a:t>Develop one yourself</a:t>
            </a:r>
          </a:p>
          <a:p>
            <a:pPr lvl="1"/>
            <a:r>
              <a:rPr lang="en-US" dirty="0" smtClean="0"/>
              <a:t>Difficult to do</a:t>
            </a:r>
          </a:p>
          <a:p>
            <a:pPr lvl="1"/>
            <a:r>
              <a:rPr lang="en-US" dirty="0" smtClean="0"/>
              <a:t>Requires a great deal of time, effort and resources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4</a:t>
            </a:fld>
            <a:endParaRPr lang="en-US"/>
          </a:p>
        </p:txBody>
      </p:sp>
      <p:sp>
        <p:nvSpPr>
          <p:cNvPr id="4" name="Content Placeholder 3"/>
          <p:cNvSpPr>
            <a:spLocks noGrp="1"/>
          </p:cNvSpPr>
          <p:nvPr>
            <p:ph sz="quarter" idx="1"/>
          </p:nvPr>
        </p:nvSpPr>
        <p:spPr/>
        <p:txBody>
          <a:bodyPr/>
          <a:lstStyle/>
          <a:p>
            <a:r>
              <a:rPr lang="en-US" dirty="0" smtClean="0"/>
              <a:t>Avoid emotional or biased words in the question structure</a:t>
            </a:r>
          </a:p>
          <a:p>
            <a:endParaRPr lang="en-US" dirty="0" smtClean="0"/>
          </a:p>
          <a:p>
            <a:r>
              <a:rPr lang="en-US" dirty="0" smtClean="0"/>
              <a:t>Determine how specific the questions should be</a:t>
            </a:r>
          </a:p>
          <a:p>
            <a:endParaRPr lang="en-US" dirty="0" smtClean="0"/>
          </a:p>
          <a:p>
            <a:r>
              <a:rPr lang="en-US" dirty="0" smtClean="0"/>
              <a:t>Determine whether the respondent will be </a:t>
            </a:r>
            <a:r>
              <a:rPr lang="en-US" b="1" i="1" dirty="0" smtClean="0"/>
              <a:t>able</a:t>
            </a:r>
            <a:r>
              <a:rPr lang="en-US" dirty="0" smtClean="0"/>
              <a:t> to answer the question</a:t>
            </a:r>
          </a:p>
          <a:p>
            <a:endParaRPr lang="en-US" dirty="0" smtClean="0"/>
          </a:p>
          <a:p>
            <a:r>
              <a:rPr lang="en-US" dirty="0" smtClean="0"/>
              <a:t>Determine whether the respondent will be </a:t>
            </a:r>
            <a:r>
              <a:rPr lang="en-US" b="1" i="1" dirty="0" smtClean="0"/>
              <a:t>willing</a:t>
            </a:r>
            <a:r>
              <a:rPr lang="en-US" dirty="0" smtClean="0"/>
              <a:t> to answer the question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Emotional Questions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5</a:t>
            </a:fld>
            <a:endParaRPr lang="en-US"/>
          </a:p>
        </p:txBody>
      </p:sp>
      <p:sp>
        <p:nvSpPr>
          <p:cNvPr id="4" name="Content Placeholder 3"/>
          <p:cNvSpPr>
            <a:spLocks noGrp="1"/>
          </p:cNvSpPr>
          <p:nvPr>
            <p:ph sz="quarter" idx="1"/>
          </p:nvPr>
        </p:nvSpPr>
        <p:spPr/>
        <p:txBody>
          <a:bodyPr/>
          <a:lstStyle/>
          <a:p>
            <a:r>
              <a:rPr lang="en-US" dirty="0" smtClean="0"/>
              <a:t>What about these questions?</a:t>
            </a:r>
          </a:p>
          <a:p>
            <a:endParaRPr lang="en-US" dirty="0" smtClean="0"/>
          </a:p>
          <a:p>
            <a:pPr marL="458788" indent="-171450"/>
            <a:r>
              <a:rPr lang="en-US" dirty="0" smtClean="0"/>
              <a:t>Are you planning on firing people in the midst of the current economic crisis?</a:t>
            </a:r>
          </a:p>
          <a:p>
            <a:pPr marL="458788" indent="-171450"/>
            <a:endParaRPr lang="en-US" dirty="0" smtClean="0"/>
          </a:p>
          <a:p>
            <a:pPr marL="458788" indent="-171450"/>
            <a:r>
              <a:rPr lang="en-US" dirty="0" smtClean="0"/>
              <a:t>As a business owner whose primary concern is the bottom line, are you planning to fire employees so that you can continue to make a profit and live in a big house?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Emotional Questions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6</a:t>
            </a:fld>
            <a:endParaRPr lang="en-US"/>
          </a:p>
        </p:txBody>
      </p:sp>
      <p:sp>
        <p:nvSpPr>
          <p:cNvPr id="4" name="Content Placeholder 3"/>
          <p:cNvSpPr>
            <a:spLocks noGrp="1"/>
          </p:cNvSpPr>
          <p:nvPr>
            <p:ph sz="quarter" idx="1"/>
          </p:nvPr>
        </p:nvSpPr>
        <p:spPr/>
        <p:txBody>
          <a:bodyPr/>
          <a:lstStyle/>
          <a:p>
            <a:r>
              <a:rPr lang="en-US" dirty="0" smtClean="0"/>
              <a:t>Try this option</a:t>
            </a:r>
          </a:p>
          <a:p>
            <a:pPr lvl="1"/>
            <a:r>
              <a:rPr lang="en-US" dirty="0" smtClean="0"/>
              <a:t>What effect will the current economic crisis likely have on the size of your workforce over the next 12 months?</a:t>
            </a:r>
          </a:p>
          <a:p>
            <a:pPr lvl="2"/>
            <a:endParaRPr lang="en-US" dirty="0" smtClean="0"/>
          </a:p>
          <a:p>
            <a:pPr lvl="2">
              <a:spcAft>
                <a:spcPts val="600"/>
              </a:spcAft>
            </a:pPr>
            <a:r>
              <a:rPr lang="en-US" dirty="0" smtClean="0"/>
              <a:t>__Will likely have to lay off ___ workers, but I plan to hire them back</a:t>
            </a:r>
          </a:p>
          <a:p>
            <a:pPr lvl="2">
              <a:spcAft>
                <a:spcPts val="600"/>
              </a:spcAft>
            </a:pPr>
            <a:r>
              <a:rPr lang="en-US" dirty="0" smtClean="0"/>
              <a:t>__Will likely have to lay off ___ workers and have no current plans to 	   hire them back</a:t>
            </a:r>
          </a:p>
          <a:p>
            <a:pPr lvl="2">
              <a:spcAft>
                <a:spcPts val="600"/>
              </a:spcAft>
            </a:pPr>
            <a:r>
              <a:rPr lang="en-US" dirty="0" smtClean="0"/>
              <a:t>__There will be no effect on the size of my workforce</a:t>
            </a:r>
          </a:p>
          <a:p>
            <a:pPr lvl="2">
              <a:spcAft>
                <a:spcPts val="600"/>
              </a:spcAft>
            </a:pPr>
            <a:r>
              <a:rPr lang="en-US" dirty="0" smtClean="0"/>
              <a:t>__Will likely be able to hire ___ additional workers on a temporary 	   basis</a:t>
            </a:r>
          </a:p>
          <a:p>
            <a:pPr lvl="2"/>
            <a:r>
              <a:rPr lang="en-US" dirty="0" smtClean="0"/>
              <a:t>__Will likely be able to hire ___ additional workers on a permanent 	   basis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 Specificity</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7</a:t>
            </a:fld>
            <a:endParaRPr lang="en-US"/>
          </a:p>
        </p:txBody>
      </p:sp>
      <p:sp>
        <p:nvSpPr>
          <p:cNvPr id="4" name="Content Placeholder 3"/>
          <p:cNvSpPr>
            <a:spLocks noGrp="1"/>
          </p:cNvSpPr>
          <p:nvPr>
            <p:ph sz="quarter" idx="1"/>
          </p:nvPr>
        </p:nvSpPr>
        <p:spPr/>
        <p:txBody>
          <a:bodyPr/>
          <a:lstStyle/>
          <a:p>
            <a:endParaRPr lang="en-US" dirty="0" smtClean="0"/>
          </a:p>
          <a:p>
            <a:r>
              <a:rPr lang="en-US" dirty="0" smtClean="0"/>
              <a:t>Typically refers to whether a question is open-ended or closed-ended</a:t>
            </a:r>
          </a:p>
          <a:p>
            <a:endParaRPr lang="en-US" dirty="0" smtClean="0"/>
          </a:p>
          <a:p>
            <a:r>
              <a:rPr lang="en-US" dirty="0" smtClean="0"/>
              <a:t>What effect will the current economic crisis have on your workforce?</a:t>
            </a:r>
          </a:p>
          <a:p>
            <a:endParaRPr lang="en-US" dirty="0" smtClean="0"/>
          </a:p>
          <a:p>
            <a:r>
              <a:rPr lang="en-US" dirty="0" smtClean="0"/>
              <a:t>Which of the follow statements is likely to describe the effect that the current economic crisis will have on your workforce?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Characteristics of Open-Ended Questions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8</a:t>
            </a:fld>
            <a:endParaRPr lang="en-US"/>
          </a:p>
        </p:txBody>
      </p:sp>
      <p:sp>
        <p:nvSpPr>
          <p:cNvPr id="4" name="Content Placeholder 3"/>
          <p:cNvSpPr>
            <a:spLocks noGrp="1"/>
          </p:cNvSpPr>
          <p:nvPr>
            <p:ph sz="quarter" idx="1"/>
          </p:nvPr>
        </p:nvSpPr>
        <p:spPr/>
        <p:txBody>
          <a:bodyPr/>
          <a:lstStyle/>
          <a:p>
            <a:r>
              <a:rPr lang="en-US" dirty="0" smtClean="0"/>
              <a:t>Easy to write</a:t>
            </a:r>
          </a:p>
          <a:p>
            <a:endParaRPr lang="en-US" dirty="0" smtClean="0"/>
          </a:p>
          <a:p>
            <a:r>
              <a:rPr lang="en-US" dirty="0" smtClean="0"/>
              <a:t>Not easy to answer</a:t>
            </a:r>
          </a:p>
          <a:p>
            <a:endParaRPr lang="en-US" dirty="0" smtClean="0"/>
          </a:p>
          <a:p>
            <a:r>
              <a:rPr lang="en-US" dirty="0" smtClean="0"/>
              <a:t>Produces very different types of responses that are not consistent across the sample</a:t>
            </a:r>
          </a:p>
          <a:p>
            <a:endParaRPr lang="en-US" dirty="0" smtClean="0"/>
          </a:p>
          <a:p>
            <a:r>
              <a:rPr lang="en-US" dirty="0" smtClean="0"/>
              <a:t>Not easy (perhaps impossible) to answer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Characteristics of Close-Ended Questions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9</a:t>
            </a:fld>
            <a:endParaRPr lang="en-US"/>
          </a:p>
        </p:txBody>
      </p:sp>
      <p:sp>
        <p:nvSpPr>
          <p:cNvPr id="4" name="Content Placeholder 3"/>
          <p:cNvSpPr>
            <a:spLocks noGrp="1"/>
          </p:cNvSpPr>
          <p:nvPr>
            <p:ph sz="quarter" idx="1"/>
          </p:nvPr>
        </p:nvSpPr>
        <p:spPr/>
        <p:txBody>
          <a:bodyPr/>
          <a:lstStyle/>
          <a:p>
            <a:r>
              <a:rPr lang="en-US" dirty="0" smtClean="0"/>
              <a:t>Difficult to write</a:t>
            </a:r>
          </a:p>
          <a:p>
            <a:endParaRPr lang="en-US" dirty="0" smtClean="0"/>
          </a:p>
          <a:p>
            <a:r>
              <a:rPr lang="en-US" dirty="0" smtClean="0"/>
              <a:t>Easier to analyze</a:t>
            </a:r>
          </a:p>
          <a:p>
            <a:endParaRPr lang="en-US" dirty="0" smtClean="0"/>
          </a:p>
          <a:p>
            <a:r>
              <a:rPr lang="en-US" dirty="0" smtClean="0"/>
              <a:t>Limits responses (both good and bad)</a:t>
            </a:r>
          </a:p>
          <a:p>
            <a:endParaRPr lang="en-US" dirty="0" smtClean="0"/>
          </a:p>
          <a:p>
            <a:r>
              <a:rPr lang="en-US" dirty="0" smtClean="0"/>
              <a:t>Can have ordered and unordered choices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10</a:t>
            </a:fld>
            <a:endParaRPr lang="en-US"/>
          </a:p>
        </p:txBody>
      </p:sp>
      <p:sp>
        <p:nvSpPr>
          <p:cNvPr id="4" name="Content Placeholder 3"/>
          <p:cNvSpPr>
            <a:spLocks noGrp="1"/>
          </p:cNvSpPr>
          <p:nvPr>
            <p:ph sz="quarter" idx="1"/>
          </p:nvPr>
        </p:nvSpPr>
        <p:spPr/>
        <p:txBody>
          <a:bodyPr/>
          <a:lstStyle/>
          <a:p>
            <a:r>
              <a:rPr lang="en-US" dirty="0" smtClean="0"/>
              <a:t>Face-to-face/Telephone Surveys</a:t>
            </a:r>
          </a:p>
          <a:p>
            <a:pPr lvl="1"/>
            <a:r>
              <a:rPr lang="en-US" dirty="0" smtClean="0"/>
              <a:t>No need for the survey to necessarily </a:t>
            </a:r>
            <a:r>
              <a:rPr lang="en-US" b="1" dirty="0" smtClean="0"/>
              <a:t>look</a:t>
            </a:r>
            <a:r>
              <a:rPr lang="en-US" dirty="0" smtClean="0"/>
              <a:t> good</a:t>
            </a:r>
          </a:p>
          <a:p>
            <a:pPr lvl="1"/>
            <a:r>
              <a:rPr lang="en-US" dirty="0" smtClean="0"/>
              <a:t>It is necessary for the survey to sound good</a:t>
            </a:r>
          </a:p>
          <a:p>
            <a:pPr lvl="1"/>
            <a:r>
              <a:rPr lang="en-US" dirty="0" smtClean="0"/>
              <a:t>Keep questions short and simple</a:t>
            </a:r>
          </a:p>
          <a:p>
            <a:pPr lvl="1"/>
            <a:r>
              <a:rPr lang="en-US" dirty="0" smtClean="0"/>
              <a:t>Ranking items is very difficult</a:t>
            </a:r>
          </a:p>
          <a:p>
            <a:pPr lvl="1"/>
            <a:r>
              <a:rPr lang="en-US" dirty="0" smtClean="0"/>
              <a:t>Good introduction of the interview by </a:t>
            </a:r>
            <a:r>
              <a:rPr lang="en-US" smtClean="0"/>
              <a:t>the </a:t>
            </a:r>
            <a:r>
              <a:rPr lang="en-US" smtClean="0"/>
              <a:t>interviewer </a:t>
            </a:r>
            <a:r>
              <a:rPr lang="en-US" dirty="0" smtClean="0"/>
              <a:t>is necessary</a:t>
            </a:r>
          </a:p>
          <a:p>
            <a:pPr lvl="1"/>
            <a:r>
              <a:rPr lang="en-US" dirty="0" smtClean="0"/>
              <a:t>Use transitions, fillers, lead-ins, etc., to let the respondent know that the interviewer is about to change topics</a:t>
            </a:r>
          </a:p>
          <a:p>
            <a:pPr lvl="1"/>
            <a:r>
              <a:rPr lang="en-US" dirty="0" smtClean="0"/>
              <a:t>Remember that the interviewee never sees the telephone survey and only sees the face-to face one if a copy is provided</a:t>
            </a:r>
          </a:p>
          <a:p>
            <a:pPr lvl="2"/>
            <a:r>
              <a:rPr lang="en-US" dirty="0" smtClean="0"/>
              <a:t>This is a good idea, but necessitates developing a separate instrument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11</a:t>
            </a:fld>
            <a:endParaRPr lang="en-US"/>
          </a:p>
        </p:txBody>
      </p:sp>
      <p:sp>
        <p:nvSpPr>
          <p:cNvPr id="4" name="Content Placeholder 3"/>
          <p:cNvSpPr>
            <a:spLocks noGrp="1"/>
          </p:cNvSpPr>
          <p:nvPr>
            <p:ph sz="quarter" idx="1"/>
          </p:nvPr>
        </p:nvSpPr>
        <p:spPr/>
        <p:txBody>
          <a:bodyPr/>
          <a:lstStyle/>
          <a:p>
            <a:r>
              <a:rPr lang="en-US" dirty="0" smtClean="0"/>
              <a:t>Mail/Drop-off/Internet Surveys</a:t>
            </a:r>
          </a:p>
          <a:p>
            <a:pPr lvl="1"/>
            <a:r>
              <a:rPr lang="en-US" dirty="0" smtClean="0"/>
              <a:t>Has to </a:t>
            </a:r>
            <a:r>
              <a:rPr lang="en-US" b="1" dirty="0" smtClean="0"/>
              <a:t>look</a:t>
            </a:r>
            <a:r>
              <a:rPr lang="en-US" dirty="0" smtClean="0"/>
              <a:t> good</a:t>
            </a:r>
          </a:p>
          <a:p>
            <a:pPr lvl="1"/>
            <a:r>
              <a:rPr lang="en-US" dirty="0" smtClean="0"/>
              <a:t>Make sure that there is no personal connection with researchers</a:t>
            </a:r>
          </a:p>
          <a:p>
            <a:pPr lvl="1"/>
            <a:r>
              <a:rPr lang="en-US" dirty="0" smtClean="0"/>
              <a:t>Provide space for open-ended comments (usually at the end)</a:t>
            </a:r>
          </a:p>
          <a:p>
            <a:pPr lvl="1"/>
            <a:r>
              <a:rPr lang="en-US" dirty="0" smtClean="0"/>
              <a:t>Make sure that the first questions are easy to answer – go from easy to hard</a:t>
            </a:r>
          </a:p>
          <a:p>
            <a:pPr lvl="1"/>
            <a:r>
              <a:rPr lang="en-US" dirty="0" smtClean="0"/>
              <a:t>Difficult questions should be placed at the end of the survey</a:t>
            </a:r>
          </a:p>
          <a:p>
            <a:pPr lvl="1"/>
            <a:r>
              <a:rPr lang="en-US" dirty="0" smtClean="0"/>
              <a:t>Try to have as few distractions as possible – no black lines separating question blocks</a:t>
            </a:r>
          </a:p>
          <a:p>
            <a:pPr lvl="1"/>
            <a:r>
              <a:rPr lang="en-US" dirty="0" smtClean="0"/>
              <a:t>Establish vertical rather than horizontal flows</a:t>
            </a:r>
          </a:p>
          <a:p>
            <a:pPr lvl="1"/>
            <a:r>
              <a:rPr lang="en-US" dirty="0" smtClean="0"/>
              <a:t>Use bold font for questions; regular font for responses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12</a:t>
            </a:fld>
            <a:endParaRPr lang="en-US"/>
          </a:p>
        </p:txBody>
      </p:sp>
      <p:sp>
        <p:nvSpPr>
          <p:cNvPr id="4" name="Content Placeholder 3"/>
          <p:cNvSpPr>
            <a:spLocks noGrp="1"/>
          </p:cNvSpPr>
          <p:nvPr>
            <p:ph sz="quarter" idx="1"/>
          </p:nvPr>
        </p:nvSpPr>
        <p:spPr/>
        <p:txBody>
          <a:bodyPr/>
          <a:lstStyle/>
          <a:p>
            <a:r>
              <a:rPr lang="en-US" dirty="0" smtClean="0"/>
              <a:t>Mail/Drop-off/Internet Surveys</a:t>
            </a:r>
          </a:p>
          <a:p>
            <a:pPr lvl="1"/>
            <a:r>
              <a:rPr lang="en-US" dirty="0" smtClean="0"/>
              <a:t>Use brief but complete instructions.  Place instructions where they will be used.</a:t>
            </a:r>
          </a:p>
          <a:p>
            <a:pPr lvl="1"/>
            <a:r>
              <a:rPr lang="en-US" dirty="0" smtClean="0"/>
              <a:t>For close-ended questions, have at least one response that applies to everyone taking the survey</a:t>
            </a:r>
          </a:p>
          <a:p>
            <a:pPr lvl="1"/>
            <a:r>
              <a:rPr lang="en-US" dirty="0" smtClean="0"/>
              <a:t>Use graphics effectively, but judiciously</a:t>
            </a:r>
          </a:p>
          <a:p>
            <a:pPr lvl="1"/>
            <a:r>
              <a:rPr lang="en-US" dirty="0" smtClean="0"/>
              <a:t>Let respondents know that </a:t>
            </a:r>
            <a:r>
              <a:rPr lang="en-US" b="1" dirty="0" smtClean="0"/>
              <a:t>ZERO</a:t>
            </a:r>
            <a:r>
              <a:rPr lang="en-US" dirty="0" smtClean="0"/>
              <a:t> is different from </a:t>
            </a:r>
            <a:r>
              <a:rPr lang="en-US" b="1" dirty="0" smtClean="0"/>
              <a:t>NO RESPONSE</a:t>
            </a:r>
            <a:endParaRPr lang="en-US" dirty="0" smtClean="0"/>
          </a:p>
          <a:p>
            <a:pPr lvl="1"/>
            <a:r>
              <a:rPr lang="en-US" dirty="0" smtClean="0"/>
              <a:t>Make sure that the entire question fits on one page – don’t divide questions between pages</a:t>
            </a:r>
          </a:p>
          <a:p>
            <a:pPr lvl="1"/>
            <a:r>
              <a:rPr lang="en-US" dirty="0" smtClean="0"/>
              <a:t>Use plenty of white space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Firm Selection</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13</a:t>
            </a:fld>
            <a:endParaRPr lang="en-US"/>
          </a:p>
        </p:txBody>
      </p:sp>
      <p:sp>
        <p:nvSpPr>
          <p:cNvPr id="4" name="Content Placeholder 3"/>
          <p:cNvSpPr>
            <a:spLocks noGrp="1"/>
          </p:cNvSpPr>
          <p:nvPr>
            <p:ph sz="quarter" idx="1"/>
          </p:nvPr>
        </p:nvSpPr>
        <p:spPr/>
        <p:txBody>
          <a:bodyPr/>
          <a:lstStyle/>
          <a:p>
            <a:r>
              <a:rPr lang="en-US" dirty="0" smtClean="0"/>
              <a:t>Industry/sector should be identified at the beginning of the program</a:t>
            </a:r>
          </a:p>
          <a:p>
            <a:r>
              <a:rPr lang="en-US" dirty="0" smtClean="0"/>
              <a:t>Often difficult to combine industries/sectors </a:t>
            </a:r>
          </a:p>
          <a:p>
            <a:pPr lvl="1"/>
            <a:r>
              <a:rPr lang="en-US" dirty="0" smtClean="0"/>
              <a:t>Metal fabrication and retail sales have different issues, needs and concerns regarding customer base, workforce development/education, infrastructure, etc.</a:t>
            </a:r>
          </a:p>
          <a:p>
            <a:r>
              <a:rPr lang="en-US" dirty="0" smtClean="0"/>
              <a:t>Once the industry/sector has been identified, the major sticking point for many BRE programs is </a:t>
            </a:r>
            <a:r>
              <a:rPr lang="en-US" b="1" dirty="0" smtClean="0"/>
              <a:t>sampling</a:t>
            </a:r>
          </a:p>
          <a:p>
            <a:r>
              <a:rPr lang="en-US" b="1" dirty="0" smtClean="0"/>
              <a:t>Sampling</a:t>
            </a:r>
            <a:r>
              <a:rPr lang="en-US" dirty="0" smtClean="0"/>
              <a:t> is a method of choosing a select number of firms from the population so that analysis results can be generalized to the population</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Sampling</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14</a:t>
            </a:fld>
            <a:endParaRPr lang="en-US"/>
          </a:p>
        </p:txBody>
      </p:sp>
      <p:sp>
        <p:nvSpPr>
          <p:cNvPr id="4" name="Content Placeholder 3"/>
          <p:cNvSpPr>
            <a:spLocks noGrp="1"/>
          </p:cNvSpPr>
          <p:nvPr>
            <p:ph sz="quarter" idx="1"/>
          </p:nvPr>
        </p:nvSpPr>
        <p:spPr/>
        <p:txBody>
          <a:bodyPr/>
          <a:lstStyle/>
          <a:p>
            <a:r>
              <a:rPr lang="en-US" dirty="0" smtClean="0"/>
              <a:t>Do you really need to sample?</a:t>
            </a:r>
          </a:p>
          <a:p>
            <a:endParaRPr lang="en-US" dirty="0" smtClean="0"/>
          </a:p>
          <a:p>
            <a:r>
              <a:rPr lang="en-US" dirty="0" smtClean="0"/>
              <a:t>A sample should obtain information from a few respondents to generalize to a population</a:t>
            </a:r>
          </a:p>
          <a:p>
            <a:endParaRPr lang="en-US" dirty="0" smtClean="0"/>
          </a:p>
          <a:p>
            <a:r>
              <a:rPr lang="en-US" dirty="0" smtClean="0"/>
              <a:t>If the population is small, you may just survey the entire population</a:t>
            </a:r>
          </a:p>
          <a:p>
            <a:pPr lvl="1"/>
            <a:r>
              <a:rPr lang="en-US" dirty="0" smtClean="0"/>
              <a:t>If the population is 250, then the number of respondents would need to be 200</a:t>
            </a:r>
          </a:p>
          <a:p>
            <a:pPr lvl="1"/>
            <a:r>
              <a:rPr lang="en-US" dirty="0" smtClean="0"/>
              <a:t>Marginal cost of the extra 50 is fairly low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Sampling Sizes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15</a:t>
            </a:fld>
            <a:endParaRPr lang="en-US"/>
          </a:p>
        </p:txBody>
      </p:sp>
      <p:graphicFrame>
        <p:nvGraphicFramePr>
          <p:cNvPr id="6" name="Content Placeholder 3"/>
          <p:cNvGraphicFramePr>
            <a:graphicFrameLocks/>
          </p:cNvGraphicFramePr>
          <p:nvPr/>
        </p:nvGraphicFramePr>
        <p:xfrm>
          <a:off x="584200" y="1346200"/>
          <a:ext cx="8051800" cy="50038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7"/>
          <p:cNvSpPr txBox="1">
            <a:spLocks noChangeArrowheads="1"/>
          </p:cNvSpPr>
          <p:nvPr/>
        </p:nvSpPr>
        <p:spPr bwMode="auto">
          <a:xfrm>
            <a:off x="3657600" y="5953125"/>
            <a:ext cx="1885950" cy="523875"/>
          </a:xfrm>
          <a:prstGeom prst="rect">
            <a:avLst/>
          </a:prstGeom>
          <a:noFill/>
          <a:ln w="9525">
            <a:noFill/>
            <a:miter lim="800000"/>
            <a:headEnd/>
            <a:tailEnd/>
          </a:ln>
        </p:spPr>
        <p:txBody>
          <a:bodyPr wrap="none">
            <a:spAutoFit/>
          </a:bodyPr>
          <a:lstStyle/>
          <a:p>
            <a:r>
              <a:rPr lang="en-US" sz="2800"/>
              <a:t>Population</a:t>
            </a:r>
          </a:p>
        </p:txBody>
      </p:sp>
      <p:sp>
        <p:nvSpPr>
          <p:cNvPr id="8" name="TextBox 8"/>
          <p:cNvSpPr txBox="1">
            <a:spLocks noChangeArrowheads="1"/>
          </p:cNvSpPr>
          <p:nvPr/>
        </p:nvSpPr>
        <p:spPr bwMode="auto">
          <a:xfrm rot="16200000">
            <a:off x="-611187" y="3124200"/>
            <a:ext cx="2203450" cy="523875"/>
          </a:xfrm>
          <a:prstGeom prst="rect">
            <a:avLst/>
          </a:prstGeom>
          <a:noFill/>
          <a:ln w="9525">
            <a:noFill/>
            <a:miter lim="800000"/>
            <a:headEnd/>
            <a:tailEnd/>
          </a:ln>
        </p:spPr>
        <p:txBody>
          <a:bodyPr wrap="none">
            <a:spAutoFit/>
          </a:bodyPr>
          <a:lstStyle/>
          <a:p>
            <a:r>
              <a:rPr lang="en-US" sz="2800"/>
              <a:t>Sample Size</a:t>
            </a:r>
          </a:p>
        </p:txBody>
      </p:sp>
      <p:sp>
        <p:nvSpPr>
          <p:cNvPr id="9" name="TextBox 4"/>
          <p:cNvSpPr txBox="1">
            <a:spLocks noChangeArrowheads="1"/>
          </p:cNvSpPr>
          <p:nvPr/>
        </p:nvSpPr>
        <p:spPr bwMode="auto">
          <a:xfrm>
            <a:off x="4953000" y="1825625"/>
            <a:ext cx="1066800" cy="307975"/>
          </a:xfrm>
          <a:prstGeom prst="rect">
            <a:avLst/>
          </a:prstGeom>
          <a:noFill/>
          <a:ln w="9525">
            <a:noFill/>
            <a:miter lim="800000"/>
            <a:headEnd/>
            <a:tailEnd/>
          </a:ln>
        </p:spPr>
        <p:txBody>
          <a:bodyPr>
            <a:spAutoFit/>
          </a:bodyPr>
          <a:lstStyle/>
          <a:p>
            <a:r>
              <a:rPr lang="en-US" sz="1400" dirty="0"/>
              <a:t>±3% error</a:t>
            </a:r>
          </a:p>
        </p:txBody>
      </p:sp>
      <p:sp>
        <p:nvSpPr>
          <p:cNvPr id="10" name="TextBox 5"/>
          <p:cNvSpPr txBox="1">
            <a:spLocks noChangeArrowheads="1"/>
          </p:cNvSpPr>
          <p:nvPr/>
        </p:nvSpPr>
        <p:spPr bwMode="auto">
          <a:xfrm>
            <a:off x="5562600" y="3505200"/>
            <a:ext cx="1066800" cy="307975"/>
          </a:xfrm>
          <a:prstGeom prst="rect">
            <a:avLst/>
          </a:prstGeom>
          <a:noFill/>
          <a:ln w="9525">
            <a:noFill/>
            <a:miter lim="800000"/>
            <a:headEnd/>
            <a:tailEnd/>
          </a:ln>
        </p:spPr>
        <p:txBody>
          <a:bodyPr>
            <a:spAutoFit/>
          </a:bodyPr>
          <a:lstStyle/>
          <a:p>
            <a:r>
              <a:rPr lang="en-US" sz="1400"/>
              <a:t>±5% error</a:t>
            </a:r>
          </a:p>
        </p:txBody>
      </p:sp>
      <p:sp>
        <p:nvSpPr>
          <p:cNvPr id="11" name="TextBox 6"/>
          <p:cNvSpPr txBox="1">
            <a:spLocks noChangeArrowheads="1"/>
          </p:cNvSpPr>
          <p:nvPr/>
        </p:nvSpPr>
        <p:spPr bwMode="auto">
          <a:xfrm>
            <a:off x="5715000" y="4375150"/>
            <a:ext cx="1066800" cy="306388"/>
          </a:xfrm>
          <a:prstGeom prst="rect">
            <a:avLst/>
          </a:prstGeom>
          <a:noFill/>
          <a:ln w="9525">
            <a:noFill/>
            <a:miter lim="800000"/>
            <a:headEnd/>
            <a:tailEnd/>
          </a:ln>
        </p:spPr>
        <p:txBody>
          <a:bodyPr>
            <a:spAutoFit/>
          </a:bodyPr>
          <a:lstStyle/>
          <a:p>
            <a:r>
              <a:rPr lang="en-US" sz="1400"/>
              <a:t>±10% error</a:t>
            </a:r>
          </a:p>
        </p:txBody>
      </p:sp>
      <p:sp>
        <p:nvSpPr>
          <p:cNvPr id="12" name="TextBox 1"/>
          <p:cNvSpPr txBox="1"/>
          <p:nvPr/>
        </p:nvSpPr>
        <p:spPr>
          <a:xfrm>
            <a:off x="1371600" y="5638800"/>
            <a:ext cx="381000" cy="9398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solidFill>
                  <a:srgbClr val="C00000"/>
                </a:solidFill>
              </a:rPr>
              <a:t>92</a:t>
            </a:r>
          </a:p>
          <a:p>
            <a:r>
              <a:rPr lang="en-US" sz="1800" dirty="0" smtClean="0">
                <a:solidFill>
                  <a:schemeClr val="accent2"/>
                </a:solidFill>
              </a:rPr>
              <a:t>80</a:t>
            </a:r>
          </a:p>
          <a:p>
            <a:r>
              <a:rPr lang="en-US" sz="1800" dirty="0" smtClean="0">
                <a:solidFill>
                  <a:srgbClr val="00B050"/>
                </a:solidFill>
              </a:rPr>
              <a:t>49</a:t>
            </a:r>
            <a:endParaRPr lang="en-US" sz="1800" dirty="0">
              <a:solidFill>
                <a:srgbClr val="00B050"/>
              </a:solidFill>
            </a:endParaRPr>
          </a:p>
        </p:txBody>
      </p:sp>
      <p:sp>
        <p:nvSpPr>
          <p:cNvPr id="13" name="TextBox 12"/>
          <p:cNvSpPr txBox="1"/>
          <p:nvPr/>
        </p:nvSpPr>
        <p:spPr>
          <a:xfrm>
            <a:off x="7924800" y="1562100"/>
            <a:ext cx="697627" cy="369332"/>
          </a:xfrm>
          <a:prstGeom prst="rect">
            <a:avLst/>
          </a:prstGeom>
          <a:noFill/>
        </p:spPr>
        <p:txBody>
          <a:bodyPr wrap="none" rtlCol="0">
            <a:spAutoFit/>
          </a:bodyPr>
          <a:lstStyle/>
          <a:p>
            <a:r>
              <a:rPr lang="en-US" dirty="0" smtClean="0">
                <a:solidFill>
                  <a:srgbClr val="C00000"/>
                </a:solidFill>
              </a:rPr>
              <a:t>1067</a:t>
            </a:r>
            <a:endParaRPr lang="en-US" dirty="0">
              <a:solidFill>
                <a:srgbClr val="C00000"/>
              </a:solidFill>
            </a:endParaRPr>
          </a:p>
        </p:txBody>
      </p:sp>
      <p:sp>
        <p:nvSpPr>
          <p:cNvPr id="14" name="TextBox 13"/>
          <p:cNvSpPr txBox="1"/>
          <p:nvPr/>
        </p:nvSpPr>
        <p:spPr>
          <a:xfrm>
            <a:off x="7924800" y="3516868"/>
            <a:ext cx="569387" cy="369332"/>
          </a:xfrm>
          <a:prstGeom prst="rect">
            <a:avLst/>
          </a:prstGeom>
          <a:noFill/>
        </p:spPr>
        <p:txBody>
          <a:bodyPr wrap="none" rtlCol="0">
            <a:spAutoFit/>
          </a:bodyPr>
          <a:lstStyle/>
          <a:p>
            <a:r>
              <a:rPr lang="en-US" dirty="0" smtClean="0">
                <a:solidFill>
                  <a:schemeClr val="accent2"/>
                </a:solidFill>
              </a:rPr>
              <a:t>384</a:t>
            </a:r>
            <a:endParaRPr lang="en-US" dirty="0">
              <a:solidFill>
                <a:schemeClr val="accent2"/>
              </a:solidFill>
            </a:endParaRPr>
          </a:p>
        </p:txBody>
      </p:sp>
      <p:sp>
        <p:nvSpPr>
          <p:cNvPr id="15" name="TextBox 14"/>
          <p:cNvSpPr txBox="1"/>
          <p:nvPr/>
        </p:nvSpPr>
        <p:spPr>
          <a:xfrm>
            <a:off x="7924800" y="4405868"/>
            <a:ext cx="441146" cy="369332"/>
          </a:xfrm>
          <a:prstGeom prst="rect">
            <a:avLst/>
          </a:prstGeom>
          <a:noFill/>
        </p:spPr>
        <p:txBody>
          <a:bodyPr wrap="none" rtlCol="0">
            <a:spAutoFit/>
          </a:bodyPr>
          <a:lstStyle/>
          <a:p>
            <a:r>
              <a:rPr lang="en-US" dirty="0" smtClean="0">
                <a:solidFill>
                  <a:srgbClr val="00B050"/>
                </a:solidFill>
              </a:rPr>
              <a:t>96</a:t>
            </a:r>
            <a:endParaRPr lang="en-US" dirty="0">
              <a:solidFill>
                <a:srgbClr val="00B05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b="1" dirty="0" smtClean="0"/>
              <a:t>Questions</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16</a:t>
            </a:fld>
            <a:endParaRPr lang="en-US" altLang="en-US">
              <a:solidFill>
                <a:srgbClr val="576943"/>
              </a:solidFill>
            </a:endParaRPr>
          </a:p>
        </p:txBody>
      </p:sp>
      <p:sp>
        <p:nvSpPr>
          <p:cNvPr id="2" name="Content Placeholder 1"/>
          <p:cNvSpPr>
            <a:spLocks noGrp="1"/>
          </p:cNvSpPr>
          <p:nvPr>
            <p:ph sz="quarter" idx="1"/>
          </p:nvPr>
        </p:nvSpPr>
        <p:spPr/>
        <p:txBody>
          <a:bodyPr/>
          <a:lstStyle/>
          <a:p>
            <a:endParaRPr lang="en-US"/>
          </a:p>
        </p:txBody>
      </p:sp>
    </p:spTree>
    <p:extLst>
      <p:ext uri="{BB962C8B-B14F-4D97-AF65-F5344CB8AC3E}">
        <p14:creationId xmlns:p14="http://schemas.microsoft.com/office/powerpoint/2010/main" val="2504750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17</a:t>
            </a:fld>
            <a:endParaRPr lang="en-US"/>
          </a:p>
        </p:txBody>
      </p:sp>
    </p:spTree>
    <p:custDataLst>
      <p:tags r:id="rId1"/>
    </p:custDataLst>
    <p:extLst>
      <p:ext uri="{BB962C8B-B14F-4D97-AF65-F5344CB8AC3E}">
        <p14:creationId xmlns:p14="http://schemas.microsoft.com/office/powerpoint/2010/main" val="1370113421"/>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1654</TotalTime>
  <Words>998</Words>
  <Application>Microsoft Macintosh PowerPoint</Application>
  <PresentationFormat>On-screen Show (4:3)</PresentationFormat>
  <Paragraphs>159</Paragraphs>
  <Slides>17</Slides>
  <Notes>17</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1_Origin</vt:lpstr>
      <vt:lpstr>Origin</vt:lpstr>
      <vt:lpstr>Business Retention and Expansion</vt:lpstr>
      <vt:lpstr>Why use a survey?</vt:lpstr>
      <vt:lpstr>Options for Survey Development</vt:lpstr>
      <vt:lpstr>Survey Design</vt:lpstr>
      <vt:lpstr>Emotional Questions</vt:lpstr>
      <vt:lpstr>Emotional Questions</vt:lpstr>
      <vt:lpstr>Question Specificity</vt:lpstr>
      <vt:lpstr>Characteristics of Open-Ended Questions</vt:lpstr>
      <vt:lpstr>Characteristics of Close-Ended Questions</vt:lpstr>
      <vt:lpstr>Survey Design Points</vt:lpstr>
      <vt:lpstr>Survey Design Points</vt:lpstr>
      <vt:lpstr>Survey Design Points</vt:lpstr>
      <vt:lpstr>Firm Selection</vt:lpstr>
      <vt:lpstr>Sampling</vt:lpstr>
      <vt:lpstr>Sampling Sizes</vt:lpstr>
      <vt:lpstr>Questions</vt:lpstr>
      <vt:lpstr> Creative Commons License </vt:lpstr>
    </vt:vector>
  </TitlesOfParts>
  <Company>Mississippi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Ryan Kelly</cp:lastModifiedBy>
  <cp:revision>85</cp:revision>
  <cp:lastPrinted>2016-04-04T11:40:46Z</cp:lastPrinted>
  <dcterms:created xsi:type="dcterms:W3CDTF">2009-11-02T02:10:02Z</dcterms:created>
  <dcterms:modified xsi:type="dcterms:W3CDTF">2017-09-18T13:03:15Z</dcterms:modified>
</cp:coreProperties>
</file>