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Override7.xml" ContentType="application/vnd.openxmlformats-officedocument.themeOverride+xml"/>
  <Override PartName="/ppt/theme/themeOverride8.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4" r:id="rId2"/>
    <p:sldMasterId id="2147483796" r:id="rId3"/>
    <p:sldMasterId id="2147483994" r:id="rId4"/>
  </p:sldMasterIdLst>
  <p:notesMasterIdLst>
    <p:notesMasterId r:id="rId15"/>
  </p:notesMasterIdLst>
  <p:handoutMasterIdLst>
    <p:handoutMasterId r:id="rId16"/>
  </p:handoutMasterIdLst>
  <p:sldIdLst>
    <p:sldId id="269" r:id="rId5"/>
    <p:sldId id="257" r:id="rId6"/>
    <p:sldId id="270" r:id="rId7"/>
    <p:sldId id="258" r:id="rId8"/>
    <p:sldId id="268" r:id="rId9"/>
    <p:sldId id="267" r:id="rId10"/>
    <p:sldId id="261" r:id="rId11"/>
    <p:sldId id="271" r:id="rId12"/>
    <p:sldId id="264" r:id="rId13"/>
    <p:sldId id="266"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07" autoAdjust="0"/>
  </p:normalViewPr>
  <p:slideViewPr>
    <p:cSldViewPr showGuides="1">
      <p:cViewPr varScale="1">
        <p:scale>
          <a:sx n="57" d="100"/>
          <a:sy n="57" d="100"/>
        </p:scale>
        <p:origin x="177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A463B1AC-7801-47F5-A856-C6CC32145F19}" type="datetimeFigureOut">
              <a:rPr lang="en-US"/>
              <a:pPr>
                <a:defRPr/>
              </a:pPr>
              <a:t>3/10/2018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1C4B5E0-513B-41BD-A38A-F2E56E9D370F}" type="slidenum">
              <a:rPr lang="en-US" altLang="en-US"/>
              <a:pPr/>
              <a:t>‹#›</a:t>
            </a:fld>
            <a:endParaRPr lang="en-US" altLang="en-US"/>
          </a:p>
        </p:txBody>
      </p:sp>
    </p:spTree>
    <p:extLst>
      <p:ext uri="{BB962C8B-B14F-4D97-AF65-F5344CB8AC3E}">
        <p14:creationId xmlns:p14="http://schemas.microsoft.com/office/powerpoint/2010/main" val="1894215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AB2213A-4E10-4BC0-88D1-C6BA7A6BBE28}" type="datetimeFigureOut">
              <a:rPr lang="en-US"/>
              <a:pPr>
                <a:defRPr/>
              </a:pPr>
              <a:t>3/10/2018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8B1E789-3B81-44D7-8A90-DAD018099F3D}" type="slidenum">
              <a:rPr lang="en-US" altLang="en-US"/>
              <a:pPr/>
              <a:t>‹#›</a:t>
            </a:fld>
            <a:endParaRPr lang="en-US" altLang="en-US"/>
          </a:p>
        </p:txBody>
      </p:sp>
    </p:spTree>
    <p:extLst>
      <p:ext uri="{BB962C8B-B14F-4D97-AF65-F5344CB8AC3E}">
        <p14:creationId xmlns:p14="http://schemas.microsoft.com/office/powerpoint/2010/main" val="2210902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DBDA9B-9166-42EB-B97A-0444CE8A54D8}" type="slidenum">
              <a:rPr lang="en-US" altLang="en-US">
                <a:solidFill>
                  <a:srgbClr val="000000"/>
                </a:solidFill>
                <a:latin typeface="Calibri" panose="020F0502020204030204" pitchFamily="34" charset="0"/>
              </a:rPr>
              <a:pPr eaLnBrk="1" hangingPunct="1"/>
              <a:t>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044081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CC64B9-F088-408A-AAA5-DBC7C101D102}"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14946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CC64B9-F088-408A-AAA5-DBC7C101D102}"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248277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74197C8-9CEC-4663-9E5C-F7C57C4E9884}"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2918396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research process should help provide an overview of the current mindset of businesses in the community.  Obviously, analysis of this mindset will depend on the type of business being targeted (retail, service, manufacturing, etc.) and the type of methodology that will be used to choose the businesses that will be surveyed.</a:t>
            </a:r>
          </a:p>
          <a:p>
            <a:endParaRPr lang="en-US" altLang="en-US" smtClean="0"/>
          </a:p>
          <a:p>
            <a:r>
              <a:rPr lang="en-US" altLang="en-US" smtClean="0"/>
              <a:t>While the general consensus for implementing a BRE visitation program is to determine the overall state of the current business environment and to influence local policy to address challenges in this environment, if appropriate, a second, but equally important, short run goal is to identify immediate challenges faced by specific businesses that could potential cause worker layoffs or even plant closures if not addressed.  In many cases, businesses volunteer information on these issues to the survey administrators because, as has been discussed earlier, the visits by the BRE team is probably one of the few times that a community or business development entity has actually listened to their concerns.</a:t>
            </a:r>
          </a:p>
          <a:p>
            <a:endParaRPr lang="en-US" altLang="en-US" smtClean="0"/>
          </a:p>
          <a:p>
            <a:r>
              <a:rPr lang="en-US" altLang="en-US" smtClean="0"/>
              <a:t>In the typical BRE parlance, these issues are called “flags.”  Red flags are those issues to which immediate attention must be devoted to stave off undesirable consequences such as layoffs or plant closures.  Yellow flag issues are just as important, but do not have to be dealt with immediately.</a:t>
            </a:r>
          </a:p>
        </p:txBody>
      </p:sp>
    </p:spTree>
    <p:extLst>
      <p:ext uri="{BB962C8B-B14F-4D97-AF65-F5344CB8AC3E}">
        <p14:creationId xmlns:p14="http://schemas.microsoft.com/office/powerpoint/2010/main" val="80609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Once the survey instruments are completed and returned to the BRE core team, they should be reviewed quickly by the core team or a subset of that team in order to identify any of these flag issues that should be addressed.  Ideally, this group should consist of local business leaders, university economic development faculty, local economic developers, lay citizens and state economic development agency personnel.</a:t>
            </a:r>
          </a:p>
          <a:p>
            <a:endParaRPr lang="en-US" altLang="en-US" smtClean="0"/>
          </a:p>
          <a:p>
            <a:r>
              <a:rPr lang="en-US" altLang="en-US" smtClean="0"/>
              <a:t>The questions contained in the survey instrument should allow for this slide’s questions to be answered.  However, you must remember that the composition of your team and the partners that the team builds relationships with will determine the success of identifying and dealing with flag issues.</a:t>
            </a:r>
          </a:p>
        </p:txBody>
      </p:sp>
    </p:spTree>
    <p:extLst>
      <p:ext uri="{BB962C8B-B14F-4D97-AF65-F5344CB8AC3E}">
        <p14:creationId xmlns:p14="http://schemas.microsoft.com/office/powerpoint/2010/main" val="386437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7C287F-B4FB-4F98-9B19-C91E834DA36F}"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334847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7C287F-B4FB-4F98-9B19-C91E834DA36F}"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3556255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3366684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Trained and certified instructors by BREI or the Cooperative Extension System are allowed to  remix, tweak, and build upon this work non-commercially, as long as they credit the North Dakota State University Extension Service and they must license their new creations under the identical terms.  This work can be downloaded and redistributed, but  all new work based on this work must carry the same license, so any derivatives will also be non-commercial in nature.</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A6ACE6-8655-434A-8C16-A9BFFB5B3FDC}"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2564263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88C9CC32-3437-4F85-ACE7-2845EEED15F8}" type="datetimeFigureOut">
              <a:rPr lang="en-US"/>
              <a:pPr>
                <a:defRPr/>
              </a:pPr>
              <a:t>3/10/2018</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CD9831CE-690B-4DC4-BDA3-5E7579A750A3}" type="slidenum">
              <a:rPr lang="en-US" altLang="en-US"/>
              <a:pPr/>
              <a:t>‹#›</a:t>
            </a:fld>
            <a:endParaRPr lang="en-US" altLang="en-US"/>
          </a:p>
        </p:txBody>
      </p:sp>
    </p:spTree>
    <p:extLst>
      <p:ext uri="{BB962C8B-B14F-4D97-AF65-F5344CB8AC3E}">
        <p14:creationId xmlns:p14="http://schemas.microsoft.com/office/powerpoint/2010/main" val="3827164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1099E47-03C4-4224-A9F1-2D25A1B3B20E}" type="datetimeFigureOut">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0FC778D7-9B93-493A-BF06-7E19D79202B3}" type="slidenum">
              <a:rPr lang="en-US" altLang="en-US"/>
              <a:pPr/>
              <a:t>‹#›</a:t>
            </a:fld>
            <a:endParaRPr lang="en-US" altLang="en-US"/>
          </a:p>
        </p:txBody>
      </p:sp>
    </p:spTree>
    <p:extLst>
      <p:ext uri="{BB962C8B-B14F-4D97-AF65-F5344CB8AC3E}">
        <p14:creationId xmlns:p14="http://schemas.microsoft.com/office/powerpoint/2010/main" val="116000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718D918D-5E3D-4609-B920-1720FB610830}" type="datetimeFigureOut">
              <a:rPr lang="en-US"/>
              <a:pPr>
                <a:defRPr/>
              </a:pPr>
              <a:t>3/10/2018</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ED5C5699-C3B8-47D2-AE8C-152897113C1D}" type="slidenum">
              <a:rPr lang="en-US" altLang="en-US"/>
              <a:pPr/>
              <a:t>‹#›</a:t>
            </a:fld>
            <a:endParaRPr lang="en-US" altLang="en-US"/>
          </a:p>
        </p:txBody>
      </p:sp>
    </p:spTree>
    <p:extLst>
      <p:ext uri="{BB962C8B-B14F-4D97-AF65-F5344CB8AC3E}">
        <p14:creationId xmlns:p14="http://schemas.microsoft.com/office/powerpoint/2010/main" val="28349470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8444A01F-19CE-4B2F-B7AA-632E17F72233}" type="datetimeFigureOut">
              <a:rPr lang="en-US"/>
              <a:pPr>
                <a:defRPr/>
              </a:pPr>
              <a:t>3/10/2018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4D65CEA1-D7DC-45F2-A09C-FD04D464827A}" type="slidenum">
              <a:rPr lang="en-US" altLang="en-US"/>
              <a:pPr/>
              <a:t>‹#›</a:t>
            </a:fld>
            <a:endParaRPr lang="en-US" altLang="en-US"/>
          </a:p>
        </p:txBody>
      </p:sp>
    </p:spTree>
    <p:extLst>
      <p:ext uri="{BB962C8B-B14F-4D97-AF65-F5344CB8AC3E}">
        <p14:creationId xmlns:p14="http://schemas.microsoft.com/office/powerpoint/2010/main" val="374469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FC6C988E-DD4F-4A6F-96E7-1B1A0FB7B5AB}" type="datetimeFigureOut">
              <a:rPr lang="en-US"/>
              <a:pPr>
                <a:defRPr/>
              </a:pPr>
              <a:t>3/10/2018</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F616CE99-95B7-4479-BD7D-D93FCAA3905E}" type="slidenum">
              <a:rPr lang="en-US" altLang="en-US"/>
              <a:pPr/>
              <a:t>‹#›</a:t>
            </a:fld>
            <a:endParaRPr lang="en-US" altLang="en-US"/>
          </a:p>
        </p:txBody>
      </p:sp>
    </p:spTree>
    <p:extLst>
      <p:ext uri="{BB962C8B-B14F-4D97-AF65-F5344CB8AC3E}">
        <p14:creationId xmlns:p14="http://schemas.microsoft.com/office/powerpoint/2010/main" val="2377740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F7176697-5134-4155-A03F-B4F6D33D6ACA}" type="datetimeFigureOut">
              <a:rPr lang="en-US"/>
              <a:pPr>
                <a:defRPr/>
              </a:pPr>
              <a:t>3/10/2018</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929CED67-7396-4398-9902-EC959B7DD2FF}" type="slidenum">
              <a:rPr lang="en-US" altLang="en-US"/>
              <a:pPr/>
              <a:t>‹#›</a:t>
            </a:fld>
            <a:endParaRPr lang="en-US" altLang="en-US"/>
          </a:p>
        </p:txBody>
      </p:sp>
    </p:spTree>
    <p:extLst>
      <p:ext uri="{BB962C8B-B14F-4D97-AF65-F5344CB8AC3E}">
        <p14:creationId xmlns:p14="http://schemas.microsoft.com/office/powerpoint/2010/main" val="113255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64D24659-9249-4683-B657-703DEDBCF41F}" type="datetimeFigureOut">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707FB4AB-5679-4DB3-924C-19DFC5AA86ED}" type="slidenum">
              <a:rPr lang="en-US" altLang="en-US"/>
              <a:pPr/>
              <a:t>‹#›</a:t>
            </a:fld>
            <a:endParaRPr lang="en-US" altLang="en-US"/>
          </a:p>
        </p:txBody>
      </p:sp>
    </p:spTree>
    <p:extLst>
      <p:ext uri="{BB962C8B-B14F-4D97-AF65-F5344CB8AC3E}">
        <p14:creationId xmlns:p14="http://schemas.microsoft.com/office/powerpoint/2010/main" val="303710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510363CC-C0C7-403E-9B9C-45A3398C79E0}" type="datetimeFigureOut">
              <a:rPr lang="en-US"/>
              <a:pPr>
                <a:defRPr/>
              </a:pPr>
              <a:t>3/10/2018</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40749E2E-5F38-4924-AF31-314C8A813C8B}" type="slidenum">
              <a:rPr lang="en-US" altLang="en-US"/>
              <a:pPr/>
              <a:t>‹#›</a:t>
            </a:fld>
            <a:endParaRPr lang="en-US" altLang="en-US"/>
          </a:p>
        </p:txBody>
      </p:sp>
    </p:spTree>
    <p:extLst>
      <p:ext uri="{BB962C8B-B14F-4D97-AF65-F5344CB8AC3E}">
        <p14:creationId xmlns:p14="http://schemas.microsoft.com/office/powerpoint/2010/main" val="200918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9749A8AE-E563-48F0-A376-4DA0D245AD57}" type="datetimeFigureOut">
              <a:rPr lang="en-US"/>
              <a:pPr>
                <a:defRPr/>
              </a:pPr>
              <a:t>3/10/2018</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5BDC0685-215F-4A7C-AD52-B7F342DEB6CE}" type="slidenum">
              <a:rPr lang="en-US" altLang="en-US"/>
              <a:pPr/>
              <a:t>‹#›</a:t>
            </a:fld>
            <a:endParaRPr lang="en-US" altLang="en-US"/>
          </a:p>
        </p:txBody>
      </p:sp>
    </p:spTree>
    <p:extLst>
      <p:ext uri="{BB962C8B-B14F-4D97-AF65-F5344CB8AC3E}">
        <p14:creationId xmlns:p14="http://schemas.microsoft.com/office/powerpoint/2010/main" val="336835522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FF833DE-32D0-46CA-A680-C2CEB43A2CE5}" type="datetimeFigureOut">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284AE0F8-ED22-494D-8634-6641A1F3DB6B}" type="slidenum">
              <a:rPr lang="en-US" altLang="en-US"/>
              <a:pPr/>
              <a:t>‹#›</a:t>
            </a:fld>
            <a:endParaRPr lang="en-US" altLang="en-US"/>
          </a:p>
        </p:txBody>
      </p:sp>
    </p:spTree>
    <p:extLst>
      <p:ext uri="{BB962C8B-B14F-4D97-AF65-F5344CB8AC3E}">
        <p14:creationId xmlns:p14="http://schemas.microsoft.com/office/powerpoint/2010/main" val="231617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191593-B11B-4D91-BDF3-60315A1789BE}" type="datetimeFigureOut">
              <a:rPr lang="en-US"/>
              <a:pPr>
                <a:defRPr/>
              </a:pPr>
              <a:t>3/10/2018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1B31FE5A-C2AE-4AF3-86F1-0F93A42BC1D5}" type="slidenum">
              <a:rPr lang="en-US" altLang="en-US"/>
              <a:pPr/>
              <a:t>‹#›</a:t>
            </a:fld>
            <a:endParaRPr lang="en-US" altLang="en-US"/>
          </a:p>
        </p:txBody>
      </p:sp>
    </p:spTree>
    <p:extLst>
      <p:ext uri="{BB962C8B-B14F-4D97-AF65-F5344CB8AC3E}">
        <p14:creationId xmlns:p14="http://schemas.microsoft.com/office/powerpoint/2010/main" val="3700607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i="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i="0"/>
            </a:lvl1pPr>
          </a:lstStyle>
          <a:p>
            <a:pPr>
              <a:defRPr/>
            </a:pPr>
            <a:r>
              <a:rPr lang="en-US"/>
              <a:t>@ Copyright BREI Certification Technical Committee</a:t>
            </a:r>
          </a:p>
        </p:txBody>
      </p:sp>
      <p:sp>
        <p:nvSpPr>
          <p:cNvPr id="12" name="Slide Number Placeholder 28"/>
          <p:cNvSpPr>
            <a:spLocks noGrp="1"/>
          </p:cNvSpPr>
          <p:nvPr>
            <p:ph type="sldNum" sz="quarter" idx="12"/>
          </p:nvPr>
        </p:nvSpPr>
        <p:spPr>
          <a:xfrm>
            <a:off x="1216025" y="6354763"/>
            <a:ext cx="1219200" cy="366712"/>
          </a:xfrm>
        </p:spPr>
        <p:txBody>
          <a:bodyPr/>
          <a:lstStyle>
            <a:lvl1pPr>
              <a:defRPr i="0"/>
            </a:lvl1pPr>
          </a:lstStyle>
          <a:p>
            <a:fld id="{B8182784-9AA0-46BF-B2AB-BA82D8A14AB7}" type="slidenum">
              <a:rPr lang="en-US" altLang="en-US"/>
              <a:pPr/>
              <a:t>‹#›</a:t>
            </a:fld>
            <a:endParaRPr lang="en-US" altLang="en-US"/>
          </a:p>
        </p:txBody>
      </p:sp>
    </p:spTree>
    <p:extLst>
      <p:ext uri="{BB962C8B-B14F-4D97-AF65-F5344CB8AC3E}">
        <p14:creationId xmlns:p14="http://schemas.microsoft.com/office/powerpoint/2010/main" val="516705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344BAB75-4DD3-4AB0-AF01-11071E4DACE2}" type="slidenum">
              <a:rPr lang="en-US" altLang="en-US"/>
              <a:pPr/>
              <a:t>‹#›</a:t>
            </a:fld>
            <a:endParaRPr lang="en-US" altLang="en-US"/>
          </a:p>
        </p:txBody>
      </p:sp>
    </p:spTree>
    <p:extLst>
      <p:ext uri="{BB962C8B-B14F-4D97-AF65-F5344CB8AC3E}">
        <p14:creationId xmlns:p14="http://schemas.microsoft.com/office/powerpoint/2010/main" val="908984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i="0">
                <a:solidFill>
                  <a:srgbClr val="C9C2D1"/>
                </a:solidFill>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i="0">
                <a:solidFill>
                  <a:srgbClr val="C9C2D1"/>
                </a:solidFill>
              </a:defRPr>
            </a:lvl1pPr>
          </a:lstStyle>
          <a:p>
            <a:pPr>
              <a:defRPr/>
            </a:pPr>
            <a:r>
              <a:rPr lang="en-US"/>
              <a:t>@ Copyright BREI Certification Technical Committee</a:t>
            </a:r>
          </a:p>
        </p:txBody>
      </p:sp>
      <p:sp>
        <p:nvSpPr>
          <p:cNvPr id="8" name="Slide Number Placeholder 5"/>
          <p:cNvSpPr>
            <a:spLocks noGrp="1"/>
          </p:cNvSpPr>
          <p:nvPr>
            <p:ph type="sldNum" sz="quarter" idx="12"/>
          </p:nvPr>
        </p:nvSpPr>
        <p:spPr>
          <a:xfrm>
            <a:off x="1069975" y="6354763"/>
            <a:ext cx="1520825" cy="366712"/>
          </a:xfrm>
        </p:spPr>
        <p:txBody>
          <a:bodyPr/>
          <a:lstStyle>
            <a:lvl1pPr>
              <a:defRPr i="0">
                <a:solidFill>
                  <a:srgbClr val="C9C2D1"/>
                </a:solidFill>
              </a:defRPr>
            </a:lvl1pPr>
          </a:lstStyle>
          <a:p>
            <a:fld id="{FA89B424-A834-4F55-8A9C-E35E4EB6FDDF}" type="slidenum">
              <a:rPr lang="en-US" altLang="en-US"/>
              <a:pPr/>
              <a:t>‹#›</a:t>
            </a:fld>
            <a:endParaRPr lang="en-US" altLang="en-US"/>
          </a:p>
        </p:txBody>
      </p:sp>
    </p:spTree>
    <p:extLst>
      <p:ext uri="{BB962C8B-B14F-4D97-AF65-F5344CB8AC3E}">
        <p14:creationId xmlns:p14="http://schemas.microsoft.com/office/powerpoint/2010/main" val="224907684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i="0"/>
            </a:lvl1pPr>
          </a:lstStyle>
          <a:p>
            <a:pPr>
              <a:defRPr/>
            </a:pPr>
            <a:endParaRPr lang="en-US"/>
          </a:p>
        </p:txBody>
      </p:sp>
      <p:sp>
        <p:nvSpPr>
          <p:cNvPr id="6"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7" name="Slide Number Placeholder 22"/>
          <p:cNvSpPr>
            <a:spLocks noGrp="1"/>
          </p:cNvSpPr>
          <p:nvPr>
            <p:ph type="sldNum" sz="quarter" idx="12"/>
          </p:nvPr>
        </p:nvSpPr>
        <p:spPr/>
        <p:txBody>
          <a:bodyPr/>
          <a:lstStyle>
            <a:lvl1pPr>
              <a:defRPr i="0"/>
            </a:lvl1pPr>
          </a:lstStyle>
          <a:p>
            <a:fld id="{D61A8255-8320-4824-9ECF-AFF114BDF388}" type="slidenum">
              <a:rPr lang="en-US" altLang="en-US"/>
              <a:pPr/>
              <a:t>‹#›</a:t>
            </a:fld>
            <a:endParaRPr lang="en-US" altLang="en-US"/>
          </a:p>
        </p:txBody>
      </p:sp>
    </p:spTree>
    <p:extLst>
      <p:ext uri="{BB962C8B-B14F-4D97-AF65-F5344CB8AC3E}">
        <p14:creationId xmlns:p14="http://schemas.microsoft.com/office/powerpoint/2010/main" val="104742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i="0"/>
            </a:lvl1pPr>
          </a:lstStyle>
          <a:p>
            <a:pPr>
              <a:defRPr/>
            </a:pPr>
            <a:endParaRPr lang="en-US"/>
          </a:p>
        </p:txBody>
      </p:sp>
      <p:sp>
        <p:nvSpPr>
          <p:cNvPr id="8"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22"/>
          <p:cNvSpPr>
            <a:spLocks noGrp="1"/>
          </p:cNvSpPr>
          <p:nvPr>
            <p:ph type="sldNum" sz="quarter" idx="12"/>
          </p:nvPr>
        </p:nvSpPr>
        <p:spPr/>
        <p:txBody>
          <a:bodyPr/>
          <a:lstStyle>
            <a:lvl1pPr>
              <a:defRPr i="0"/>
            </a:lvl1pPr>
          </a:lstStyle>
          <a:p>
            <a:fld id="{685C9913-3D41-4C94-9B3F-10B7A7A5302C}" type="slidenum">
              <a:rPr lang="en-US" altLang="en-US"/>
              <a:pPr/>
              <a:t>‹#›</a:t>
            </a:fld>
            <a:endParaRPr lang="en-US" altLang="en-US"/>
          </a:p>
        </p:txBody>
      </p:sp>
    </p:spTree>
    <p:extLst>
      <p:ext uri="{BB962C8B-B14F-4D97-AF65-F5344CB8AC3E}">
        <p14:creationId xmlns:p14="http://schemas.microsoft.com/office/powerpoint/2010/main" val="3381027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i="0"/>
            </a:lvl1pPr>
          </a:lstStyle>
          <a:p>
            <a:pPr>
              <a:defRPr/>
            </a:pPr>
            <a:endParaRPr lang="en-US"/>
          </a:p>
        </p:txBody>
      </p:sp>
      <p:sp>
        <p:nvSpPr>
          <p:cNvPr id="5" name="Footer Placeholder 3"/>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4"/>
          <p:cNvSpPr>
            <a:spLocks noGrp="1"/>
          </p:cNvSpPr>
          <p:nvPr>
            <p:ph type="sldNum" sz="quarter" idx="12"/>
          </p:nvPr>
        </p:nvSpPr>
        <p:spPr/>
        <p:txBody>
          <a:bodyPr/>
          <a:lstStyle>
            <a:lvl1pPr>
              <a:defRPr i="0"/>
            </a:lvl1pPr>
          </a:lstStyle>
          <a:p>
            <a:fld id="{054B0EEA-053F-4B3A-9DAE-D1B498F77FF3}" type="slidenum">
              <a:rPr lang="en-US" altLang="en-US"/>
              <a:pPr/>
              <a:t>‹#›</a:t>
            </a:fld>
            <a:endParaRPr lang="en-US" altLang="en-US"/>
          </a:p>
        </p:txBody>
      </p:sp>
    </p:spTree>
    <p:extLst>
      <p:ext uri="{BB962C8B-B14F-4D97-AF65-F5344CB8AC3E}">
        <p14:creationId xmlns:p14="http://schemas.microsoft.com/office/powerpoint/2010/main" val="683780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4" name="Date Placeholder 1"/>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3"/>
          <p:cNvSpPr>
            <a:spLocks noGrp="1"/>
          </p:cNvSpPr>
          <p:nvPr>
            <p:ph type="sldNum" sz="quarter" idx="12"/>
          </p:nvPr>
        </p:nvSpPr>
        <p:spPr/>
        <p:txBody>
          <a:bodyPr/>
          <a:lstStyle>
            <a:lvl1pPr>
              <a:defRPr i="0"/>
            </a:lvl1pPr>
          </a:lstStyle>
          <a:p>
            <a:fld id="{9F517228-ABEC-4C0C-B9BA-EB88D74F339D}" type="slidenum">
              <a:rPr lang="en-US" altLang="en-US"/>
              <a:pPr/>
              <a:t>‹#›</a:t>
            </a:fld>
            <a:endParaRPr lang="en-US" altLang="en-US"/>
          </a:p>
        </p:txBody>
      </p:sp>
    </p:spTree>
    <p:extLst>
      <p:ext uri="{BB962C8B-B14F-4D97-AF65-F5344CB8AC3E}">
        <p14:creationId xmlns:p14="http://schemas.microsoft.com/office/powerpoint/2010/main" val="31203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i="0"/>
            </a:lvl1pPr>
          </a:lstStyle>
          <a:p>
            <a:pPr>
              <a:defRPr/>
            </a:pPr>
            <a:endParaRPr lang="en-US"/>
          </a:p>
        </p:txBody>
      </p:sp>
      <p:sp>
        <p:nvSpPr>
          <p:cNvPr id="9" name="Footer Placeholder 5"/>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lvl1pPr>
          </a:lstStyle>
          <a:p>
            <a:fld id="{855D44DE-5CA3-4F2A-BF10-DE37B8AA048B}" type="slidenum">
              <a:rPr lang="en-US" altLang="en-US"/>
              <a:pPr/>
              <a:t>‹#›</a:t>
            </a:fld>
            <a:endParaRPr lang="en-US" altLang="en-US"/>
          </a:p>
        </p:txBody>
      </p:sp>
    </p:spTree>
    <p:extLst>
      <p:ext uri="{BB962C8B-B14F-4D97-AF65-F5344CB8AC3E}">
        <p14:creationId xmlns:p14="http://schemas.microsoft.com/office/powerpoint/2010/main" val="2124949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i="0">
                <a:solidFill>
                  <a:srgbClr val="C9C2D1"/>
                </a:solidFill>
              </a:defRPr>
            </a:lvl1pPr>
          </a:lstStyle>
          <a:p>
            <a:pPr>
              <a:defRPr/>
            </a:pPr>
            <a:endParaRPr lang="en-US"/>
          </a:p>
        </p:txBody>
      </p:sp>
      <p:sp>
        <p:nvSpPr>
          <p:cNvPr id="9" name="Footer Placeholder 5"/>
          <p:cNvSpPr>
            <a:spLocks noGrp="1"/>
          </p:cNvSpPr>
          <p:nvPr>
            <p:ph type="ftr" sz="quarter" idx="11"/>
          </p:nvPr>
        </p:nvSpPr>
        <p:spPr/>
        <p:txBody>
          <a:bodyPr/>
          <a:lstStyle>
            <a:lvl1pPr>
              <a:defRPr i="0">
                <a:solidFill>
                  <a:srgbClr val="C9C2D1"/>
                </a:solidFill>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solidFill>
                  <a:srgbClr val="C9C2D1"/>
                </a:solidFill>
              </a:defRPr>
            </a:lvl1pPr>
          </a:lstStyle>
          <a:p>
            <a:fld id="{827C22F9-1F79-4E7B-93E6-86745B5DC8C7}" type="slidenum">
              <a:rPr lang="en-US" altLang="en-US"/>
              <a:pPr/>
              <a:t>‹#›</a:t>
            </a:fld>
            <a:endParaRPr lang="en-US" altLang="en-US"/>
          </a:p>
        </p:txBody>
      </p:sp>
    </p:spTree>
    <p:extLst>
      <p:ext uri="{BB962C8B-B14F-4D97-AF65-F5344CB8AC3E}">
        <p14:creationId xmlns:p14="http://schemas.microsoft.com/office/powerpoint/2010/main" val="39526437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B451C229-4C8B-4D29-86B5-5AE3DD782D6C}" type="slidenum">
              <a:rPr lang="en-US" altLang="en-US"/>
              <a:pPr/>
              <a:t>‹#›</a:t>
            </a:fld>
            <a:endParaRPr lang="en-US" altLang="en-US"/>
          </a:p>
        </p:txBody>
      </p:sp>
    </p:spTree>
    <p:extLst>
      <p:ext uri="{BB962C8B-B14F-4D97-AF65-F5344CB8AC3E}">
        <p14:creationId xmlns:p14="http://schemas.microsoft.com/office/powerpoint/2010/main" val="1580688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vl1pPr>
          </a:lstStyle>
          <a:p>
            <a:pPr>
              <a:defRPr/>
            </a:pPr>
            <a:endParaRPr lang="en-US"/>
          </a:p>
        </p:txBody>
      </p:sp>
      <p:sp>
        <p:nvSpPr>
          <p:cNvPr id="8" name="Footer Placeholder 4"/>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5"/>
          <p:cNvSpPr>
            <a:spLocks noGrp="1"/>
          </p:cNvSpPr>
          <p:nvPr>
            <p:ph type="sldNum" sz="quarter" idx="12"/>
          </p:nvPr>
        </p:nvSpPr>
        <p:spPr/>
        <p:txBody>
          <a:bodyPr/>
          <a:lstStyle>
            <a:lvl1pPr>
              <a:defRPr i="0"/>
            </a:lvl1pPr>
          </a:lstStyle>
          <a:p>
            <a:fld id="{5BD2B4CC-3A74-43C1-A337-4B2313C29C5F}" type="slidenum">
              <a:rPr lang="en-US" altLang="en-US"/>
              <a:pPr/>
              <a:t>‹#›</a:t>
            </a:fld>
            <a:endParaRPr lang="en-US" altLang="en-US"/>
          </a:p>
        </p:txBody>
      </p:sp>
    </p:spTree>
    <p:extLst>
      <p:ext uri="{BB962C8B-B14F-4D97-AF65-F5344CB8AC3E}">
        <p14:creationId xmlns:p14="http://schemas.microsoft.com/office/powerpoint/2010/main" val="8238480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i="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i="0"/>
            </a:lvl1pPr>
          </a:lstStyle>
          <a:p>
            <a:pPr>
              <a:defRPr/>
            </a:pPr>
            <a:r>
              <a:rPr lang="en-US"/>
              <a:t>@ Copyright BREI Certification Technical Committee</a:t>
            </a:r>
          </a:p>
        </p:txBody>
      </p:sp>
      <p:sp>
        <p:nvSpPr>
          <p:cNvPr id="12" name="Slide Number Placeholder 28"/>
          <p:cNvSpPr>
            <a:spLocks noGrp="1"/>
          </p:cNvSpPr>
          <p:nvPr>
            <p:ph type="sldNum" sz="quarter" idx="12"/>
          </p:nvPr>
        </p:nvSpPr>
        <p:spPr>
          <a:xfrm>
            <a:off x="1216025" y="6354763"/>
            <a:ext cx="1219200" cy="366712"/>
          </a:xfrm>
        </p:spPr>
        <p:txBody>
          <a:bodyPr/>
          <a:lstStyle>
            <a:lvl1pPr>
              <a:defRPr i="0"/>
            </a:lvl1pPr>
          </a:lstStyle>
          <a:p>
            <a:fld id="{4AC65636-00E1-48AF-87B9-1E273AF82803}" type="slidenum">
              <a:rPr lang="en-US" altLang="en-US"/>
              <a:pPr/>
              <a:t>‹#›</a:t>
            </a:fld>
            <a:endParaRPr lang="en-US" altLang="en-US"/>
          </a:p>
        </p:txBody>
      </p:sp>
    </p:spTree>
    <p:extLst>
      <p:ext uri="{BB962C8B-B14F-4D97-AF65-F5344CB8AC3E}">
        <p14:creationId xmlns:p14="http://schemas.microsoft.com/office/powerpoint/2010/main" val="1670904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B9227BE3-719A-49FB-9E39-D79E8E17A3DD}" type="slidenum">
              <a:rPr lang="en-US" altLang="en-US"/>
              <a:pPr/>
              <a:t>‹#›</a:t>
            </a:fld>
            <a:endParaRPr lang="en-US" altLang="en-US"/>
          </a:p>
        </p:txBody>
      </p:sp>
    </p:spTree>
    <p:extLst>
      <p:ext uri="{BB962C8B-B14F-4D97-AF65-F5344CB8AC3E}">
        <p14:creationId xmlns:p14="http://schemas.microsoft.com/office/powerpoint/2010/main" val="250456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i="0">
                <a:solidFill>
                  <a:srgbClr val="C9C2D1"/>
                </a:solidFill>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i="0">
                <a:solidFill>
                  <a:srgbClr val="C9C2D1"/>
                </a:solidFill>
              </a:defRPr>
            </a:lvl1pPr>
          </a:lstStyle>
          <a:p>
            <a:pPr>
              <a:defRPr/>
            </a:pPr>
            <a:r>
              <a:rPr lang="en-US"/>
              <a:t>@ Copyright BREI Certification Technical Committee</a:t>
            </a:r>
          </a:p>
        </p:txBody>
      </p:sp>
      <p:sp>
        <p:nvSpPr>
          <p:cNvPr id="8" name="Slide Number Placeholder 5"/>
          <p:cNvSpPr>
            <a:spLocks noGrp="1"/>
          </p:cNvSpPr>
          <p:nvPr>
            <p:ph type="sldNum" sz="quarter" idx="12"/>
          </p:nvPr>
        </p:nvSpPr>
        <p:spPr>
          <a:xfrm>
            <a:off x="1069975" y="6354763"/>
            <a:ext cx="1520825" cy="366712"/>
          </a:xfrm>
        </p:spPr>
        <p:txBody>
          <a:bodyPr/>
          <a:lstStyle>
            <a:lvl1pPr>
              <a:defRPr i="0">
                <a:solidFill>
                  <a:srgbClr val="C9C2D1"/>
                </a:solidFill>
              </a:defRPr>
            </a:lvl1pPr>
          </a:lstStyle>
          <a:p>
            <a:fld id="{BBA164E3-7CB8-456D-85F0-9FCA8731EFFF}" type="slidenum">
              <a:rPr lang="en-US" altLang="en-US"/>
              <a:pPr/>
              <a:t>‹#›</a:t>
            </a:fld>
            <a:endParaRPr lang="en-US" altLang="en-US"/>
          </a:p>
        </p:txBody>
      </p:sp>
    </p:spTree>
    <p:extLst>
      <p:ext uri="{BB962C8B-B14F-4D97-AF65-F5344CB8AC3E}">
        <p14:creationId xmlns:p14="http://schemas.microsoft.com/office/powerpoint/2010/main" val="40633286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i="0"/>
            </a:lvl1pPr>
          </a:lstStyle>
          <a:p>
            <a:pPr>
              <a:defRPr/>
            </a:pPr>
            <a:endParaRPr lang="en-US"/>
          </a:p>
        </p:txBody>
      </p:sp>
      <p:sp>
        <p:nvSpPr>
          <p:cNvPr id="6"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7" name="Slide Number Placeholder 22"/>
          <p:cNvSpPr>
            <a:spLocks noGrp="1"/>
          </p:cNvSpPr>
          <p:nvPr>
            <p:ph type="sldNum" sz="quarter" idx="12"/>
          </p:nvPr>
        </p:nvSpPr>
        <p:spPr/>
        <p:txBody>
          <a:bodyPr/>
          <a:lstStyle>
            <a:lvl1pPr>
              <a:defRPr i="0"/>
            </a:lvl1pPr>
          </a:lstStyle>
          <a:p>
            <a:fld id="{E14436C3-DCB5-49D9-949A-823B150CADAF}" type="slidenum">
              <a:rPr lang="en-US" altLang="en-US"/>
              <a:pPr/>
              <a:t>‹#›</a:t>
            </a:fld>
            <a:endParaRPr lang="en-US" altLang="en-US"/>
          </a:p>
        </p:txBody>
      </p:sp>
    </p:spTree>
    <p:extLst>
      <p:ext uri="{BB962C8B-B14F-4D97-AF65-F5344CB8AC3E}">
        <p14:creationId xmlns:p14="http://schemas.microsoft.com/office/powerpoint/2010/main" val="11289173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i="0"/>
            </a:lvl1pPr>
          </a:lstStyle>
          <a:p>
            <a:pPr>
              <a:defRPr/>
            </a:pPr>
            <a:endParaRPr lang="en-US"/>
          </a:p>
        </p:txBody>
      </p:sp>
      <p:sp>
        <p:nvSpPr>
          <p:cNvPr id="8"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22"/>
          <p:cNvSpPr>
            <a:spLocks noGrp="1"/>
          </p:cNvSpPr>
          <p:nvPr>
            <p:ph type="sldNum" sz="quarter" idx="12"/>
          </p:nvPr>
        </p:nvSpPr>
        <p:spPr/>
        <p:txBody>
          <a:bodyPr/>
          <a:lstStyle>
            <a:lvl1pPr>
              <a:defRPr i="0"/>
            </a:lvl1pPr>
          </a:lstStyle>
          <a:p>
            <a:fld id="{C03623EB-A219-4D2E-8940-19ECB4CDA491}" type="slidenum">
              <a:rPr lang="en-US" altLang="en-US"/>
              <a:pPr/>
              <a:t>‹#›</a:t>
            </a:fld>
            <a:endParaRPr lang="en-US" altLang="en-US"/>
          </a:p>
        </p:txBody>
      </p:sp>
    </p:spTree>
    <p:extLst>
      <p:ext uri="{BB962C8B-B14F-4D97-AF65-F5344CB8AC3E}">
        <p14:creationId xmlns:p14="http://schemas.microsoft.com/office/powerpoint/2010/main" val="2178858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i="0"/>
            </a:lvl1pPr>
          </a:lstStyle>
          <a:p>
            <a:pPr>
              <a:defRPr/>
            </a:pPr>
            <a:endParaRPr lang="en-US"/>
          </a:p>
        </p:txBody>
      </p:sp>
      <p:sp>
        <p:nvSpPr>
          <p:cNvPr id="5" name="Footer Placeholder 3"/>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4"/>
          <p:cNvSpPr>
            <a:spLocks noGrp="1"/>
          </p:cNvSpPr>
          <p:nvPr>
            <p:ph type="sldNum" sz="quarter" idx="12"/>
          </p:nvPr>
        </p:nvSpPr>
        <p:spPr/>
        <p:txBody>
          <a:bodyPr/>
          <a:lstStyle>
            <a:lvl1pPr>
              <a:defRPr i="0"/>
            </a:lvl1pPr>
          </a:lstStyle>
          <a:p>
            <a:fld id="{2710F68F-554D-4976-8FE7-90B02ED0A162}" type="slidenum">
              <a:rPr lang="en-US" altLang="en-US"/>
              <a:pPr/>
              <a:t>‹#›</a:t>
            </a:fld>
            <a:endParaRPr lang="en-US" altLang="en-US"/>
          </a:p>
        </p:txBody>
      </p:sp>
    </p:spTree>
    <p:extLst>
      <p:ext uri="{BB962C8B-B14F-4D97-AF65-F5344CB8AC3E}">
        <p14:creationId xmlns:p14="http://schemas.microsoft.com/office/powerpoint/2010/main" val="1822572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4" name="Date Placeholder 1"/>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3"/>
          <p:cNvSpPr>
            <a:spLocks noGrp="1"/>
          </p:cNvSpPr>
          <p:nvPr>
            <p:ph type="sldNum" sz="quarter" idx="12"/>
          </p:nvPr>
        </p:nvSpPr>
        <p:spPr/>
        <p:txBody>
          <a:bodyPr/>
          <a:lstStyle>
            <a:lvl1pPr>
              <a:defRPr i="0"/>
            </a:lvl1pPr>
          </a:lstStyle>
          <a:p>
            <a:fld id="{72498B4A-1B79-4EB2-B9D1-0B7B37F38D03}" type="slidenum">
              <a:rPr lang="en-US" altLang="en-US"/>
              <a:pPr/>
              <a:t>‹#›</a:t>
            </a:fld>
            <a:endParaRPr lang="en-US" altLang="en-US"/>
          </a:p>
        </p:txBody>
      </p:sp>
    </p:spTree>
    <p:extLst>
      <p:ext uri="{BB962C8B-B14F-4D97-AF65-F5344CB8AC3E}">
        <p14:creationId xmlns:p14="http://schemas.microsoft.com/office/powerpoint/2010/main" val="1507272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i="0"/>
            </a:lvl1pPr>
          </a:lstStyle>
          <a:p>
            <a:pPr>
              <a:defRPr/>
            </a:pPr>
            <a:endParaRPr lang="en-US"/>
          </a:p>
        </p:txBody>
      </p:sp>
      <p:sp>
        <p:nvSpPr>
          <p:cNvPr id="9" name="Footer Placeholder 5"/>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lvl1pPr>
          </a:lstStyle>
          <a:p>
            <a:fld id="{D96551AE-94BA-476A-9EA7-F49FCD77C3E5}" type="slidenum">
              <a:rPr lang="en-US" altLang="en-US"/>
              <a:pPr/>
              <a:t>‹#›</a:t>
            </a:fld>
            <a:endParaRPr lang="en-US" altLang="en-US"/>
          </a:p>
        </p:txBody>
      </p:sp>
    </p:spTree>
    <p:extLst>
      <p:ext uri="{BB962C8B-B14F-4D97-AF65-F5344CB8AC3E}">
        <p14:creationId xmlns:p14="http://schemas.microsoft.com/office/powerpoint/2010/main" val="858562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i="0">
                <a:solidFill>
                  <a:srgbClr val="C9C2D1"/>
                </a:solidFill>
              </a:defRPr>
            </a:lvl1pPr>
          </a:lstStyle>
          <a:p>
            <a:pPr>
              <a:defRPr/>
            </a:pPr>
            <a:endParaRPr lang="en-US"/>
          </a:p>
        </p:txBody>
      </p:sp>
      <p:sp>
        <p:nvSpPr>
          <p:cNvPr id="9" name="Footer Placeholder 5"/>
          <p:cNvSpPr>
            <a:spLocks noGrp="1"/>
          </p:cNvSpPr>
          <p:nvPr>
            <p:ph type="ftr" sz="quarter" idx="11"/>
          </p:nvPr>
        </p:nvSpPr>
        <p:spPr/>
        <p:txBody>
          <a:bodyPr/>
          <a:lstStyle>
            <a:lvl1pPr>
              <a:defRPr i="0">
                <a:solidFill>
                  <a:srgbClr val="C9C2D1"/>
                </a:solidFill>
              </a:defRPr>
            </a:lvl1pPr>
          </a:lstStyle>
          <a:p>
            <a:pPr>
              <a:defRPr/>
            </a:pPr>
            <a:r>
              <a:rPr lang="en-US"/>
              <a:t>@ Copyright BREI Certification Technical Committee</a:t>
            </a:r>
          </a:p>
        </p:txBody>
      </p:sp>
      <p:sp>
        <p:nvSpPr>
          <p:cNvPr id="10" name="Slide Number Placeholder 6"/>
          <p:cNvSpPr>
            <a:spLocks noGrp="1"/>
          </p:cNvSpPr>
          <p:nvPr>
            <p:ph type="sldNum" sz="quarter" idx="12"/>
          </p:nvPr>
        </p:nvSpPr>
        <p:spPr/>
        <p:txBody>
          <a:bodyPr/>
          <a:lstStyle>
            <a:lvl1pPr>
              <a:defRPr i="0">
                <a:solidFill>
                  <a:srgbClr val="C9C2D1"/>
                </a:solidFill>
              </a:defRPr>
            </a:lvl1pPr>
          </a:lstStyle>
          <a:p>
            <a:fld id="{6A7C55AE-5A63-464E-BA57-3238F5C2AEE9}" type="slidenum">
              <a:rPr lang="en-US" altLang="en-US"/>
              <a:pPr/>
              <a:t>‹#›</a:t>
            </a:fld>
            <a:endParaRPr lang="en-US" altLang="en-US"/>
          </a:p>
        </p:txBody>
      </p:sp>
    </p:spTree>
    <p:extLst>
      <p:ext uri="{BB962C8B-B14F-4D97-AF65-F5344CB8AC3E}">
        <p14:creationId xmlns:p14="http://schemas.microsoft.com/office/powerpoint/2010/main" val="276629937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i="0"/>
            </a:lvl1pPr>
          </a:lstStyle>
          <a:p>
            <a:pPr>
              <a:defRPr/>
            </a:pPr>
            <a:endParaRPr lang="en-US"/>
          </a:p>
        </p:txBody>
      </p:sp>
      <p:sp>
        <p:nvSpPr>
          <p:cNvPr id="5" name="Footer Placeholder 2"/>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6" name="Slide Number Placeholder 22"/>
          <p:cNvSpPr>
            <a:spLocks noGrp="1"/>
          </p:cNvSpPr>
          <p:nvPr>
            <p:ph type="sldNum" sz="quarter" idx="12"/>
          </p:nvPr>
        </p:nvSpPr>
        <p:spPr/>
        <p:txBody>
          <a:bodyPr/>
          <a:lstStyle>
            <a:lvl1pPr>
              <a:defRPr i="0"/>
            </a:lvl1pPr>
          </a:lstStyle>
          <a:p>
            <a:fld id="{C91121A2-BB09-4681-BF50-FB4760092412}" type="slidenum">
              <a:rPr lang="en-US" altLang="en-US"/>
              <a:pPr/>
              <a:t>‹#›</a:t>
            </a:fld>
            <a:endParaRPr lang="en-US" altLang="en-US"/>
          </a:p>
        </p:txBody>
      </p:sp>
    </p:spTree>
    <p:extLst>
      <p:ext uri="{BB962C8B-B14F-4D97-AF65-F5344CB8AC3E}">
        <p14:creationId xmlns:p14="http://schemas.microsoft.com/office/powerpoint/2010/main" val="1266863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i="0"/>
            </a:lvl1pPr>
          </a:lstStyle>
          <a:p>
            <a:pPr>
              <a:defRPr/>
            </a:pPr>
            <a:endParaRPr lang="en-US"/>
          </a:p>
        </p:txBody>
      </p:sp>
      <p:sp>
        <p:nvSpPr>
          <p:cNvPr id="8" name="Footer Placeholder 4"/>
          <p:cNvSpPr>
            <a:spLocks noGrp="1"/>
          </p:cNvSpPr>
          <p:nvPr>
            <p:ph type="ftr" sz="quarter" idx="11"/>
          </p:nvPr>
        </p:nvSpPr>
        <p:spPr/>
        <p:txBody>
          <a:bodyPr/>
          <a:lstStyle>
            <a:lvl1pPr>
              <a:defRPr i="0"/>
            </a:lvl1pPr>
          </a:lstStyle>
          <a:p>
            <a:pPr>
              <a:defRPr/>
            </a:pPr>
            <a:r>
              <a:rPr lang="en-US"/>
              <a:t>@ Copyright BREI Certification Technical Committee</a:t>
            </a:r>
          </a:p>
        </p:txBody>
      </p:sp>
      <p:sp>
        <p:nvSpPr>
          <p:cNvPr id="9" name="Slide Number Placeholder 5"/>
          <p:cNvSpPr>
            <a:spLocks noGrp="1"/>
          </p:cNvSpPr>
          <p:nvPr>
            <p:ph type="sldNum" sz="quarter" idx="12"/>
          </p:nvPr>
        </p:nvSpPr>
        <p:spPr/>
        <p:txBody>
          <a:bodyPr/>
          <a:lstStyle>
            <a:lvl1pPr>
              <a:defRPr i="0"/>
            </a:lvl1pPr>
          </a:lstStyle>
          <a:p>
            <a:fld id="{E32F6F8B-910B-40B6-A30F-46978846B3A3}" type="slidenum">
              <a:rPr lang="en-US" altLang="en-US"/>
              <a:pPr/>
              <a:t>‹#›</a:t>
            </a:fld>
            <a:endParaRPr lang="en-US" altLang="en-US"/>
          </a:p>
        </p:txBody>
      </p:sp>
    </p:spTree>
    <p:extLst>
      <p:ext uri="{BB962C8B-B14F-4D97-AF65-F5344CB8AC3E}">
        <p14:creationId xmlns:p14="http://schemas.microsoft.com/office/powerpoint/2010/main" val="416223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Arial" charset="0"/>
              </a:defRPr>
            </a:lvl1pPr>
          </a:lstStyle>
          <a:p>
            <a:pPr>
              <a:defRPr/>
            </a:pPr>
            <a:fld id="{5A5B90C4-7613-4579-BE84-5630A9D3F035}" type="datetime1">
              <a:rPr lang="en-US"/>
              <a:pPr>
                <a:defRPr/>
              </a:pPr>
              <a:t>3/10/2018</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fld id="{384306A8-6624-47D6-B6A7-BB61BCE770E7}" type="slidenum">
              <a:rPr lang="en-US" altLang="en-US"/>
              <a:pPr/>
              <a:t>‹#›</a:t>
            </a:fld>
            <a:endParaRPr lang="en-US" altLang="en-US"/>
          </a:p>
        </p:txBody>
      </p:sp>
    </p:spTree>
    <p:extLst>
      <p:ext uri="{BB962C8B-B14F-4D97-AF65-F5344CB8AC3E}">
        <p14:creationId xmlns:p14="http://schemas.microsoft.com/office/powerpoint/2010/main" val="20765079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230826A-BE81-438A-BDB3-EB15E807FFC3}"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A95942AF-2401-449E-AA25-BF66E1B6D29F}" type="slidenum">
              <a:rPr lang="en-US" altLang="en-US"/>
              <a:pPr/>
              <a:t>‹#›</a:t>
            </a:fld>
            <a:endParaRPr lang="en-US" altLang="en-US"/>
          </a:p>
        </p:txBody>
      </p:sp>
    </p:spTree>
    <p:extLst>
      <p:ext uri="{BB962C8B-B14F-4D97-AF65-F5344CB8AC3E}">
        <p14:creationId xmlns:p14="http://schemas.microsoft.com/office/powerpoint/2010/main" val="3008130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charset="0"/>
              </a:defRPr>
            </a:lvl1pPr>
          </a:lstStyle>
          <a:p>
            <a:pPr>
              <a:defRPr/>
            </a:pPr>
            <a:fld id="{97E20F0F-FE95-4133-9BE4-6889605105BF}" type="datetime1">
              <a:rPr lang="en-US"/>
              <a:pPr>
                <a:defRPr/>
              </a:pPr>
              <a:t>3/10/2018</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fld id="{DD464CB4-586D-4B91-91A6-66E031460476}" type="slidenum">
              <a:rPr lang="en-US" altLang="en-US"/>
              <a:pPr/>
              <a:t>‹#›</a:t>
            </a:fld>
            <a:endParaRPr lang="en-US" altLang="en-US"/>
          </a:p>
        </p:txBody>
      </p:sp>
    </p:spTree>
    <p:extLst>
      <p:ext uri="{BB962C8B-B14F-4D97-AF65-F5344CB8AC3E}">
        <p14:creationId xmlns:p14="http://schemas.microsoft.com/office/powerpoint/2010/main" val="1939468183"/>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51783C4-81F5-477A-9EC9-B2948F232012}" type="datetime1">
              <a:rPr lang="en-US"/>
              <a:pPr>
                <a:defRPr/>
              </a:pPr>
              <a:t>3/10/2018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F0DDB82D-0DB7-444A-AAFF-FE5B1BCB257F}" type="slidenum">
              <a:rPr lang="en-US" altLang="en-US"/>
              <a:pPr/>
              <a:t>‹#›</a:t>
            </a:fld>
            <a:endParaRPr lang="en-US" altLang="en-US"/>
          </a:p>
        </p:txBody>
      </p:sp>
    </p:spTree>
    <p:extLst>
      <p:ext uri="{BB962C8B-B14F-4D97-AF65-F5344CB8AC3E}">
        <p14:creationId xmlns:p14="http://schemas.microsoft.com/office/powerpoint/2010/main" val="3688838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F83EB49-4FC8-4E79-83E9-6F1040DD307F}" type="datetime1">
              <a:rPr lang="en-US"/>
              <a:pPr>
                <a:defRPr/>
              </a:pPr>
              <a:t>3/10/2018</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15BCC5FE-E7EE-4F0E-A95F-F2B6BEA8532A}" type="slidenum">
              <a:rPr lang="en-US" altLang="en-US"/>
              <a:pPr/>
              <a:t>‹#›</a:t>
            </a:fld>
            <a:endParaRPr lang="en-US" altLang="en-US"/>
          </a:p>
        </p:txBody>
      </p:sp>
    </p:spTree>
    <p:extLst>
      <p:ext uri="{BB962C8B-B14F-4D97-AF65-F5344CB8AC3E}">
        <p14:creationId xmlns:p14="http://schemas.microsoft.com/office/powerpoint/2010/main" val="3855131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73CDD27-619E-44F7-8AA5-64A1FE853926}" type="datetime1">
              <a:rPr lang="en-US"/>
              <a:pPr>
                <a:defRPr/>
              </a:pPr>
              <a:t>3/10/2018</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fld id="{2CB0BAB6-4CEE-4795-B6F2-827EA457E8A8}" type="slidenum">
              <a:rPr lang="en-US" altLang="en-US"/>
              <a:pPr/>
              <a:t>‹#›</a:t>
            </a:fld>
            <a:endParaRPr lang="en-US" altLang="en-US"/>
          </a:p>
        </p:txBody>
      </p:sp>
    </p:spTree>
    <p:extLst>
      <p:ext uri="{BB962C8B-B14F-4D97-AF65-F5344CB8AC3E}">
        <p14:creationId xmlns:p14="http://schemas.microsoft.com/office/powerpoint/2010/main" val="35298567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D662E14-E875-4484-A990-E75EDB6A96A2}" type="datetime1">
              <a:rPr lang="en-US"/>
              <a:pPr>
                <a:defRPr/>
              </a:pPr>
              <a:t>3/10/2018</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fld id="{40B16DBF-47B1-4854-A75C-7A5039D95BFB}" type="slidenum">
              <a:rPr lang="en-US" altLang="en-US"/>
              <a:pPr/>
              <a:t>‹#›</a:t>
            </a:fld>
            <a:endParaRPr lang="en-US" altLang="en-US"/>
          </a:p>
        </p:txBody>
      </p:sp>
    </p:spTree>
    <p:extLst>
      <p:ext uri="{BB962C8B-B14F-4D97-AF65-F5344CB8AC3E}">
        <p14:creationId xmlns:p14="http://schemas.microsoft.com/office/powerpoint/2010/main" val="37575802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69E08F8-122B-46C7-B0A2-4F93E64F2500}" type="datetime1">
              <a:rPr lang="en-US"/>
              <a:pPr>
                <a:defRPr/>
              </a:pPr>
              <a:t>3/10/2018</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fld id="{387C5D19-ACB5-40BE-97FE-B1FE39B61AC8}" type="slidenum">
              <a:rPr lang="en-US" altLang="en-US"/>
              <a:pPr/>
              <a:t>‹#›</a:t>
            </a:fld>
            <a:endParaRPr lang="en-US" altLang="en-US"/>
          </a:p>
        </p:txBody>
      </p:sp>
    </p:spTree>
    <p:extLst>
      <p:ext uri="{BB962C8B-B14F-4D97-AF65-F5344CB8AC3E}">
        <p14:creationId xmlns:p14="http://schemas.microsoft.com/office/powerpoint/2010/main" val="16711951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charset="0"/>
              </a:defRPr>
            </a:lvl1pPr>
          </a:lstStyle>
          <a:p>
            <a:pPr>
              <a:defRPr/>
            </a:pPr>
            <a:fld id="{5AE5F05A-8393-4346-86BB-BBDD729D5FBC}" type="datetime1">
              <a:rPr lang="en-US"/>
              <a:pPr>
                <a:defRPr/>
              </a:pPr>
              <a:t>3/10/2018</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fld id="{5A7D5E4B-0C32-4349-9113-ECB1DF49CFF4}" type="slidenum">
              <a:rPr lang="en-US" altLang="en-US"/>
              <a:pPr/>
              <a:t>‹#›</a:t>
            </a:fld>
            <a:endParaRPr lang="en-US" altLang="en-US"/>
          </a:p>
        </p:txBody>
      </p:sp>
    </p:spTree>
    <p:extLst>
      <p:ext uri="{BB962C8B-B14F-4D97-AF65-F5344CB8AC3E}">
        <p14:creationId xmlns:p14="http://schemas.microsoft.com/office/powerpoint/2010/main" val="144407634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80DE546-9DB7-4C5F-AF11-C652D5977293}"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391AA3D-7D5A-49FA-A884-91C9C1CC26C8}" type="slidenum">
              <a:rPr lang="en-US" altLang="en-US"/>
              <a:pPr/>
              <a:t>‹#›</a:t>
            </a:fld>
            <a:endParaRPr lang="en-US" altLang="en-US"/>
          </a:p>
        </p:txBody>
      </p:sp>
    </p:spTree>
    <p:extLst>
      <p:ext uri="{BB962C8B-B14F-4D97-AF65-F5344CB8AC3E}">
        <p14:creationId xmlns:p14="http://schemas.microsoft.com/office/powerpoint/2010/main" val="3502039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AB6297F-DC93-4357-80E3-E69D1E9090E2}" type="datetime1">
              <a:rPr lang="en-US"/>
              <a:pPr>
                <a:defRPr/>
              </a:pPr>
              <a:t>3/10/2018</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fld id="{A6E5318A-88BC-47AC-87F8-45F9D1DA9FF4}" type="slidenum">
              <a:rPr lang="en-US" altLang="en-US"/>
              <a:pPr/>
              <a:t>‹#›</a:t>
            </a:fld>
            <a:endParaRPr lang="en-US" altLang="en-US"/>
          </a:p>
        </p:txBody>
      </p:sp>
    </p:spTree>
    <p:extLst>
      <p:ext uri="{BB962C8B-B14F-4D97-AF65-F5344CB8AC3E}">
        <p14:creationId xmlns:p14="http://schemas.microsoft.com/office/powerpoint/2010/main" val="19797815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8CB608E-E1B4-4549-85E3-1F44371D50A8}"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78129A6F-5F12-446A-BDB9-7C4E0D0D856C}" type="slidenum">
              <a:rPr lang="en-US" altLang="en-US"/>
              <a:pPr/>
              <a:t>‹#›</a:t>
            </a:fld>
            <a:endParaRPr lang="en-US" altLang="en-US"/>
          </a:p>
        </p:txBody>
      </p:sp>
    </p:spTree>
    <p:extLst>
      <p:ext uri="{BB962C8B-B14F-4D97-AF65-F5344CB8AC3E}">
        <p14:creationId xmlns:p14="http://schemas.microsoft.com/office/powerpoint/2010/main" val="810023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F09F76E2-1079-474E-88EE-4E4CFD33DDCC}" type="datetimeFigureOut">
              <a:rPr lang="en-US"/>
              <a:pPr>
                <a:defRPr/>
              </a:pPr>
              <a:t>3/10/2018</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E357AD40-0BFF-4C40-8A3D-A290CFD3E338}"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138" r:id="rId1"/>
    <p:sldLayoutId id="2147484134" r:id="rId2"/>
    <p:sldLayoutId id="2147484139" r:id="rId3"/>
    <p:sldLayoutId id="2147484135" r:id="rId4"/>
    <p:sldLayoutId id="2147484136" r:id="rId5"/>
    <p:sldLayoutId id="2147484140" r:id="rId6"/>
    <p:sldLayoutId id="2147484141" r:id="rId7"/>
    <p:sldLayoutId id="2147484142" r:id="rId8"/>
    <p:sldLayoutId id="2147484143" r:id="rId9"/>
    <p:sldLayoutId id="2147484137" r:id="rId10"/>
    <p:sldLayoutId id="2147484144" r:id="rId11"/>
  </p:sldLayoutIdLst>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i="1">
                <a:solidFill>
                  <a:srgbClr val="576943"/>
                </a:solidFill>
                <a:latin typeface="Arial" charset="0"/>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i="1">
                <a:solidFill>
                  <a:srgbClr val="576943"/>
                </a:solidFill>
                <a:latin typeface="Arial" charset="0"/>
              </a:defRPr>
            </a:lvl1pPr>
          </a:lstStyle>
          <a:p>
            <a:pPr>
              <a:defRPr/>
            </a:pPr>
            <a:r>
              <a:rPr lang="en-US"/>
              <a:t>@ Copyright BREI Certification Technical Committee</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i="1">
                <a:solidFill>
                  <a:srgbClr val="576943"/>
                </a:solidFill>
              </a:defRPr>
            </a:lvl1pPr>
          </a:lstStyle>
          <a:p>
            <a:fld id="{F0E82AEA-5B97-4C6C-AED1-51EB3BFDD58B}"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Tree>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75"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i="1">
                <a:solidFill>
                  <a:srgbClr val="576943"/>
                </a:solidFill>
                <a:latin typeface="Arial" charset="0"/>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i="1">
                <a:solidFill>
                  <a:srgbClr val="576943"/>
                </a:solidFill>
                <a:latin typeface="Arial" charset="0"/>
              </a:defRPr>
            </a:lvl1pPr>
          </a:lstStyle>
          <a:p>
            <a:pPr>
              <a:defRPr/>
            </a:pPr>
            <a:r>
              <a:rPr lang="en-US"/>
              <a:t>@ Copyright BREI Certification Technical Committee</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i="1">
                <a:solidFill>
                  <a:srgbClr val="576943"/>
                </a:solidFill>
              </a:defRPr>
            </a:lvl1pPr>
          </a:lstStyle>
          <a:p>
            <a:fld id="{EC5DD697-D282-4FEB-BAB9-D461B69A2302}" type="slidenum">
              <a:rPr lang="en-US" altLang="en-US"/>
              <a:pPr/>
              <a:t>‹#›</a:t>
            </a:fld>
            <a:endParaRPr lang="en-US" altLang="en-US"/>
          </a:p>
        </p:txBody>
      </p:sp>
      <p:sp>
        <p:nvSpPr>
          <p:cNvPr id="3079"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080"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2400" i="1">
              <a:solidFill>
                <a:prstClr val="white"/>
              </a:solidFill>
            </a:endParaRPr>
          </a:p>
        </p:txBody>
      </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099"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EB389EA8-D562-46AF-81A5-BA045AF5ED00}" type="datetime1">
              <a:rPr lang="en-US"/>
              <a:pPr>
                <a:defRPr/>
              </a:pPr>
              <a:t>3/10/2018</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05E13ACC-CFA9-43A9-A57E-F2EB44B22A0A}" type="slidenum">
              <a:rPr lang="en-US" altLang="en-US"/>
              <a:pPr/>
              <a:t>‹#›</a:t>
            </a:fld>
            <a:endParaRPr lang="en-US" altLang="en-US"/>
          </a:p>
        </p:txBody>
      </p:sp>
      <p:sp>
        <p:nvSpPr>
          <p:cNvPr id="4103"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4"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 id="2147484178"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70104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smtClean="0"/>
              <a:t>Red Flag </a:t>
            </a:r>
            <a:r>
              <a:rPr lang="en-US" sz="2400" dirty="0" smtClean="0"/>
              <a:t>Review</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b="1" dirty="0" smtClean="0"/>
              <a:t> BR&amp;E Response Team</a:t>
            </a:r>
          </a:p>
        </p:txBody>
      </p:sp>
      <p:sp>
        <p:nvSpPr>
          <p:cNvPr id="48131" name="Content Placeholder 2"/>
          <p:cNvSpPr>
            <a:spLocks noGrp="1"/>
          </p:cNvSpPr>
          <p:nvPr>
            <p:ph sz="quarter" idx="1"/>
          </p:nvPr>
        </p:nvSpPr>
        <p:spPr>
          <a:xfrm>
            <a:off x="381000" y="1600200"/>
            <a:ext cx="7848600" cy="4419600"/>
          </a:xfrm>
        </p:spPr>
        <p:txBody>
          <a:bodyPr/>
          <a:lstStyle/>
          <a:p>
            <a:pPr eaLnBrk="1" hangingPunct="1">
              <a:spcAft>
                <a:spcPts val="1200"/>
              </a:spcAft>
            </a:pPr>
            <a:r>
              <a:rPr lang="en-US" altLang="en-US" dirty="0" smtClean="0"/>
              <a:t>The Response Team can be a unique aspect of a continuous/segregated BR&amp;E Visitation Program</a:t>
            </a:r>
          </a:p>
          <a:p>
            <a:pPr eaLnBrk="1" hangingPunct="1">
              <a:spcAft>
                <a:spcPts val="1200"/>
              </a:spcAft>
            </a:pPr>
            <a:r>
              <a:rPr lang="en-US" altLang="en-US" dirty="0" smtClean="0"/>
              <a:t>Its primary responsibility is to assist with red and yellow flag issues that cannot </a:t>
            </a:r>
            <a:r>
              <a:rPr lang="en-US" altLang="en-US" dirty="0" smtClean="0"/>
              <a:t>(or should not) be </a:t>
            </a:r>
            <a:r>
              <a:rPr lang="en-US" altLang="en-US" dirty="0" smtClean="0"/>
              <a:t>handled by the BR&amp;E organization’s Operations Team and the development, implementation and follow-up of recommendations</a:t>
            </a:r>
          </a:p>
          <a:p>
            <a:pPr eaLnBrk="1" hangingPunct="1"/>
            <a:r>
              <a:rPr lang="en-US" altLang="en-US" dirty="0" smtClean="0"/>
              <a:t>Response Team members will be composed of outside agencies that have specific expertise in the problems being faced by the business </a:t>
            </a:r>
          </a:p>
        </p:txBody>
      </p:sp>
      <p:sp>
        <p:nvSpPr>
          <p:cNvPr id="4813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364D35-8084-40B6-A41C-478028C15328}" type="slidenum">
              <a:rPr lang="en-US" altLang="en-US">
                <a:solidFill>
                  <a:srgbClr val="576943"/>
                </a:solidFill>
              </a:rPr>
              <a:pPr eaLnBrk="1" hangingPunct="1"/>
              <a:t>2</a:t>
            </a:fld>
            <a:endParaRPr lang="en-US" altLang="en-US">
              <a:solidFill>
                <a:srgbClr val="57694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b="1" dirty="0" smtClean="0"/>
              <a:t> BR&amp;E Response Team</a:t>
            </a:r>
          </a:p>
        </p:txBody>
      </p:sp>
      <p:sp>
        <p:nvSpPr>
          <p:cNvPr id="48131" name="Content Placeholder 2"/>
          <p:cNvSpPr>
            <a:spLocks noGrp="1"/>
          </p:cNvSpPr>
          <p:nvPr>
            <p:ph sz="quarter" idx="1"/>
          </p:nvPr>
        </p:nvSpPr>
        <p:spPr>
          <a:xfrm>
            <a:off x="381000" y="1447800"/>
            <a:ext cx="7848600" cy="4419600"/>
          </a:xfrm>
        </p:spPr>
        <p:txBody>
          <a:bodyPr/>
          <a:lstStyle/>
          <a:p>
            <a:pPr eaLnBrk="1" hangingPunct="1">
              <a:spcAft>
                <a:spcPts val="1200"/>
              </a:spcAft>
            </a:pPr>
            <a:r>
              <a:rPr lang="en-US" altLang="en-US" dirty="0" smtClean="0"/>
              <a:t>IMPORTANT:  The business should always sign off on bringing third parties into the BR&amp;E process</a:t>
            </a:r>
          </a:p>
          <a:p>
            <a:pPr eaLnBrk="1" hangingPunct="1">
              <a:spcAft>
                <a:spcPts val="1200"/>
              </a:spcAft>
            </a:pPr>
            <a:r>
              <a:rPr lang="en-US" altLang="en-US" dirty="0" smtClean="0"/>
              <a:t>The Operations Team should have an “asset map” of the names of agencies/organizations </a:t>
            </a:r>
            <a:r>
              <a:rPr lang="en-US" altLang="en-US" b="1" i="1" dirty="0" smtClean="0"/>
              <a:t>and the names of their associated professionals</a:t>
            </a:r>
            <a:r>
              <a:rPr lang="en-US" altLang="en-US" dirty="0"/>
              <a:t> </a:t>
            </a:r>
            <a:r>
              <a:rPr lang="en-US" altLang="en-US" dirty="0" smtClean="0"/>
              <a:t>that are competent to serve on the Response Team</a:t>
            </a:r>
          </a:p>
          <a:p>
            <a:pPr eaLnBrk="1" hangingPunct="1"/>
            <a:r>
              <a:rPr lang="en-US" altLang="en-US" dirty="0" smtClean="0"/>
              <a:t>Develop supporting materials such as the Red Flag Review Points, the Appendix F Follow-up Suggestions and the Red Flag Follow-up Worksheet in order to have a systematic method of dealing with these concerns/issues</a:t>
            </a:r>
          </a:p>
        </p:txBody>
      </p:sp>
      <p:sp>
        <p:nvSpPr>
          <p:cNvPr id="4813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364D35-8084-40B6-A41C-478028C15328}" type="slidenum">
              <a:rPr lang="en-US" altLang="en-US">
                <a:solidFill>
                  <a:srgbClr val="576943"/>
                </a:solidFill>
              </a:rPr>
              <a:pPr eaLnBrk="1" hangingPunct="1"/>
              <a:t>3</a:t>
            </a:fld>
            <a:endParaRPr lang="en-US" altLang="en-US">
              <a:solidFill>
                <a:srgbClr val="576943"/>
              </a:solidFill>
            </a:endParaRPr>
          </a:p>
        </p:txBody>
      </p:sp>
    </p:spTree>
    <p:extLst>
      <p:ext uri="{BB962C8B-B14F-4D97-AF65-F5344CB8AC3E}">
        <p14:creationId xmlns:p14="http://schemas.microsoft.com/office/powerpoint/2010/main" val="1600018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b="1" dirty="0" smtClean="0"/>
              <a:t>Diversity of Response Team Members</a:t>
            </a:r>
          </a:p>
        </p:txBody>
      </p:sp>
      <p:sp>
        <p:nvSpPr>
          <p:cNvPr id="50179" name="Content Placeholder 2"/>
          <p:cNvSpPr>
            <a:spLocks noGrp="1"/>
          </p:cNvSpPr>
          <p:nvPr>
            <p:ph sz="quarter" idx="1"/>
          </p:nvPr>
        </p:nvSpPr>
        <p:spPr>
          <a:xfrm>
            <a:off x="605848" y="1295400"/>
            <a:ext cx="8385752" cy="4403725"/>
          </a:xfrm>
        </p:spPr>
        <p:txBody>
          <a:bodyPr/>
          <a:lstStyle/>
          <a:p>
            <a:pPr marL="0" indent="0" eaLnBrk="1" hangingPunct="1">
              <a:spcBef>
                <a:spcPts val="1200"/>
              </a:spcBef>
              <a:buNone/>
            </a:pPr>
            <a:r>
              <a:rPr lang="en-US" altLang="en-US" sz="2800" dirty="0" smtClean="0"/>
              <a:t>You will likely need a diverse set of team members to deal with these types of issues.  These could include:</a:t>
            </a:r>
          </a:p>
          <a:p>
            <a:pPr marL="514350" indent="-514350" eaLnBrk="1" hangingPunct="1">
              <a:buFont typeface="Bookman Old Style" panose="02050604050505020204" pitchFamily="18" charset="0"/>
              <a:buAutoNum type="arabicPeriod"/>
            </a:pPr>
            <a:r>
              <a:rPr lang="en-US" altLang="en-US" sz="2800" dirty="0" smtClean="0"/>
              <a:t>Business Leaders</a:t>
            </a:r>
          </a:p>
          <a:p>
            <a:pPr marL="514350" indent="-514350" eaLnBrk="1" hangingPunct="1">
              <a:buFont typeface="Bookman Old Style" panose="02050604050505020204" pitchFamily="18" charset="0"/>
              <a:buAutoNum type="arabicPeriod"/>
            </a:pPr>
            <a:r>
              <a:rPr lang="en-US" altLang="en-US" sz="2800" dirty="0" smtClean="0"/>
              <a:t>Development Professionals</a:t>
            </a:r>
          </a:p>
          <a:p>
            <a:pPr marL="514350" indent="-514350" eaLnBrk="1" hangingPunct="1">
              <a:buFont typeface="Bookman Old Style" panose="02050604050505020204" pitchFamily="18" charset="0"/>
              <a:buAutoNum type="arabicPeriod"/>
            </a:pPr>
            <a:r>
              <a:rPr lang="en-US" altLang="en-US" sz="2800" dirty="0" smtClean="0"/>
              <a:t>Local Government Officials</a:t>
            </a:r>
          </a:p>
          <a:p>
            <a:pPr marL="514350" indent="-514350" eaLnBrk="1" hangingPunct="1">
              <a:buFont typeface="Bookman Old Style" panose="02050604050505020204" pitchFamily="18" charset="0"/>
              <a:buAutoNum type="arabicPeriod"/>
            </a:pPr>
            <a:r>
              <a:rPr lang="en-US" altLang="en-US" sz="2800" dirty="0" smtClean="0"/>
              <a:t>Technical Assistance Providers</a:t>
            </a:r>
          </a:p>
          <a:p>
            <a:pPr marL="514350" indent="-514350" eaLnBrk="1" hangingPunct="1">
              <a:buFont typeface="Bookman Old Style" panose="02050604050505020204" pitchFamily="18" charset="0"/>
              <a:buAutoNum type="arabicPeriod"/>
            </a:pPr>
            <a:r>
              <a:rPr lang="en-US" altLang="en-US" sz="2800" dirty="0" smtClean="0"/>
              <a:t>Education/Workforce Development Leaders</a:t>
            </a:r>
          </a:p>
          <a:p>
            <a:pPr marL="514350" indent="-514350" eaLnBrk="1" hangingPunct="1">
              <a:buFont typeface="Bookman Old Style" panose="02050604050505020204" pitchFamily="18" charset="0"/>
              <a:buAutoNum type="arabicPeriod"/>
            </a:pPr>
            <a:r>
              <a:rPr lang="en-US" altLang="en-US" sz="2800" dirty="0" smtClean="0"/>
              <a:t>Other Key Community Leaders</a:t>
            </a:r>
          </a:p>
          <a:p>
            <a:pPr marL="0" indent="0" eaLnBrk="1" hangingPunct="1">
              <a:spcBef>
                <a:spcPts val="1200"/>
              </a:spcBef>
              <a:buNone/>
            </a:pPr>
            <a:r>
              <a:rPr lang="en-US" altLang="en-US" sz="2800" dirty="0" smtClean="0"/>
              <a:t>Remember that the key is </a:t>
            </a:r>
            <a:r>
              <a:rPr lang="en-US" altLang="en-US" sz="2800" b="1" dirty="0" smtClean="0"/>
              <a:t>timeliness</a:t>
            </a:r>
            <a:r>
              <a:rPr lang="en-US" altLang="en-US" sz="2800" dirty="0" smtClean="0"/>
              <a:t> in addressing issues</a:t>
            </a:r>
          </a:p>
        </p:txBody>
      </p:sp>
      <p:sp>
        <p:nvSpPr>
          <p:cNvPr id="5018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767DFA-FFE1-4E54-B4A4-84E212760126}" type="slidenum">
              <a:rPr lang="en-US" altLang="en-US">
                <a:solidFill>
                  <a:srgbClr val="576943"/>
                </a:solidFill>
              </a:rPr>
              <a:pPr eaLnBrk="1" hangingPunct="1"/>
              <a:t>4</a:t>
            </a:fld>
            <a:endParaRPr lang="en-US" altLang="en-US">
              <a:solidFill>
                <a:srgbClr val="57694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lIns="90488" tIns="44450" rIns="90488" bIns="44450"/>
          <a:lstStyle/>
          <a:p>
            <a:pPr eaLnBrk="1" hangingPunct="1"/>
            <a:r>
              <a:rPr lang="en-US" altLang="en-US" b="1" dirty="0" smtClean="0"/>
              <a:t>BR&amp;E Visitation Process and Flags </a:t>
            </a:r>
          </a:p>
        </p:txBody>
      </p:sp>
      <p:sp>
        <p:nvSpPr>
          <p:cNvPr id="4915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03ED74-4516-4E6F-9F1E-693BFB2603D7}" type="slidenum">
              <a:rPr lang="en-US" altLang="en-US">
                <a:solidFill>
                  <a:srgbClr val="576943"/>
                </a:solidFill>
              </a:rPr>
              <a:pPr eaLnBrk="1" hangingPunct="1"/>
              <a:t>5</a:t>
            </a:fld>
            <a:endParaRPr lang="en-US" altLang="en-US">
              <a:solidFill>
                <a:srgbClr val="576943"/>
              </a:solidFill>
            </a:endParaRPr>
          </a:p>
        </p:txBody>
      </p:sp>
      <p:sp>
        <p:nvSpPr>
          <p:cNvPr id="49156" name="Rectangle 3"/>
          <p:cNvSpPr>
            <a:spLocks noGrp="1" noChangeArrowheads="1"/>
          </p:cNvSpPr>
          <p:nvPr>
            <p:ph sz="quarter" idx="1"/>
          </p:nvPr>
        </p:nvSpPr>
        <p:spPr>
          <a:xfrm>
            <a:off x="457200" y="1219200"/>
            <a:ext cx="8229600" cy="4937125"/>
          </a:xfrm>
        </p:spPr>
        <p:txBody>
          <a:bodyPr lIns="90488" tIns="44450" rIns="90488" bIns="44450"/>
          <a:lstStyle/>
          <a:p>
            <a:pPr eaLnBrk="1" hangingPunct="1"/>
            <a:r>
              <a:rPr lang="en-US" altLang="en-US" dirty="0" smtClean="0"/>
              <a:t>BR&amp;E visitation involves a multi-tiered process that should include the task force/economic developer, a survey analyst, the industry/ sector being addressed and the community</a:t>
            </a:r>
          </a:p>
          <a:p>
            <a:pPr eaLnBrk="1" hangingPunct="1"/>
            <a:r>
              <a:rPr lang="en-US" altLang="en-US" dirty="0" smtClean="0"/>
              <a:t>After survey instruments have been completed, they should be reviewed by the Account Executive (perhaps in consultation with other members of the Operations Team) to identify any red or yellow flags that should be addressed</a:t>
            </a:r>
          </a:p>
          <a:p>
            <a:pPr lvl="1" eaLnBrk="1" hangingPunct="1"/>
            <a:r>
              <a:rPr lang="en-US" altLang="en-US" b="1" dirty="0" smtClean="0"/>
              <a:t>Red flags </a:t>
            </a:r>
            <a:r>
              <a:rPr lang="en-US" altLang="en-US" dirty="0" smtClean="0"/>
              <a:t>are issues identified by businesses that should be addressed immediately</a:t>
            </a:r>
          </a:p>
          <a:p>
            <a:pPr lvl="1" eaLnBrk="1" hangingPunct="1"/>
            <a:r>
              <a:rPr lang="en-US" altLang="en-US" b="1" dirty="0" smtClean="0"/>
              <a:t>Yellow flags</a:t>
            </a:r>
            <a:r>
              <a:rPr lang="en-US" altLang="en-US" dirty="0" smtClean="0"/>
              <a:t> are issues that are definitely important, but timeliness is not as critical as with red flags</a:t>
            </a:r>
            <a:endParaRPr lang="en-US" altLang="en-US" b="1" dirty="0" smtClean="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b="1" dirty="0" smtClean="0"/>
              <a:t>Red/Yellow Flag Review Process</a:t>
            </a:r>
          </a:p>
        </p:txBody>
      </p:sp>
      <p:sp>
        <p:nvSpPr>
          <p:cNvPr id="51203" name="Content Placeholder 2"/>
          <p:cNvSpPr>
            <a:spLocks noGrp="1"/>
          </p:cNvSpPr>
          <p:nvPr>
            <p:ph sz="quarter" idx="1"/>
          </p:nvPr>
        </p:nvSpPr>
        <p:spPr>
          <a:xfrm>
            <a:off x="457200" y="1219200"/>
            <a:ext cx="8534400" cy="4937125"/>
          </a:xfrm>
        </p:spPr>
        <p:txBody>
          <a:bodyPr/>
          <a:lstStyle/>
          <a:p>
            <a:pPr>
              <a:spcAft>
                <a:spcPts val="1200"/>
              </a:spcAft>
            </a:pPr>
            <a:r>
              <a:rPr lang="en-US" altLang="en-US" dirty="0" smtClean="0"/>
              <a:t>Completed survey instruments should be quickly, but thoroughly, scanned by the Account Executive and, perhaps, the Operations Team, to identify timely issues</a:t>
            </a:r>
          </a:p>
          <a:p>
            <a:r>
              <a:rPr lang="en-US" altLang="en-US" dirty="0" smtClean="0"/>
              <a:t>Instruments should be examined with the following in mind:</a:t>
            </a:r>
          </a:p>
          <a:p>
            <a:pPr lvl="1"/>
            <a:r>
              <a:rPr lang="en-US" altLang="en-US" dirty="0" smtClean="0"/>
              <a:t>What issues identified by businesses stand out?</a:t>
            </a:r>
          </a:p>
          <a:p>
            <a:pPr lvl="1"/>
            <a:r>
              <a:rPr lang="en-US" altLang="en-US" dirty="0" smtClean="0"/>
              <a:t>Who are potential partners that could assist in addressing needs?</a:t>
            </a:r>
          </a:p>
          <a:p>
            <a:pPr lvl="1"/>
            <a:r>
              <a:rPr lang="en-US" altLang="en-US" dirty="0" smtClean="0"/>
              <a:t>What potential projects/programs could be used to address future issues?</a:t>
            </a:r>
          </a:p>
          <a:p>
            <a:r>
              <a:rPr lang="en-US" altLang="en-US" dirty="0" smtClean="0"/>
              <a:t>Remember that you will be dealing with specific issues that are being faced by the business.  </a:t>
            </a:r>
          </a:p>
          <a:p>
            <a:pPr lvl="1">
              <a:spcBef>
                <a:spcPts val="0"/>
              </a:spcBef>
            </a:pPr>
            <a:r>
              <a:rPr lang="en-US" altLang="en-US" dirty="0" smtClean="0"/>
              <a:t>Programs that address these types of issues are great, but make sure that the issue can be addressed in a timely manner</a:t>
            </a:r>
          </a:p>
        </p:txBody>
      </p:sp>
      <p:sp>
        <p:nvSpPr>
          <p:cNvPr id="5120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3C4BB1-2FCB-4616-9712-B6D930D022F1}" type="slidenum">
              <a:rPr lang="en-US" altLang="en-US">
                <a:solidFill>
                  <a:srgbClr val="576943"/>
                </a:solidFill>
              </a:rPr>
              <a:pPr eaLnBrk="1" hangingPunct="1"/>
              <a:t>6</a:t>
            </a:fld>
            <a:endParaRPr lang="en-US" altLang="en-US">
              <a:solidFill>
                <a:srgbClr val="5769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altLang="en-US" b="1" dirty="0" smtClean="0"/>
              <a:t>Red Flag Review Exercise</a:t>
            </a:r>
          </a:p>
        </p:txBody>
      </p:sp>
      <p:sp>
        <p:nvSpPr>
          <p:cNvPr id="54275" name="Content Placeholder 2"/>
          <p:cNvSpPr>
            <a:spLocks noGrp="1"/>
          </p:cNvSpPr>
          <p:nvPr>
            <p:ph sz="quarter" idx="1"/>
          </p:nvPr>
        </p:nvSpPr>
        <p:spPr>
          <a:xfrm>
            <a:off x="457200" y="1600200"/>
            <a:ext cx="8229600" cy="4556125"/>
          </a:xfrm>
        </p:spPr>
        <p:txBody>
          <a:bodyPr/>
          <a:lstStyle/>
          <a:p>
            <a:pPr eaLnBrk="1" hangingPunct="1">
              <a:spcAft>
                <a:spcPts val="1200"/>
              </a:spcAft>
              <a:defRPr/>
            </a:pPr>
            <a:r>
              <a:rPr lang="en-US" dirty="0" smtClean="0"/>
              <a:t>Using the sample completed survey, complete the “Red and Yellow Flag Follow-Up Worksheet” and the “Follow-up Suggestions and Red Flags” worksheet (Appendix F)</a:t>
            </a:r>
          </a:p>
          <a:p>
            <a:pPr eaLnBrk="1" hangingPunct="1">
              <a:defRPr/>
            </a:pPr>
            <a:r>
              <a:rPr lang="en-US" dirty="0" smtClean="0"/>
              <a:t>Homework:</a:t>
            </a:r>
          </a:p>
          <a:p>
            <a:pPr lvl="1" eaLnBrk="1" hangingPunct="1">
              <a:defRPr/>
            </a:pPr>
            <a:r>
              <a:rPr lang="en-US" dirty="0" smtClean="0"/>
              <a:t>Identify red flags, yellow flags, information requests.</a:t>
            </a:r>
          </a:p>
          <a:p>
            <a:pPr lvl="1" eaLnBrk="1" hangingPunct="1">
              <a:defRPr/>
            </a:pPr>
            <a:r>
              <a:rPr lang="en-US" dirty="0" smtClean="0"/>
              <a:t>Identify programs and persons from your state or local area who are likely to be able to assist in addressing the identified issues.</a:t>
            </a:r>
          </a:p>
        </p:txBody>
      </p:sp>
      <p:sp>
        <p:nvSpPr>
          <p:cNvPr id="542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F0E2B4-9091-4185-9514-1E44B035F848}" type="slidenum">
              <a:rPr lang="en-US" altLang="en-US">
                <a:solidFill>
                  <a:srgbClr val="576943"/>
                </a:solidFill>
              </a:rPr>
              <a:pPr eaLnBrk="1" hangingPunct="1"/>
              <a:t>7</a:t>
            </a:fld>
            <a:endParaRPr lang="en-US" altLang="en-US">
              <a:solidFill>
                <a:srgbClr val="5769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altLang="en-US" b="1" dirty="0" smtClean="0"/>
              <a:t>Green Flags</a:t>
            </a:r>
            <a:endParaRPr lang="en-US" altLang="en-US" b="1" dirty="0" smtClean="0"/>
          </a:p>
        </p:txBody>
      </p:sp>
      <p:sp>
        <p:nvSpPr>
          <p:cNvPr id="54275" name="Content Placeholder 2"/>
          <p:cNvSpPr>
            <a:spLocks noGrp="1"/>
          </p:cNvSpPr>
          <p:nvPr>
            <p:ph sz="quarter" idx="1"/>
          </p:nvPr>
        </p:nvSpPr>
        <p:spPr>
          <a:xfrm>
            <a:off x="457200" y="1600200"/>
            <a:ext cx="8229600" cy="4556125"/>
          </a:xfrm>
        </p:spPr>
        <p:txBody>
          <a:bodyPr/>
          <a:lstStyle/>
          <a:p>
            <a:pPr eaLnBrk="1" hangingPunct="1">
              <a:spcAft>
                <a:spcPts val="1200"/>
              </a:spcAft>
              <a:defRPr/>
            </a:pPr>
            <a:r>
              <a:rPr lang="en-US" dirty="0" smtClean="0"/>
              <a:t>Green flags are areas of opportunities that businesses encounter that must be addressed in a short time frame</a:t>
            </a:r>
          </a:p>
          <a:p>
            <a:pPr eaLnBrk="1" hangingPunct="1">
              <a:spcAft>
                <a:spcPts val="1200"/>
              </a:spcAft>
              <a:defRPr/>
            </a:pPr>
            <a:r>
              <a:rPr lang="en-US" dirty="0" smtClean="0"/>
              <a:t>While often ignored, these issues are often as important as red or yellow flags</a:t>
            </a:r>
          </a:p>
          <a:p>
            <a:pPr eaLnBrk="1" hangingPunct="1">
              <a:spcAft>
                <a:spcPts val="1200"/>
              </a:spcAft>
              <a:defRPr/>
            </a:pPr>
            <a:r>
              <a:rPr lang="en-US" dirty="0" smtClean="0"/>
              <a:t>Issues could include workforce development strategies, infrastructure needs, local policy decisions, etc.</a:t>
            </a:r>
          </a:p>
          <a:p>
            <a:pPr eaLnBrk="1" hangingPunct="1">
              <a:spcAft>
                <a:spcPts val="1200"/>
              </a:spcAft>
              <a:defRPr/>
            </a:pPr>
            <a:r>
              <a:rPr lang="en-US" dirty="0" smtClean="0"/>
              <a:t>Just as an asset map would be useful when dealing with red or yellow flags, developing an asset map of likely green flag issues could prove valuable in dealing with businesses</a:t>
            </a:r>
          </a:p>
          <a:p>
            <a:pPr eaLnBrk="1" hangingPunct="1">
              <a:spcAft>
                <a:spcPts val="1200"/>
              </a:spcAft>
              <a:defRPr/>
            </a:pPr>
            <a:endParaRPr lang="en-US" dirty="0" smtClean="0"/>
          </a:p>
        </p:txBody>
      </p:sp>
      <p:sp>
        <p:nvSpPr>
          <p:cNvPr id="542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F0E2B4-9091-4185-9514-1E44B035F848}" type="slidenum">
              <a:rPr lang="en-US" altLang="en-US">
                <a:solidFill>
                  <a:srgbClr val="576943"/>
                </a:solidFill>
              </a:rPr>
              <a:pPr eaLnBrk="1" hangingPunct="1"/>
              <a:t>8</a:t>
            </a:fld>
            <a:endParaRPr lang="en-US" altLang="en-US">
              <a:solidFill>
                <a:srgbClr val="576943"/>
              </a:solidFill>
            </a:endParaRPr>
          </a:p>
        </p:txBody>
      </p:sp>
    </p:spTree>
    <p:extLst>
      <p:ext uri="{BB962C8B-B14F-4D97-AF65-F5344CB8AC3E}">
        <p14:creationId xmlns:p14="http://schemas.microsoft.com/office/powerpoint/2010/main" val="353981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9</a:t>
            </a:fld>
            <a:endParaRPr lang="en-US" altLang="en-US">
              <a:solidFill>
                <a:srgbClr val="5769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smtClean="0"/>
              <a:t/>
            </a:r>
            <a:br>
              <a:rPr lang="en-US" b="1" dirty="0" smtClean="0"/>
            </a:br>
            <a:r>
              <a:rPr lang="en-US" b="1" dirty="0" smtClean="0"/>
              <a:t>Creative Commons License</a:t>
            </a:r>
            <a:br>
              <a:rPr lang="en-US" b="1" dirty="0" smtClean="0"/>
            </a:br>
            <a:endParaRPr lang="en-US" b="1" dirty="0"/>
          </a:p>
        </p:txBody>
      </p:sp>
      <p:sp>
        <p:nvSpPr>
          <p:cNvPr id="57347"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57348"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B940FB-56B9-43EF-B05C-8DB87B0352AA}" type="slidenum">
              <a:rPr lang="en-US" altLang="en-US">
                <a:solidFill>
                  <a:schemeClr val="tx2"/>
                </a:solidFill>
              </a:rPr>
              <a:pPr eaLnBrk="1" hangingPunct="1"/>
              <a:t>10</a:t>
            </a:fld>
            <a:endParaRPr lang="en-US" altLang="en-US">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3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5.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6.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7.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8.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1681</TotalTime>
  <Words>1052</Words>
  <Application>Microsoft Office PowerPoint</Application>
  <PresentationFormat>On-screen Show (4:3)</PresentationFormat>
  <Paragraphs>72</Paragraphs>
  <Slides>10</Slides>
  <Notes>10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10</vt:i4>
      </vt:variant>
    </vt:vector>
  </HeadingPairs>
  <TitlesOfParts>
    <vt:vector size="20" baseType="lpstr">
      <vt:lpstr>Arial</vt:lpstr>
      <vt:lpstr>Bookman Old Style</vt:lpstr>
      <vt:lpstr>Calibri</vt:lpstr>
      <vt:lpstr>Gill Sans MT</vt:lpstr>
      <vt:lpstr>Wingdings</vt:lpstr>
      <vt:lpstr>Wingdings 3</vt:lpstr>
      <vt:lpstr>Origin</vt:lpstr>
      <vt:lpstr>1_Origin</vt:lpstr>
      <vt:lpstr>2_Origin</vt:lpstr>
      <vt:lpstr>3_Origin</vt:lpstr>
      <vt:lpstr>Business Retention and Expansion</vt:lpstr>
      <vt:lpstr> BR&amp;E Response Team</vt:lpstr>
      <vt:lpstr> BR&amp;E Response Team</vt:lpstr>
      <vt:lpstr>Diversity of Response Team Members</vt:lpstr>
      <vt:lpstr>BR&amp;E Visitation Process and Flags </vt:lpstr>
      <vt:lpstr>Red/Yellow Flag Review Process</vt:lpstr>
      <vt:lpstr>Red Flag Review Exercise</vt:lpstr>
      <vt:lpstr>Green Flags</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Alan Barefield2</cp:lastModifiedBy>
  <cp:revision>93</cp:revision>
  <dcterms:created xsi:type="dcterms:W3CDTF">2009-11-02T02:10:02Z</dcterms:created>
  <dcterms:modified xsi:type="dcterms:W3CDTF">2018-03-11T02:57:43Z</dcterms:modified>
</cp:coreProperties>
</file>