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16"/>
  </p:notesMasterIdLst>
  <p:handoutMasterIdLst>
    <p:handoutMasterId r:id="rId17"/>
  </p:handoutMasterIdLst>
  <p:sldIdLst>
    <p:sldId id="289" r:id="rId3"/>
    <p:sldId id="278" r:id="rId4"/>
    <p:sldId id="279" r:id="rId5"/>
    <p:sldId id="280" r:id="rId6"/>
    <p:sldId id="281" r:id="rId7"/>
    <p:sldId id="282" r:id="rId8"/>
    <p:sldId id="283" r:id="rId9"/>
    <p:sldId id="284" r:id="rId10"/>
    <p:sldId id="285" r:id="rId11"/>
    <p:sldId id="286" r:id="rId12"/>
    <p:sldId id="287" r:id="rId13"/>
    <p:sldId id="288" r:id="rId14"/>
    <p:sldId id="277"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40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FA0408-456E-4CDF-ADBD-766849000F3E}" type="datetimeFigureOut">
              <a:rPr lang="en-US" smtClean="0"/>
              <a:pPr/>
              <a:t>7/9/2016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987333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0C65CC-7C65-4270-8BC1-ABD03A684CC6}" type="datetimeFigureOut">
              <a:rPr lang="en-US"/>
              <a:pPr>
                <a:defRPr/>
              </a:pPr>
              <a:t>7/9/2016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3042484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11F9B87-78C5-4C69-9273-2E14F96182EE}" type="slidenum">
              <a:rPr lang="en-US" smtClean="0"/>
              <a:pPr>
                <a:defRPr/>
              </a:pPr>
              <a:t>2</a:t>
            </a:fld>
            <a:endParaRPr lang="en-US"/>
          </a:p>
        </p:txBody>
      </p:sp>
    </p:spTree>
    <p:extLst>
      <p:ext uri="{BB962C8B-B14F-4D97-AF65-F5344CB8AC3E}">
        <p14:creationId xmlns:p14="http://schemas.microsoft.com/office/powerpoint/2010/main" val="4290262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4657A62-1862-4716-83D2-C1CA12C8B563}" type="slidenum">
              <a:rPr lang="en-US" smtClean="0"/>
              <a:pPr>
                <a:defRPr/>
              </a:pPr>
              <a:t>3</a:t>
            </a:fld>
            <a:endParaRPr lang="en-US"/>
          </a:p>
        </p:txBody>
      </p:sp>
    </p:spTree>
    <p:extLst>
      <p:ext uri="{BB962C8B-B14F-4D97-AF65-F5344CB8AC3E}">
        <p14:creationId xmlns:p14="http://schemas.microsoft.com/office/powerpoint/2010/main" val="329078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3D638D2-B414-4DB0-B62E-CFC596B899C7}" type="slidenum">
              <a:rPr lang="en-US" smtClean="0"/>
              <a:pPr>
                <a:defRPr/>
              </a:pPr>
              <a:t>4</a:t>
            </a:fld>
            <a:endParaRPr lang="en-US"/>
          </a:p>
        </p:txBody>
      </p:sp>
    </p:spTree>
    <p:extLst>
      <p:ext uri="{BB962C8B-B14F-4D97-AF65-F5344CB8AC3E}">
        <p14:creationId xmlns:p14="http://schemas.microsoft.com/office/powerpoint/2010/main" val="134716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CFC5C63-9826-47ED-AD47-61DFC4620081}" type="slidenum">
              <a:rPr lang="en-US" smtClean="0"/>
              <a:pPr>
                <a:defRPr/>
              </a:pPr>
              <a:t>5</a:t>
            </a:fld>
            <a:endParaRPr lang="en-US"/>
          </a:p>
        </p:txBody>
      </p:sp>
    </p:spTree>
    <p:extLst>
      <p:ext uri="{BB962C8B-B14F-4D97-AF65-F5344CB8AC3E}">
        <p14:creationId xmlns:p14="http://schemas.microsoft.com/office/powerpoint/2010/main" val="158708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048B9AC-1A5B-443B-B426-08FB28967F0D}" type="slidenum">
              <a:rPr lang="en-US" smtClean="0"/>
              <a:pPr>
                <a:defRPr/>
              </a:pPr>
              <a:t>6</a:t>
            </a:fld>
            <a:endParaRPr lang="en-US"/>
          </a:p>
        </p:txBody>
      </p:sp>
    </p:spTree>
    <p:extLst>
      <p:ext uri="{BB962C8B-B14F-4D97-AF65-F5344CB8AC3E}">
        <p14:creationId xmlns:p14="http://schemas.microsoft.com/office/powerpoint/2010/main" val="3505073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819BF1D-0BA0-4CA4-B54D-99CB6D559908}" type="slidenum">
              <a:rPr lang="en-US" smtClean="0"/>
              <a:pPr>
                <a:defRPr/>
              </a:pPr>
              <a:t>7</a:t>
            </a:fld>
            <a:endParaRPr lang="en-US"/>
          </a:p>
        </p:txBody>
      </p:sp>
    </p:spTree>
    <p:extLst>
      <p:ext uri="{BB962C8B-B14F-4D97-AF65-F5344CB8AC3E}">
        <p14:creationId xmlns:p14="http://schemas.microsoft.com/office/powerpoint/2010/main" val="405772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CE4A188-86B5-4D48-82F2-2F28E966D16F}" type="slidenum">
              <a:rPr lang="en-US" smtClean="0"/>
              <a:pPr>
                <a:defRPr/>
              </a:pPr>
              <a:t>8</a:t>
            </a:fld>
            <a:endParaRPr lang="en-US"/>
          </a:p>
        </p:txBody>
      </p:sp>
    </p:spTree>
    <p:extLst>
      <p:ext uri="{BB962C8B-B14F-4D97-AF65-F5344CB8AC3E}">
        <p14:creationId xmlns:p14="http://schemas.microsoft.com/office/powerpoint/2010/main" val="822213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0E0C865-F1DD-4CD4-97E8-A893A23FB6D5}" type="slidenum">
              <a:rPr lang="en-US" smtClean="0"/>
              <a:pPr>
                <a:defRPr/>
              </a:pPr>
              <a:t>9</a:t>
            </a:fld>
            <a:endParaRPr lang="en-US"/>
          </a:p>
        </p:txBody>
      </p:sp>
    </p:spTree>
    <p:extLst>
      <p:ext uri="{BB962C8B-B14F-4D97-AF65-F5344CB8AC3E}">
        <p14:creationId xmlns:p14="http://schemas.microsoft.com/office/powerpoint/2010/main" val="1720841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8874B0D-45CA-4356-BB78-0EB193768E64}" type="slidenum">
              <a:rPr lang="en-US" smtClean="0"/>
              <a:pPr>
                <a:defRPr/>
              </a:pPr>
              <a:t>10</a:t>
            </a:fld>
            <a:endParaRPr lang="en-US"/>
          </a:p>
        </p:txBody>
      </p:sp>
    </p:spTree>
    <p:extLst>
      <p:ext uri="{BB962C8B-B14F-4D97-AF65-F5344CB8AC3E}">
        <p14:creationId xmlns:p14="http://schemas.microsoft.com/office/powerpoint/2010/main" val="174238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CE9F2E7-ACBF-4F20-86BC-0DFFE3386F62}" type="slidenum">
              <a:rPr lang="en-US" smtClean="0"/>
              <a:pPr>
                <a:defRPr/>
              </a:pPr>
              <a:t>11</a:t>
            </a:fld>
            <a:endParaRPr lang="en-US"/>
          </a:p>
        </p:txBody>
      </p:sp>
    </p:spTree>
    <p:extLst>
      <p:ext uri="{BB962C8B-B14F-4D97-AF65-F5344CB8AC3E}">
        <p14:creationId xmlns:p14="http://schemas.microsoft.com/office/powerpoint/2010/main" val="823667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13</a:t>
            </a:fld>
            <a:endParaRPr lang="en-US"/>
          </a:p>
        </p:txBody>
      </p:sp>
    </p:spTree>
    <p:extLst>
      <p:ext uri="{BB962C8B-B14F-4D97-AF65-F5344CB8AC3E}">
        <p14:creationId xmlns:p14="http://schemas.microsoft.com/office/powerpoint/2010/main" val="3601460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7/9/2016</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7/9/2016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7/9/2016</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7/9/2016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7/9/2016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7/9/2016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7/9/2016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7/9/2016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7/9/2016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7/9/2016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7/9/2016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7/9/2016</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34938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7/9/2016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54524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7/9/2016</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11090683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7/9/2016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43638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7/9/2016</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07313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7/9/2016</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45586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7/9/2016</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043175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7/9/2016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065567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7/9/2016</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83667128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7/9/2016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991876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7/9/2016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586830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7/9/2016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41123843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7/9/2016</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7/9/2016</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5741642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70104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a:r>
              <a:rPr lang="en-US" sz="2400" smtClean="0"/>
              <a:t>Program Evaluation</a:t>
            </a:r>
            <a:endParaRPr lang="en-US" sz="2400" dirty="0"/>
          </a:p>
        </p:txBody>
      </p:sp>
    </p:spTree>
    <p:extLst>
      <p:ext uri="{BB962C8B-B14F-4D97-AF65-F5344CB8AC3E}">
        <p14:creationId xmlns:p14="http://schemas.microsoft.com/office/powerpoint/2010/main" val="2118269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Is Evaluation Important?</a:t>
            </a:r>
          </a:p>
        </p:txBody>
      </p:sp>
      <p:sp>
        <p:nvSpPr>
          <p:cNvPr id="10243" name="Content Placeholder 2"/>
          <p:cNvSpPr>
            <a:spLocks noGrp="1"/>
          </p:cNvSpPr>
          <p:nvPr>
            <p:ph sz="quarter" idx="1"/>
          </p:nvPr>
        </p:nvSpPr>
        <p:spPr>
          <a:xfrm>
            <a:off x="457200" y="1219200"/>
            <a:ext cx="8229600" cy="4937125"/>
          </a:xfrm>
        </p:spPr>
        <p:txBody>
          <a:bodyPr/>
          <a:lstStyle/>
          <a:p>
            <a:pPr eaLnBrk="1" hangingPunct="1"/>
            <a:r>
              <a:rPr lang="en-US" smtClean="0"/>
              <a:t>Why would a BR&amp;E visitation program be interested in evaluation?</a:t>
            </a:r>
          </a:p>
          <a:p>
            <a:pPr eaLnBrk="1" hangingPunct="1"/>
            <a:endParaRPr lang="en-US" smtClean="0"/>
          </a:p>
          <a:p>
            <a:pPr eaLnBrk="1" hangingPunct="1"/>
            <a:r>
              <a:rPr lang="en-US" smtClean="0"/>
              <a:t>What factors could indicate whether or not a program is successful?</a:t>
            </a:r>
          </a:p>
          <a:p>
            <a:pPr eaLnBrk="1" hangingPunct="1"/>
            <a:endParaRPr lang="en-US" smtClean="0"/>
          </a:p>
          <a:p>
            <a:pPr eaLnBrk="1" hangingPunct="1"/>
            <a:r>
              <a:rPr lang="en-US" smtClean="0"/>
              <a:t>Why would demonstrated program success be important to the future of the program?</a:t>
            </a:r>
          </a:p>
          <a:p>
            <a:pPr eaLnBrk="1" hangingPunct="1"/>
            <a:endParaRPr lang="en-US" smtClean="0"/>
          </a:p>
          <a:p>
            <a:pPr eaLnBrk="1" hangingPunct="1"/>
            <a:r>
              <a:rPr lang="en-US" smtClean="0"/>
              <a:t>What stakeholders would be interested in the documented success of the program?</a:t>
            </a:r>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Four Components of Evaluation</a:t>
            </a:r>
          </a:p>
        </p:txBody>
      </p:sp>
      <p:sp>
        <p:nvSpPr>
          <p:cNvPr id="11267" name="Content Placeholder 2"/>
          <p:cNvSpPr>
            <a:spLocks noGrp="1"/>
          </p:cNvSpPr>
          <p:nvPr>
            <p:ph sz="quarter" idx="1"/>
          </p:nvPr>
        </p:nvSpPr>
        <p:spPr>
          <a:xfrm>
            <a:off x="457200" y="1219200"/>
            <a:ext cx="8229600" cy="4937125"/>
          </a:xfrm>
        </p:spPr>
        <p:txBody>
          <a:bodyPr>
            <a:normAutofit lnSpcReduction="10000"/>
          </a:bodyPr>
          <a:lstStyle/>
          <a:p>
            <a:pPr eaLnBrk="1" hangingPunct="1"/>
            <a:endParaRPr lang="en-US" smtClean="0"/>
          </a:p>
          <a:p>
            <a:pPr eaLnBrk="1" hangingPunct="1"/>
            <a:r>
              <a:rPr lang="en-US" smtClean="0"/>
              <a:t>Utility – How useful is program evaluation to you and your stakeholders</a:t>
            </a:r>
          </a:p>
          <a:p>
            <a:pPr eaLnBrk="1" hangingPunct="1"/>
            <a:endParaRPr lang="en-US" smtClean="0"/>
          </a:p>
          <a:p>
            <a:pPr eaLnBrk="1" hangingPunct="1"/>
            <a:r>
              <a:rPr lang="en-US" smtClean="0"/>
              <a:t>Feasibility – How practical is evaluation for a program?</a:t>
            </a:r>
          </a:p>
          <a:p>
            <a:pPr eaLnBrk="1" hangingPunct="1"/>
            <a:endParaRPr lang="en-US" smtClean="0"/>
          </a:p>
          <a:p>
            <a:pPr eaLnBrk="1" hangingPunct="1"/>
            <a:r>
              <a:rPr lang="en-US" smtClean="0"/>
              <a:t>Propriety – How appropriate is evaluation for those who are involved?</a:t>
            </a:r>
          </a:p>
          <a:p>
            <a:pPr eaLnBrk="1" hangingPunct="1"/>
            <a:endParaRPr lang="en-US" smtClean="0"/>
          </a:p>
          <a:p>
            <a:pPr eaLnBrk="1" hangingPunct="1"/>
            <a:r>
              <a:rPr lang="en-US" smtClean="0"/>
              <a:t>Accuracy – How accurate is program evaluation and the information it conveys?</a:t>
            </a:r>
          </a:p>
        </p:txBody>
      </p:sp>
      <p:sp>
        <p:nvSpPr>
          <p:cNvPr id="11268" name="TextBox 3"/>
          <p:cNvSpPr txBox="1">
            <a:spLocks noChangeArrowheads="1"/>
          </p:cNvSpPr>
          <p:nvPr/>
        </p:nvSpPr>
        <p:spPr bwMode="auto">
          <a:xfrm>
            <a:off x="3352800" y="6319838"/>
            <a:ext cx="5715000" cy="461962"/>
          </a:xfrm>
          <a:prstGeom prst="rect">
            <a:avLst/>
          </a:prstGeom>
          <a:noFill/>
          <a:ln w="9525">
            <a:noFill/>
            <a:miter lim="800000"/>
            <a:headEnd/>
            <a:tailEnd/>
          </a:ln>
        </p:spPr>
        <p:txBody>
          <a:bodyPr>
            <a:spAutoFit/>
          </a:bodyPr>
          <a:lstStyle/>
          <a:p>
            <a:r>
              <a:rPr lang="en-US" sz="1200"/>
              <a:t>Source:  Ways to Improve the Quality of Your Program Evaluations.  University of Wisconsin Extension.  www.uwex.edu/ces/pdande/resources/pdf/Tipsheet9.pdf</a:t>
            </a:r>
          </a:p>
        </p:txBody>
      </p:sp>
      <p:sp>
        <p:nvSpPr>
          <p:cNvPr id="5"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Utility</a:t>
            </a:r>
          </a:p>
        </p:txBody>
      </p:sp>
      <p:sp>
        <p:nvSpPr>
          <p:cNvPr id="12291" name="Content Placeholder 2"/>
          <p:cNvSpPr>
            <a:spLocks noGrp="1"/>
          </p:cNvSpPr>
          <p:nvPr>
            <p:ph sz="quarter" idx="1"/>
          </p:nvPr>
        </p:nvSpPr>
        <p:spPr>
          <a:xfrm>
            <a:off x="457200" y="1219200"/>
            <a:ext cx="8229600" cy="4937125"/>
          </a:xfrm>
        </p:spPr>
        <p:txBody>
          <a:bodyPr>
            <a:normAutofit lnSpcReduction="10000"/>
          </a:bodyPr>
          <a:lstStyle/>
          <a:p>
            <a:pPr eaLnBrk="1" hangingPunct="1"/>
            <a:r>
              <a:rPr lang="en-US" b="1" smtClean="0"/>
              <a:t>State your purpose clearly</a:t>
            </a:r>
            <a:r>
              <a:rPr lang="en-US" smtClean="0"/>
              <a:t> – Describe the reasons you are doing the evaluation</a:t>
            </a:r>
          </a:p>
          <a:p>
            <a:pPr eaLnBrk="1" hangingPunct="1"/>
            <a:r>
              <a:rPr lang="en-US" b="1" smtClean="0"/>
              <a:t>Consider your audience(s)</a:t>
            </a:r>
            <a:r>
              <a:rPr lang="en-US" smtClean="0"/>
              <a:t> – Describe the users of the evaluation and the type of information they require and find credible</a:t>
            </a:r>
          </a:p>
          <a:p>
            <a:pPr eaLnBrk="1" hangingPunct="1"/>
            <a:r>
              <a:rPr lang="en-US" b="1" smtClean="0"/>
              <a:t>Communicate your findings</a:t>
            </a:r>
            <a:r>
              <a:rPr lang="en-US" smtClean="0"/>
              <a:t> – Develop a plan to share information and how you can increase the chances that the information will be used</a:t>
            </a:r>
          </a:p>
          <a:p>
            <a:pPr eaLnBrk="1" hangingPunct="1"/>
            <a:r>
              <a:rPr lang="en-US" b="1" smtClean="0"/>
              <a:t>Provide value to stakeholders</a:t>
            </a:r>
            <a:r>
              <a:rPr lang="en-US" smtClean="0"/>
              <a:t> – Draw a connection between the evaluation and how it provides useful information.  Does it provide new information or confirm previous information?</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Feasibility</a:t>
            </a:r>
          </a:p>
        </p:txBody>
      </p:sp>
      <p:sp>
        <p:nvSpPr>
          <p:cNvPr id="13315" name="Content Placeholder 2"/>
          <p:cNvSpPr>
            <a:spLocks noGrp="1"/>
          </p:cNvSpPr>
          <p:nvPr>
            <p:ph sz="quarter" idx="1"/>
          </p:nvPr>
        </p:nvSpPr>
        <p:spPr>
          <a:xfrm>
            <a:off x="457200" y="1219200"/>
            <a:ext cx="8229600" cy="4937125"/>
          </a:xfrm>
        </p:spPr>
        <p:txBody>
          <a:bodyPr/>
          <a:lstStyle/>
          <a:p>
            <a:pPr eaLnBrk="1" hangingPunct="1"/>
            <a:r>
              <a:rPr lang="en-US" b="1" smtClean="0"/>
              <a:t>Show practicality</a:t>
            </a:r>
            <a:r>
              <a:rPr lang="en-US" smtClean="0"/>
              <a:t> – Show that the evaluation does not disrupt the program and that it can be implemented given existing costs, resources and the situation</a:t>
            </a:r>
          </a:p>
          <a:p>
            <a:pPr eaLnBrk="1" hangingPunct="1"/>
            <a:endParaRPr lang="en-US" b="1" smtClean="0"/>
          </a:p>
          <a:p>
            <a:pPr eaLnBrk="1" hangingPunct="1"/>
            <a:r>
              <a:rPr lang="en-US" b="1" smtClean="0"/>
              <a:t>Consider political viability</a:t>
            </a:r>
            <a:r>
              <a:rPr lang="en-US" smtClean="0"/>
              <a:t> – Predict political contingencies or consequences that might affect the evaluation’s implementation or the misuse of its results.</a:t>
            </a:r>
          </a:p>
          <a:p>
            <a:pPr eaLnBrk="1" hangingPunct="1"/>
            <a:endParaRPr lang="en-US" b="1" smtClean="0"/>
          </a:p>
          <a:p>
            <a:pPr eaLnBrk="1" hangingPunct="1"/>
            <a:r>
              <a:rPr lang="en-US" b="1" smtClean="0"/>
              <a:t>Calculate costs relative to benefits</a:t>
            </a:r>
            <a:r>
              <a:rPr lang="en-US" smtClean="0"/>
              <a:t> – Determine whether the value of the evaluation output can be justified with regard to its costs.</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Propriety</a:t>
            </a:r>
          </a:p>
        </p:txBody>
      </p:sp>
      <p:sp>
        <p:nvSpPr>
          <p:cNvPr id="14339" name="Content Placeholder 2"/>
          <p:cNvSpPr>
            <a:spLocks noGrp="1"/>
          </p:cNvSpPr>
          <p:nvPr>
            <p:ph sz="quarter" idx="1"/>
          </p:nvPr>
        </p:nvSpPr>
        <p:spPr>
          <a:xfrm>
            <a:off x="457200" y="1219200"/>
            <a:ext cx="8229600" cy="4937125"/>
          </a:xfrm>
        </p:spPr>
        <p:txBody>
          <a:bodyPr/>
          <a:lstStyle/>
          <a:p>
            <a:pPr eaLnBrk="1" hangingPunct="1"/>
            <a:r>
              <a:rPr lang="en-US" b="1" smtClean="0"/>
              <a:t>Respect people and their rights</a:t>
            </a:r>
            <a:r>
              <a:rPr lang="en-US" smtClean="0"/>
              <a:t> – Demonstrate honesty, ethical practice and respect for human dignity in the choice of evaluation plan, methodology and result use.</a:t>
            </a:r>
          </a:p>
          <a:p>
            <a:pPr eaLnBrk="1" hangingPunct="1"/>
            <a:endParaRPr lang="en-US" b="1" smtClean="0"/>
          </a:p>
          <a:p>
            <a:pPr eaLnBrk="1" hangingPunct="1"/>
            <a:r>
              <a:rPr lang="en-US" b="1" smtClean="0"/>
              <a:t>Disclose evaluation findings properly</a:t>
            </a:r>
            <a:r>
              <a:rPr lang="en-US" smtClean="0"/>
              <a:t> – Develop a plan for the effective communication of findings to the persons involved in or affected by the evaluation.</a:t>
            </a:r>
          </a:p>
          <a:p>
            <a:pPr eaLnBrk="1" hangingPunct="1"/>
            <a:endParaRPr lang="en-US" b="1" smtClean="0"/>
          </a:p>
          <a:p>
            <a:pPr eaLnBrk="1" hangingPunct="1"/>
            <a:r>
              <a:rPr lang="en-US" b="1" smtClean="0"/>
              <a:t>Assess completely and fairly</a:t>
            </a:r>
            <a:r>
              <a:rPr lang="en-US" smtClean="0"/>
              <a:t> – Examine the strengths and weaknesses of the BR&amp;E program so that your evaluation information can be used to strengthen it.</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Accuracy</a:t>
            </a:r>
          </a:p>
        </p:txBody>
      </p:sp>
      <p:sp>
        <p:nvSpPr>
          <p:cNvPr id="15363" name="Content Placeholder 2"/>
          <p:cNvSpPr>
            <a:spLocks noGrp="1"/>
          </p:cNvSpPr>
          <p:nvPr>
            <p:ph sz="quarter" idx="1"/>
          </p:nvPr>
        </p:nvSpPr>
        <p:spPr>
          <a:xfrm>
            <a:off x="457200" y="1219200"/>
            <a:ext cx="8229600" cy="4937125"/>
          </a:xfrm>
        </p:spPr>
        <p:txBody>
          <a:bodyPr/>
          <a:lstStyle/>
          <a:p>
            <a:pPr eaLnBrk="1" hangingPunct="1"/>
            <a:r>
              <a:rPr lang="en-US" b="1" smtClean="0"/>
              <a:t>Describe the program’s implementation</a:t>
            </a:r>
            <a:r>
              <a:rPr lang="en-US" smtClean="0"/>
              <a:t> – Document the program clearly</a:t>
            </a:r>
            <a:endParaRPr lang="en-US" b="1" smtClean="0"/>
          </a:p>
          <a:p>
            <a:pPr eaLnBrk="1" hangingPunct="1"/>
            <a:r>
              <a:rPr lang="en-US" b="1" smtClean="0"/>
              <a:t>Explain evaluation procedures</a:t>
            </a:r>
            <a:r>
              <a:rPr lang="en-US" smtClean="0"/>
              <a:t> – Describe the evaluation questions in detail so that the evaluation program could be replicated</a:t>
            </a:r>
            <a:endParaRPr lang="en-US" b="1" smtClean="0"/>
          </a:p>
          <a:p>
            <a:pPr eaLnBrk="1" hangingPunct="1"/>
            <a:r>
              <a:rPr lang="en-US" b="1" smtClean="0"/>
              <a:t>Demonstrate defensible information sources</a:t>
            </a:r>
            <a:r>
              <a:rPr lang="en-US" smtClean="0"/>
              <a:t> – Describe sources of information in detail to determine their appropriateness</a:t>
            </a:r>
          </a:p>
          <a:p>
            <a:pPr eaLnBrk="1" hangingPunct="1"/>
            <a:r>
              <a:rPr lang="en-US" b="1" smtClean="0"/>
              <a:t>Ensure valid and reliable information</a:t>
            </a:r>
            <a:r>
              <a:rPr lang="en-US" smtClean="0"/>
              <a:t> – Describe the sources of information in detail so that appropriateness can be determined</a:t>
            </a:r>
            <a:endParaRPr lang="en-US" b="1"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Accuracy (continued)</a:t>
            </a:r>
          </a:p>
        </p:txBody>
      </p:sp>
      <p:sp>
        <p:nvSpPr>
          <p:cNvPr id="16387" name="Content Placeholder 2"/>
          <p:cNvSpPr>
            <a:spLocks noGrp="1"/>
          </p:cNvSpPr>
          <p:nvPr>
            <p:ph sz="quarter" idx="1"/>
          </p:nvPr>
        </p:nvSpPr>
        <p:spPr>
          <a:xfrm>
            <a:off x="457200" y="1219200"/>
            <a:ext cx="8229600" cy="4937125"/>
          </a:xfrm>
        </p:spPr>
        <p:txBody>
          <a:bodyPr/>
          <a:lstStyle/>
          <a:p>
            <a:pPr eaLnBrk="1" hangingPunct="1"/>
            <a:r>
              <a:rPr lang="en-US" b="1" smtClean="0"/>
              <a:t>Use appropriate analysis</a:t>
            </a:r>
            <a:r>
              <a:rPr lang="en-US" smtClean="0"/>
              <a:t> – Analyze the data in an appropriate and correct way.</a:t>
            </a:r>
          </a:p>
          <a:p>
            <a:pPr eaLnBrk="1" hangingPunct="1"/>
            <a:endParaRPr lang="en-US" b="1" smtClean="0"/>
          </a:p>
          <a:p>
            <a:pPr eaLnBrk="1" hangingPunct="1"/>
            <a:r>
              <a:rPr lang="en-US" b="1" smtClean="0"/>
              <a:t>Draw justified conclusions</a:t>
            </a:r>
            <a:r>
              <a:rPr lang="en-US" smtClean="0"/>
              <a:t> – Link the interpretation to the data.  Consider alternative explanations for documented program outcomes.  </a:t>
            </a:r>
            <a:r>
              <a:rPr lang="en-US" b="1" i="1" smtClean="0"/>
              <a:t>Do not draw general-izations beyond what your evidence can support!</a:t>
            </a:r>
            <a:endParaRPr lang="en-US" smtClean="0"/>
          </a:p>
          <a:p>
            <a:pPr eaLnBrk="1" hangingPunct="1"/>
            <a:endParaRPr lang="en-US" b="1" smtClean="0"/>
          </a:p>
          <a:p>
            <a:pPr eaLnBrk="1" hangingPunct="1"/>
            <a:r>
              <a:rPr lang="en-US" b="1" smtClean="0"/>
              <a:t>Report impartially</a:t>
            </a:r>
            <a:r>
              <a:rPr lang="en-US" smtClean="0"/>
              <a:t> – Only communicate evaluation findings, not feelings, opinions or biases.</a:t>
            </a:r>
            <a:endParaRPr lang="en-US" b="1" smtClean="0"/>
          </a:p>
          <a:p>
            <a:pPr eaLnBrk="1" hangingPunct="1"/>
            <a:endParaRPr lang="en-US" smtClean="0"/>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Program Evaluation Structure</a:t>
            </a:r>
          </a:p>
        </p:txBody>
      </p:sp>
      <p:sp>
        <p:nvSpPr>
          <p:cNvPr id="17411" name="Content Placeholder 2"/>
          <p:cNvSpPr>
            <a:spLocks noGrp="1"/>
          </p:cNvSpPr>
          <p:nvPr>
            <p:ph sz="quarter" idx="1"/>
          </p:nvPr>
        </p:nvSpPr>
        <p:spPr>
          <a:xfrm>
            <a:off x="457200" y="1219200"/>
            <a:ext cx="8229600" cy="4937125"/>
          </a:xfrm>
        </p:spPr>
        <p:txBody>
          <a:bodyPr>
            <a:normAutofit lnSpcReduction="10000"/>
          </a:bodyPr>
          <a:lstStyle/>
          <a:p>
            <a:pPr eaLnBrk="1" hangingPunct="1"/>
            <a:r>
              <a:rPr lang="en-US" dirty="0" smtClean="0"/>
              <a:t>The logic model is a picture of a program in response to a given situation</a:t>
            </a:r>
          </a:p>
          <a:p>
            <a:pPr eaLnBrk="1" hangingPunct="1"/>
            <a:r>
              <a:rPr lang="en-US" dirty="0" smtClean="0"/>
              <a:t>Demonstrates the logical relationships that take place among the:</a:t>
            </a:r>
          </a:p>
          <a:p>
            <a:pPr lvl="1" eaLnBrk="1" hangingPunct="1"/>
            <a:r>
              <a:rPr lang="en-US" dirty="0" smtClean="0"/>
              <a:t>Resources that are invested</a:t>
            </a:r>
          </a:p>
          <a:p>
            <a:pPr lvl="1" eaLnBrk="1" hangingPunct="1"/>
            <a:r>
              <a:rPr lang="en-US" dirty="0" smtClean="0"/>
              <a:t>Activities that take place</a:t>
            </a:r>
          </a:p>
          <a:p>
            <a:pPr lvl="1" eaLnBrk="1" hangingPunct="1"/>
            <a:r>
              <a:rPr lang="en-US" dirty="0" smtClean="0"/>
              <a:t>Benefits or changes that may result</a:t>
            </a:r>
          </a:p>
          <a:p>
            <a:pPr eaLnBrk="1" hangingPunct="1"/>
            <a:r>
              <a:rPr lang="en-US" dirty="0" smtClean="0"/>
              <a:t>Provides an underlying rationale of the program or initiative</a:t>
            </a:r>
          </a:p>
          <a:p>
            <a:pPr eaLnBrk="1" hangingPunct="1"/>
            <a:r>
              <a:rPr lang="en-US" dirty="0" smtClean="0"/>
              <a:t>Core of program planning, evaluation, program management and communications</a:t>
            </a:r>
          </a:p>
          <a:p>
            <a:r>
              <a:rPr lang="en-US" sz="2200" dirty="0" smtClean="0"/>
              <a:t>http://www.uwex.edu/ces/pdande/evaluation/evallogicmodel.html</a:t>
            </a:r>
          </a:p>
        </p:txBody>
      </p:sp>
      <p:sp>
        <p:nvSpPr>
          <p:cNvPr id="4"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pPr eaLnBrk="1" hangingPunct="1"/>
            <a:endParaRPr lang="en-US" smtClean="0"/>
          </a:p>
        </p:txBody>
      </p:sp>
      <p:sp>
        <p:nvSpPr>
          <p:cNvPr id="5" name="Rectangle 4"/>
          <p:cNvSpPr/>
          <p:nvPr/>
        </p:nvSpPr>
        <p:spPr>
          <a:xfrm>
            <a:off x="2286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228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ight Arrow 10"/>
          <p:cNvSpPr/>
          <p:nvPr/>
        </p:nvSpPr>
        <p:spPr>
          <a:xfrm>
            <a:off x="1143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286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3733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6096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4648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3733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7924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7010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6096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3733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4648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6096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7010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7924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8451" name="TextBox 29"/>
          <p:cNvSpPr txBox="1">
            <a:spLocks noChangeArrowheads="1"/>
          </p:cNvSpPr>
          <p:nvPr/>
        </p:nvSpPr>
        <p:spPr bwMode="auto">
          <a:xfrm>
            <a:off x="2286000" y="2667000"/>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8452" name="TextBox 30"/>
          <p:cNvSpPr txBox="1">
            <a:spLocks noChangeArrowheads="1"/>
          </p:cNvSpPr>
          <p:nvPr/>
        </p:nvSpPr>
        <p:spPr bwMode="auto">
          <a:xfrm>
            <a:off x="3733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8453" name="TextBox 31"/>
          <p:cNvSpPr txBox="1">
            <a:spLocks noChangeArrowheads="1"/>
          </p:cNvSpPr>
          <p:nvPr/>
        </p:nvSpPr>
        <p:spPr bwMode="auto">
          <a:xfrm>
            <a:off x="4648200" y="2667000"/>
            <a:ext cx="914400" cy="830263"/>
          </a:xfrm>
          <a:prstGeom prst="rect">
            <a:avLst/>
          </a:prstGeom>
          <a:noFill/>
          <a:ln w="9525">
            <a:noFill/>
            <a:miter lim="800000"/>
            <a:headEnd/>
            <a:tailEnd/>
          </a:ln>
        </p:spPr>
        <p:txBody>
          <a:bodyPr>
            <a:spAutoFit/>
          </a:bodyPr>
          <a:lstStyle/>
          <a:p>
            <a:pPr algn="ctr"/>
            <a:r>
              <a:rPr lang="en-US" sz="1600"/>
              <a:t>Who we reach</a:t>
            </a:r>
          </a:p>
        </p:txBody>
      </p:sp>
      <p:sp>
        <p:nvSpPr>
          <p:cNvPr id="18454" name="TextBox 32"/>
          <p:cNvSpPr txBox="1">
            <a:spLocks noChangeArrowheads="1"/>
          </p:cNvSpPr>
          <p:nvPr/>
        </p:nvSpPr>
        <p:spPr bwMode="auto">
          <a:xfrm>
            <a:off x="6096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8455" name="TextBox 33"/>
          <p:cNvSpPr txBox="1">
            <a:spLocks noChangeArrowheads="1"/>
          </p:cNvSpPr>
          <p:nvPr/>
        </p:nvSpPr>
        <p:spPr bwMode="auto">
          <a:xfrm>
            <a:off x="7010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8456" name="TextBox 34"/>
          <p:cNvSpPr txBox="1">
            <a:spLocks noChangeArrowheads="1"/>
          </p:cNvSpPr>
          <p:nvPr/>
        </p:nvSpPr>
        <p:spPr bwMode="auto">
          <a:xfrm>
            <a:off x="7848600" y="2667000"/>
            <a:ext cx="1066800" cy="1600200"/>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18457" name="TextBox 35"/>
          <p:cNvSpPr txBox="1">
            <a:spLocks noChangeArrowheads="1"/>
          </p:cNvSpPr>
          <p:nvPr/>
        </p:nvSpPr>
        <p:spPr bwMode="auto">
          <a:xfrm>
            <a:off x="165100" y="3352800"/>
            <a:ext cx="981075" cy="338138"/>
          </a:xfrm>
          <a:prstGeom prst="rect">
            <a:avLst/>
          </a:prstGeom>
          <a:noFill/>
          <a:ln w="9525">
            <a:noFill/>
            <a:miter lim="800000"/>
            <a:headEnd/>
            <a:tailEnd/>
          </a:ln>
        </p:spPr>
        <p:txBody>
          <a:bodyPr wrap="none">
            <a:spAutoFit/>
          </a:bodyPr>
          <a:lstStyle/>
          <a:p>
            <a:r>
              <a:rPr lang="en-US" sz="1600"/>
              <a:t>Situation</a:t>
            </a:r>
          </a:p>
        </p:txBody>
      </p:sp>
      <p:sp>
        <p:nvSpPr>
          <p:cNvPr id="37" name="Rectangle 36"/>
          <p:cNvSpPr/>
          <p:nvPr/>
        </p:nvSpPr>
        <p:spPr>
          <a:xfrm>
            <a:off x="2286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6096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39" name="Oval 38"/>
          <p:cNvSpPr/>
          <p:nvPr/>
        </p:nvSpPr>
        <p:spPr>
          <a:xfrm>
            <a:off x="3505200" y="1295400"/>
            <a:ext cx="24384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Bent-Up Arrow 42"/>
          <p:cNvSpPr/>
          <p:nvPr/>
        </p:nvSpPr>
        <p:spPr>
          <a:xfrm>
            <a:off x="4432300" y="6121400"/>
            <a:ext cx="3810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3200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5562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64" name="TextBox 43"/>
          <p:cNvSpPr txBox="1">
            <a:spLocks noChangeArrowheads="1"/>
          </p:cNvSpPr>
          <p:nvPr/>
        </p:nvSpPr>
        <p:spPr bwMode="auto">
          <a:xfrm>
            <a:off x="336550" y="6216650"/>
            <a:ext cx="4083050" cy="369888"/>
          </a:xfrm>
          <a:prstGeom prst="rect">
            <a:avLst/>
          </a:prstGeom>
          <a:noFill/>
          <a:ln w="38100">
            <a:solidFill>
              <a:srgbClr val="7030A0"/>
            </a:solidFill>
            <a:miter lim="800000"/>
            <a:headEnd/>
            <a:tailEnd/>
          </a:ln>
        </p:spPr>
        <p:txBody>
          <a:bodyPr wrap="none">
            <a:spAutoFit/>
          </a:bodyPr>
          <a:lstStyle/>
          <a:p>
            <a:r>
              <a:rPr lang="en-US"/>
              <a:t>In the past, we’ve focused on </a:t>
            </a:r>
            <a:r>
              <a:rPr lang="en-US" b="1"/>
              <a:t>outputs</a:t>
            </a:r>
          </a:p>
        </p:txBody>
      </p:sp>
      <p:sp>
        <p:nvSpPr>
          <p:cNvPr id="33" name="Slide Number Placeholder 5"/>
          <p:cNvSpPr>
            <a:spLocks noGrp="1"/>
          </p:cNvSpPr>
          <p:nvPr>
            <p:ph type="sldNum" sz="quarter" idx="12"/>
          </p:nvPr>
        </p:nvSpPr>
        <p:spPr>
          <a:xfrm>
            <a:off x="7162800" y="6492240"/>
            <a:ext cx="1981200" cy="365760"/>
          </a:xfrm>
        </p:spPr>
        <p:txBody>
          <a:bodyPr/>
          <a:lstStyle/>
          <a:p>
            <a:fld id="{EFB27BC6-5AC4-4B45-9412-1E69DFA5B2EC}"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pPr eaLnBrk="1" hangingPunct="1"/>
            <a:endParaRPr lang="en-US" smtClean="0"/>
          </a:p>
        </p:txBody>
      </p:sp>
      <p:sp>
        <p:nvSpPr>
          <p:cNvPr id="5" name="Rectangle 4"/>
          <p:cNvSpPr/>
          <p:nvPr/>
        </p:nvSpPr>
        <p:spPr>
          <a:xfrm>
            <a:off x="2286000" y="2667000"/>
            <a:ext cx="9144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286000" y="1600200"/>
            <a:ext cx="914400" cy="3810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Inputs</a:t>
            </a:r>
          </a:p>
        </p:txBody>
      </p:sp>
      <p:sp>
        <p:nvSpPr>
          <p:cNvPr id="14" name="Rectangle 13"/>
          <p:cNvSpPr/>
          <p:nvPr/>
        </p:nvSpPr>
        <p:spPr>
          <a:xfrm>
            <a:off x="3733800" y="1600200"/>
            <a:ext cx="18288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Outputs</a:t>
            </a:r>
          </a:p>
        </p:txBody>
      </p:sp>
      <p:sp>
        <p:nvSpPr>
          <p:cNvPr id="15" name="Rectangle 14"/>
          <p:cNvSpPr/>
          <p:nvPr/>
        </p:nvSpPr>
        <p:spPr>
          <a:xfrm>
            <a:off x="6096000" y="1600200"/>
            <a:ext cx="27432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Outcomes</a:t>
            </a:r>
          </a:p>
        </p:txBody>
      </p:sp>
      <p:sp>
        <p:nvSpPr>
          <p:cNvPr id="16" name="Rectangle 15"/>
          <p:cNvSpPr/>
          <p:nvPr/>
        </p:nvSpPr>
        <p:spPr>
          <a:xfrm>
            <a:off x="46482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3733800" y="2667000"/>
            <a:ext cx="914400" cy="2667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79248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70104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6096000" y="2667000"/>
            <a:ext cx="914400" cy="2667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37338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Activities</a:t>
            </a:r>
          </a:p>
        </p:txBody>
      </p:sp>
      <p:sp>
        <p:nvSpPr>
          <p:cNvPr id="24" name="Rectangle 23"/>
          <p:cNvSpPr/>
          <p:nvPr/>
        </p:nvSpPr>
        <p:spPr>
          <a:xfrm>
            <a:off x="4648200" y="2133600"/>
            <a:ext cx="914400" cy="381000"/>
          </a:xfrm>
          <a:prstGeom prst="rect">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err="1">
                <a:solidFill>
                  <a:schemeClr val="tx1"/>
                </a:solidFill>
              </a:rPr>
              <a:t>Partici-pation</a:t>
            </a:r>
            <a:endParaRPr lang="en-US" sz="1200" dirty="0">
              <a:solidFill>
                <a:schemeClr val="tx1"/>
              </a:solidFill>
            </a:endParaRPr>
          </a:p>
        </p:txBody>
      </p:sp>
      <p:sp>
        <p:nvSpPr>
          <p:cNvPr id="25" name="Rectangle 24"/>
          <p:cNvSpPr/>
          <p:nvPr/>
        </p:nvSpPr>
        <p:spPr>
          <a:xfrm>
            <a:off x="60960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Short</a:t>
            </a:r>
          </a:p>
          <a:p>
            <a:pPr algn="ctr">
              <a:defRPr/>
            </a:pPr>
            <a:r>
              <a:rPr lang="en-US" sz="1200" dirty="0">
                <a:solidFill>
                  <a:schemeClr val="tx1"/>
                </a:solidFill>
              </a:rPr>
              <a:t>Term</a:t>
            </a:r>
          </a:p>
        </p:txBody>
      </p:sp>
      <p:sp>
        <p:nvSpPr>
          <p:cNvPr id="26" name="Rectangle 25"/>
          <p:cNvSpPr/>
          <p:nvPr/>
        </p:nvSpPr>
        <p:spPr>
          <a:xfrm>
            <a:off x="70104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Medium Term</a:t>
            </a:r>
          </a:p>
        </p:txBody>
      </p:sp>
      <p:sp>
        <p:nvSpPr>
          <p:cNvPr id="27" name="Rectangle 26"/>
          <p:cNvSpPr/>
          <p:nvPr/>
        </p:nvSpPr>
        <p:spPr>
          <a:xfrm>
            <a:off x="7924800" y="2133600"/>
            <a:ext cx="914400" cy="381000"/>
          </a:xfrm>
          <a:prstGeom prst="rect">
            <a:avLst/>
          </a:prstGeom>
          <a:solidFill>
            <a:srgbClr val="FF0000">
              <a:alpha val="5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Long</a:t>
            </a:r>
          </a:p>
          <a:p>
            <a:pPr algn="ctr">
              <a:defRPr/>
            </a:pPr>
            <a:r>
              <a:rPr lang="en-US" sz="1200" dirty="0">
                <a:solidFill>
                  <a:schemeClr val="tx1"/>
                </a:solidFill>
              </a:rPr>
              <a:t>Term</a:t>
            </a:r>
          </a:p>
        </p:txBody>
      </p:sp>
      <p:sp>
        <p:nvSpPr>
          <p:cNvPr id="19473" name="TextBox 29"/>
          <p:cNvSpPr txBox="1">
            <a:spLocks noChangeArrowheads="1"/>
          </p:cNvSpPr>
          <p:nvPr/>
        </p:nvSpPr>
        <p:spPr bwMode="auto">
          <a:xfrm>
            <a:off x="2286000" y="2667000"/>
            <a:ext cx="914400" cy="830263"/>
          </a:xfrm>
          <a:prstGeom prst="rect">
            <a:avLst/>
          </a:prstGeom>
          <a:noFill/>
          <a:ln w="9525">
            <a:noFill/>
            <a:miter lim="800000"/>
            <a:headEnd/>
            <a:tailEnd/>
          </a:ln>
        </p:spPr>
        <p:txBody>
          <a:bodyPr>
            <a:spAutoFit/>
          </a:bodyPr>
          <a:lstStyle/>
          <a:p>
            <a:pPr algn="ctr"/>
            <a:r>
              <a:rPr lang="en-US" sz="1600"/>
              <a:t>What we invest</a:t>
            </a:r>
          </a:p>
        </p:txBody>
      </p:sp>
      <p:sp>
        <p:nvSpPr>
          <p:cNvPr id="19474" name="TextBox 30"/>
          <p:cNvSpPr txBox="1">
            <a:spLocks noChangeArrowheads="1"/>
          </p:cNvSpPr>
          <p:nvPr/>
        </p:nvSpPr>
        <p:spPr bwMode="auto">
          <a:xfrm>
            <a:off x="3733800" y="2657475"/>
            <a:ext cx="914400" cy="831850"/>
          </a:xfrm>
          <a:prstGeom prst="rect">
            <a:avLst/>
          </a:prstGeom>
          <a:noFill/>
          <a:ln w="9525">
            <a:noFill/>
            <a:miter lim="800000"/>
            <a:headEnd/>
            <a:tailEnd/>
          </a:ln>
        </p:spPr>
        <p:txBody>
          <a:bodyPr>
            <a:spAutoFit/>
          </a:bodyPr>
          <a:lstStyle/>
          <a:p>
            <a:pPr algn="ctr"/>
            <a:r>
              <a:rPr lang="en-US" sz="1600"/>
              <a:t>What we</a:t>
            </a:r>
          </a:p>
          <a:p>
            <a:pPr algn="ctr"/>
            <a:r>
              <a:rPr lang="en-US" sz="1600"/>
              <a:t>do</a:t>
            </a:r>
          </a:p>
        </p:txBody>
      </p:sp>
      <p:sp>
        <p:nvSpPr>
          <p:cNvPr id="19475" name="TextBox 31"/>
          <p:cNvSpPr txBox="1">
            <a:spLocks noChangeArrowheads="1"/>
          </p:cNvSpPr>
          <p:nvPr/>
        </p:nvSpPr>
        <p:spPr bwMode="auto">
          <a:xfrm>
            <a:off x="4648200" y="2667000"/>
            <a:ext cx="914400" cy="830263"/>
          </a:xfrm>
          <a:prstGeom prst="rect">
            <a:avLst/>
          </a:prstGeom>
          <a:noFill/>
          <a:ln w="9525">
            <a:noFill/>
            <a:miter lim="800000"/>
            <a:headEnd/>
            <a:tailEnd/>
          </a:ln>
        </p:spPr>
        <p:txBody>
          <a:bodyPr>
            <a:spAutoFit/>
          </a:bodyPr>
          <a:lstStyle/>
          <a:p>
            <a:pPr algn="ctr"/>
            <a:r>
              <a:rPr lang="en-US" sz="1600"/>
              <a:t>Who we reach</a:t>
            </a:r>
          </a:p>
        </p:txBody>
      </p:sp>
      <p:sp>
        <p:nvSpPr>
          <p:cNvPr id="19476" name="TextBox 32"/>
          <p:cNvSpPr txBox="1">
            <a:spLocks noChangeArrowheads="1"/>
          </p:cNvSpPr>
          <p:nvPr/>
        </p:nvSpPr>
        <p:spPr bwMode="auto">
          <a:xfrm>
            <a:off x="6096000" y="2667000"/>
            <a:ext cx="914400" cy="1600200"/>
          </a:xfrm>
          <a:prstGeom prst="rect">
            <a:avLst/>
          </a:prstGeom>
          <a:noFill/>
          <a:ln w="9525">
            <a:noFill/>
            <a:miter lim="800000"/>
            <a:headEnd/>
            <a:tailEnd/>
          </a:ln>
        </p:spPr>
        <p:txBody>
          <a:bodyPr>
            <a:spAutoFit/>
          </a:bodyPr>
          <a:lstStyle/>
          <a:p>
            <a:pPr algn="ctr"/>
            <a:r>
              <a:rPr lang="en-US" sz="1400"/>
              <a:t>What the short term results are</a:t>
            </a:r>
          </a:p>
          <a:p>
            <a:pPr algn="ctr"/>
            <a:endParaRPr lang="en-US" sz="1400"/>
          </a:p>
          <a:p>
            <a:pPr algn="ctr"/>
            <a:r>
              <a:rPr lang="en-US" sz="1400"/>
              <a:t>Learning</a:t>
            </a:r>
          </a:p>
        </p:txBody>
      </p:sp>
      <p:sp>
        <p:nvSpPr>
          <p:cNvPr id="19477" name="TextBox 33"/>
          <p:cNvSpPr txBox="1">
            <a:spLocks noChangeArrowheads="1"/>
          </p:cNvSpPr>
          <p:nvPr/>
        </p:nvSpPr>
        <p:spPr bwMode="auto">
          <a:xfrm>
            <a:off x="7010400" y="2667000"/>
            <a:ext cx="914400" cy="1600200"/>
          </a:xfrm>
          <a:prstGeom prst="rect">
            <a:avLst/>
          </a:prstGeom>
          <a:noFill/>
          <a:ln w="9525">
            <a:noFill/>
            <a:miter lim="800000"/>
            <a:headEnd/>
            <a:tailEnd/>
          </a:ln>
        </p:spPr>
        <p:txBody>
          <a:bodyPr>
            <a:spAutoFit/>
          </a:bodyPr>
          <a:lstStyle/>
          <a:p>
            <a:pPr algn="ctr"/>
            <a:r>
              <a:rPr lang="en-US" sz="1400"/>
              <a:t>What the medium term results are</a:t>
            </a:r>
          </a:p>
          <a:p>
            <a:pPr algn="ctr"/>
            <a:endParaRPr lang="en-US" sz="1400"/>
          </a:p>
          <a:p>
            <a:pPr algn="ctr"/>
            <a:r>
              <a:rPr lang="en-US" sz="1400"/>
              <a:t>Actions</a:t>
            </a:r>
          </a:p>
        </p:txBody>
      </p:sp>
      <p:sp>
        <p:nvSpPr>
          <p:cNvPr id="19478" name="TextBox 34"/>
          <p:cNvSpPr txBox="1">
            <a:spLocks noChangeArrowheads="1"/>
          </p:cNvSpPr>
          <p:nvPr/>
        </p:nvSpPr>
        <p:spPr bwMode="auto">
          <a:xfrm>
            <a:off x="7848600" y="2667000"/>
            <a:ext cx="1066800" cy="1600200"/>
          </a:xfrm>
          <a:prstGeom prst="rect">
            <a:avLst/>
          </a:prstGeom>
          <a:noFill/>
          <a:ln w="9525">
            <a:noFill/>
            <a:miter lim="800000"/>
            <a:headEnd/>
            <a:tailEnd/>
          </a:ln>
        </p:spPr>
        <p:txBody>
          <a:bodyPr>
            <a:spAutoFit/>
          </a:bodyPr>
          <a:lstStyle/>
          <a:p>
            <a:pPr algn="ctr"/>
            <a:r>
              <a:rPr lang="en-US" sz="1400"/>
              <a:t>What the </a:t>
            </a:r>
          </a:p>
          <a:p>
            <a:pPr algn="ctr"/>
            <a:r>
              <a:rPr lang="en-US" sz="1400"/>
              <a:t>long</a:t>
            </a:r>
          </a:p>
          <a:p>
            <a:pPr algn="ctr"/>
            <a:r>
              <a:rPr lang="en-US" sz="1400"/>
              <a:t>term results</a:t>
            </a:r>
            <a:br>
              <a:rPr lang="en-US" sz="1400"/>
            </a:br>
            <a:r>
              <a:rPr lang="en-US" sz="1400"/>
              <a:t>are</a:t>
            </a:r>
          </a:p>
          <a:p>
            <a:pPr algn="ctr"/>
            <a:endParaRPr lang="en-US" sz="1400"/>
          </a:p>
          <a:p>
            <a:pPr algn="ctr"/>
            <a:r>
              <a:rPr lang="en-US" sz="1400"/>
              <a:t>Conditions</a:t>
            </a:r>
          </a:p>
        </p:txBody>
      </p:sp>
      <p:sp>
        <p:nvSpPr>
          <p:cNvPr id="37" name="Rectangle 36"/>
          <p:cNvSpPr/>
          <p:nvPr/>
        </p:nvSpPr>
        <p:spPr>
          <a:xfrm>
            <a:off x="2286000" y="5486400"/>
            <a:ext cx="32766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Assumptions</a:t>
            </a:r>
          </a:p>
        </p:txBody>
      </p:sp>
      <p:sp>
        <p:nvSpPr>
          <p:cNvPr id="38" name="Rectangle 37"/>
          <p:cNvSpPr/>
          <p:nvPr/>
        </p:nvSpPr>
        <p:spPr>
          <a:xfrm>
            <a:off x="6096000" y="5486400"/>
            <a:ext cx="2743200" cy="3810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External Factors</a:t>
            </a:r>
          </a:p>
        </p:txBody>
      </p:sp>
      <p:sp>
        <p:nvSpPr>
          <p:cNvPr id="43" name="Bent-Up Arrow 42"/>
          <p:cNvSpPr/>
          <p:nvPr/>
        </p:nvSpPr>
        <p:spPr>
          <a:xfrm>
            <a:off x="5867400" y="6248400"/>
            <a:ext cx="1600200" cy="304800"/>
          </a:xfrm>
          <a:prstGeom prst="bent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ight Arrow 39"/>
          <p:cNvSpPr/>
          <p:nvPr/>
        </p:nvSpPr>
        <p:spPr>
          <a:xfrm>
            <a:off x="3200400" y="3657600"/>
            <a:ext cx="533400" cy="3048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ight Arrow 41"/>
          <p:cNvSpPr/>
          <p:nvPr/>
        </p:nvSpPr>
        <p:spPr>
          <a:xfrm>
            <a:off x="5562600" y="3657600"/>
            <a:ext cx="533400" cy="30480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Oval 44"/>
          <p:cNvSpPr/>
          <p:nvPr/>
        </p:nvSpPr>
        <p:spPr>
          <a:xfrm>
            <a:off x="5867400" y="1447800"/>
            <a:ext cx="3276600" cy="4800600"/>
          </a:xfrm>
          <a:prstGeom prst="ellipse">
            <a:avLst/>
          </a:prstGeom>
          <a:noFill/>
          <a:ln>
            <a:solidFill>
              <a:srgbClr val="7030A0"/>
            </a:solidFill>
          </a:ln>
          <a:effectLst>
            <a:outerShdw blurRad="508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5" name="TextBox 35"/>
          <p:cNvSpPr txBox="1">
            <a:spLocks noChangeArrowheads="1"/>
          </p:cNvSpPr>
          <p:nvPr/>
        </p:nvSpPr>
        <p:spPr bwMode="auto">
          <a:xfrm>
            <a:off x="1476375" y="6335713"/>
            <a:ext cx="3937938" cy="369332"/>
          </a:xfrm>
          <a:prstGeom prst="rect">
            <a:avLst/>
          </a:prstGeom>
          <a:noFill/>
          <a:ln w="38100">
            <a:solidFill>
              <a:srgbClr val="7030A0"/>
            </a:solidFill>
            <a:miter lim="800000"/>
            <a:headEnd/>
            <a:tailEnd/>
          </a:ln>
        </p:spPr>
        <p:txBody>
          <a:bodyPr wrap="none">
            <a:spAutoFit/>
          </a:bodyPr>
          <a:lstStyle/>
          <a:p>
            <a:r>
              <a:rPr lang="en-US" dirty="0"/>
              <a:t>We now </a:t>
            </a:r>
            <a:r>
              <a:rPr lang="en-US" dirty="0" smtClean="0"/>
              <a:t>need </a:t>
            </a:r>
            <a:r>
              <a:rPr lang="en-US" dirty="0"/>
              <a:t>to focus on </a:t>
            </a:r>
            <a:r>
              <a:rPr lang="en-US" b="1" dirty="0"/>
              <a:t>outcomes</a:t>
            </a:r>
          </a:p>
        </p:txBody>
      </p:sp>
      <p:sp>
        <p:nvSpPr>
          <p:cNvPr id="39" name="Rectangle 38"/>
          <p:cNvSpPr/>
          <p:nvPr/>
        </p:nvSpPr>
        <p:spPr>
          <a:xfrm>
            <a:off x="228600" y="2630488"/>
            <a:ext cx="1447800" cy="1828800"/>
          </a:xfrm>
          <a:prstGeom prst="rect">
            <a:avLst/>
          </a:prstGeom>
          <a:solidFill>
            <a:srgbClr val="00B0F0">
              <a:alpha val="5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6" name="Right Arrow 45"/>
          <p:cNvSpPr/>
          <p:nvPr/>
        </p:nvSpPr>
        <p:spPr>
          <a:xfrm>
            <a:off x="1143000" y="1981200"/>
            <a:ext cx="762000" cy="312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88" name="TextBox 46"/>
          <p:cNvSpPr txBox="1">
            <a:spLocks noChangeArrowheads="1"/>
          </p:cNvSpPr>
          <p:nvPr/>
        </p:nvSpPr>
        <p:spPr bwMode="auto">
          <a:xfrm>
            <a:off x="165100" y="3352800"/>
            <a:ext cx="981075" cy="338138"/>
          </a:xfrm>
          <a:prstGeom prst="rect">
            <a:avLst/>
          </a:prstGeom>
          <a:noFill/>
          <a:ln w="9525">
            <a:noFill/>
            <a:miter lim="800000"/>
            <a:headEnd/>
            <a:tailEnd/>
          </a:ln>
        </p:spPr>
        <p:txBody>
          <a:bodyPr wrap="none">
            <a:spAutoFit/>
          </a:bodyPr>
          <a:lstStyle/>
          <a:p>
            <a:r>
              <a:rPr lang="en-US" sz="1600"/>
              <a:t>Situation</a:t>
            </a:r>
          </a:p>
        </p:txBody>
      </p:sp>
      <p:sp>
        <p:nvSpPr>
          <p:cNvPr id="33" name="Slide Number Placeholder 5"/>
          <p:cNvSpPr>
            <a:spLocks noGrp="1"/>
          </p:cNvSpPr>
          <p:nvPr>
            <p:ph type="sldNum" sz="quarter" idx="12"/>
          </p:nvPr>
        </p:nvSpPr>
        <p:spPr>
          <a:xfrm>
            <a:off x="612648" y="6356350"/>
            <a:ext cx="1981200" cy="365760"/>
          </a:xfrm>
        </p:spPr>
        <p:txBody>
          <a:bodyPr/>
          <a:lstStyle/>
          <a:p>
            <a:fld id="{EFB27BC6-5AC4-4B45-9412-1E69DFA5B2EC}"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
            </a:r>
            <a:br>
              <a:rPr lang="en-US" dirty="0"/>
            </a:br>
            <a:r>
              <a:rPr lang="en-US" dirty="0" smtClean="0"/>
              <a:t/>
            </a:r>
            <a:br>
              <a:rPr lang="en-US" dirty="0" smtClean="0"/>
            </a:br>
            <a:r>
              <a:rPr lang="en-US" dirty="0" smtClean="0"/>
              <a:t>SMART GOALS</a:t>
            </a:r>
            <a:endParaRPr lang="en-US" dirty="0"/>
          </a:p>
        </p:txBody>
      </p:sp>
      <p:sp>
        <p:nvSpPr>
          <p:cNvPr id="2" name="Slide Number Placeholder 1"/>
          <p:cNvSpPr>
            <a:spLocks noGrp="1"/>
          </p:cNvSpPr>
          <p:nvPr>
            <p:ph type="sldNum" sz="quarter" idx="12"/>
          </p:nvPr>
        </p:nvSpPr>
        <p:spPr/>
        <p:txBody>
          <a:bodyPr/>
          <a:lstStyle/>
          <a:p>
            <a:pPr>
              <a:defRPr/>
            </a:pPr>
            <a:fld id="{111F2A9F-4878-4FA9-883A-313AB3A7D8DC}" type="slidenum">
              <a:rPr lang="en-US" smtClean="0"/>
              <a:pPr>
                <a:defRPr/>
              </a:pPr>
              <a:t>12</a:t>
            </a:fld>
            <a:endParaRPr lang="en-US"/>
          </a:p>
        </p:txBody>
      </p:sp>
      <p:sp>
        <p:nvSpPr>
          <p:cNvPr id="4" name="Content Placeholder 3"/>
          <p:cNvSpPr>
            <a:spLocks noGrp="1"/>
          </p:cNvSpPr>
          <p:nvPr>
            <p:ph sz="quarter" idx="1"/>
          </p:nvPr>
        </p:nvSpPr>
        <p:spPr>
          <a:xfrm>
            <a:off x="457200" y="1905000"/>
            <a:ext cx="8229600" cy="4251960"/>
          </a:xfrm>
        </p:spPr>
        <p:txBody>
          <a:bodyPr/>
          <a:lstStyle/>
          <a:p>
            <a:r>
              <a:rPr lang="en-US" dirty="0" smtClean="0"/>
              <a:t>S – specific/measurable</a:t>
            </a:r>
          </a:p>
          <a:p>
            <a:r>
              <a:rPr lang="en-US" dirty="0" smtClean="0"/>
              <a:t>M – motivating</a:t>
            </a:r>
          </a:p>
          <a:p>
            <a:r>
              <a:rPr lang="en-US" dirty="0" smtClean="0"/>
              <a:t>A – attainable</a:t>
            </a:r>
          </a:p>
          <a:p>
            <a:r>
              <a:rPr lang="en-US" dirty="0" smtClean="0"/>
              <a:t>R – relevant/rigorous</a:t>
            </a:r>
          </a:p>
          <a:p>
            <a:r>
              <a:rPr lang="en-US" dirty="0" smtClean="0"/>
              <a:t>T – </a:t>
            </a:r>
            <a:r>
              <a:rPr lang="en-US" smtClean="0"/>
              <a:t>trackable</a:t>
            </a:r>
            <a:r>
              <a:rPr lang="en-US" dirty="0" smtClean="0"/>
              <a:t>/time bound</a:t>
            </a:r>
          </a:p>
          <a:p>
            <a:pPr marL="0" indent="0">
              <a:buNone/>
            </a:pPr>
            <a:endParaRPr lang="en-US" dirty="0"/>
          </a:p>
        </p:txBody>
      </p:sp>
    </p:spTree>
    <p:extLst>
      <p:ext uri="{BB962C8B-B14F-4D97-AF65-F5344CB8AC3E}">
        <p14:creationId xmlns:p14="http://schemas.microsoft.com/office/powerpoint/2010/main" val="577072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13</a:t>
            </a:fld>
            <a:endParaRPr lang="en-US"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1497</TotalTime>
  <Words>788</Words>
  <Application>Microsoft Office PowerPoint</Application>
  <PresentationFormat>On-screen Show (4:3)</PresentationFormat>
  <Paragraphs>149</Paragraphs>
  <Slides>13</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Bookman Old Style</vt:lpstr>
      <vt:lpstr>Calibri</vt:lpstr>
      <vt:lpstr>Gill Sans MT</vt:lpstr>
      <vt:lpstr>Wingdings</vt:lpstr>
      <vt:lpstr>Wingdings 3</vt:lpstr>
      <vt:lpstr>1_Origin</vt:lpstr>
      <vt:lpstr>Origin</vt:lpstr>
      <vt:lpstr>Business Retention and Expansion</vt:lpstr>
      <vt:lpstr>Is Evaluation Important?</vt:lpstr>
      <vt:lpstr>Four Components of Evaluation</vt:lpstr>
      <vt:lpstr>Utility</vt:lpstr>
      <vt:lpstr>Feasibility</vt:lpstr>
      <vt:lpstr>Propriety</vt:lpstr>
      <vt:lpstr>Accuracy</vt:lpstr>
      <vt:lpstr>Accuracy (continued)</vt:lpstr>
      <vt:lpstr>Program Evaluation Structure</vt:lpstr>
      <vt:lpstr>PowerPoint Presentation</vt:lpstr>
      <vt:lpstr>PowerPoint Presentation</vt:lpstr>
      <vt:lpstr>  SMART GOALS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Alan Barefield</cp:lastModifiedBy>
  <cp:revision>64</cp:revision>
  <dcterms:created xsi:type="dcterms:W3CDTF">2009-11-02T02:10:02Z</dcterms:created>
  <dcterms:modified xsi:type="dcterms:W3CDTF">2016-07-10T01:56:09Z</dcterms:modified>
</cp:coreProperties>
</file>