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3"/>
  </p:notesMasterIdLst>
  <p:handoutMasterIdLst>
    <p:handoutMasterId r:id="rId14"/>
  </p:handoutMasterIdLst>
  <p:sldIdLst>
    <p:sldId id="315" r:id="rId2"/>
    <p:sldId id="317" r:id="rId3"/>
    <p:sldId id="320" r:id="rId4"/>
    <p:sldId id="316" r:id="rId5"/>
    <p:sldId id="307" r:id="rId6"/>
    <p:sldId id="305" r:id="rId7"/>
    <p:sldId id="306" r:id="rId8"/>
    <p:sldId id="308" r:id="rId9"/>
    <p:sldId id="290" r:id="rId10"/>
    <p:sldId id="318" r:id="rId11"/>
    <p:sldId id="319" r:id="rId12"/>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468" autoAdjust="0"/>
    <p:restoredTop sz="94660"/>
  </p:normalViewPr>
  <p:slideViewPr>
    <p:cSldViewPr>
      <p:cViewPr varScale="1">
        <p:scale>
          <a:sx n="67" d="100"/>
          <a:sy n="67" d="100"/>
        </p:scale>
        <p:origin x="852"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5" d="100"/>
          <a:sy n="65" d="100"/>
        </p:scale>
        <p:origin x="-2076"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13D5F642-651F-483F-A672-CB7741F000F7}" type="slidenum">
              <a:rPr lang="en-US" smtClean="0"/>
              <a:pPr/>
              <a:t>‹#›</a:t>
            </a:fld>
            <a:endParaRPr lang="en-US"/>
          </a:p>
        </p:txBody>
      </p:sp>
    </p:spTree>
    <p:extLst>
      <p:ext uri="{BB962C8B-B14F-4D97-AF65-F5344CB8AC3E}">
        <p14:creationId xmlns:p14="http://schemas.microsoft.com/office/powerpoint/2010/main" val="93011908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fontAlgn="auto">
              <a:spcBef>
                <a:spcPts val="0"/>
              </a:spcBef>
              <a:spcAft>
                <a:spcPts val="0"/>
              </a:spcAft>
              <a:defRPr sz="1200">
                <a:latin typeface="+mn-lt"/>
              </a:defRPr>
            </a:lvl1pPr>
          </a:lstStyle>
          <a:p>
            <a:pPr>
              <a:defRPr/>
            </a:pPr>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pPr lvl="0"/>
            <a:endParaRPr lang="en-US" noProof="0" smtClean="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fontAlgn="auto">
              <a:spcBef>
                <a:spcPts val="0"/>
              </a:spcBef>
              <a:spcAft>
                <a:spcPts val="0"/>
              </a:spcAft>
              <a:defRPr sz="1200">
                <a:latin typeface="+mn-lt"/>
              </a:defRPr>
            </a:lvl1pPr>
          </a:lstStyle>
          <a:p>
            <a:pPr>
              <a:defRPr/>
            </a:pPr>
            <a:fld id="{A7FFA550-5296-45EE-B407-17A7255BB971}" type="slidenum">
              <a:rPr lang="en-US"/>
              <a:pPr>
                <a:defRPr/>
              </a:pPr>
              <a:t>‹#›</a:t>
            </a:fld>
            <a:endParaRPr lang="en-US"/>
          </a:p>
        </p:txBody>
      </p:sp>
    </p:spTree>
    <p:extLst>
      <p:ext uri="{BB962C8B-B14F-4D97-AF65-F5344CB8AC3E}">
        <p14:creationId xmlns:p14="http://schemas.microsoft.com/office/powerpoint/2010/main" val="3338838956"/>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B416EF-5EA2-4B4B-81B9-04D5FDCD4657}" type="slidenum">
              <a:rPr lang="en-US" smtClean="0"/>
              <a:t>1</a:t>
            </a:fld>
            <a:endParaRPr lang="en-US"/>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165325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noFill/>
          <a:ln/>
        </p:spPr>
        <p:txBody>
          <a:bodyPr/>
          <a:lstStyle/>
          <a:p>
            <a:endParaRPr lang="en-US" smtClean="0"/>
          </a:p>
        </p:txBody>
      </p:sp>
      <p:sp>
        <p:nvSpPr>
          <p:cNvPr id="220164" name="Slide Number Placeholder 3"/>
          <p:cNvSpPr>
            <a:spLocks noGrp="1"/>
          </p:cNvSpPr>
          <p:nvPr>
            <p:ph type="sldNum" sz="quarter" idx="5"/>
          </p:nvPr>
        </p:nvSpPr>
        <p:spPr>
          <a:noFill/>
        </p:spPr>
        <p:txBody>
          <a:bodyPr/>
          <a:lstStyle/>
          <a:p>
            <a:fld id="{1A4A05A5-13B6-4C17-8856-CB69EBF3D893}" type="slidenum">
              <a:rPr lang="en-US"/>
              <a:pPr/>
              <a:t>2</a:t>
            </a:fld>
            <a:endParaRPr 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3086638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noFill/>
          <a:ln/>
        </p:spPr>
        <p:txBody>
          <a:bodyPr/>
          <a:lstStyle/>
          <a:p>
            <a:endParaRPr lang="en-US" smtClean="0"/>
          </a:p>
        </p:txBody>
      </p:sp>
      <p:sp>
        <p:nvSpPr>
          <p:cNvPr id="220164" name="Slide Number Placeholder 3"/>
          <p:cNvSpPr>
            <a:spLocks noGrp="1"/>
          </p:cNvSpPr>
          <p:nvPr>
            <p:ph type="sldNum" sz="quarter" idx="5"/>
          </p:nvPr>
        </p:nvSpPr>
        <p:spPr>
          <a:noFill/>
        </p:spPr>
        <p:txBody>
          <a:bodyPr/>
          <a:lstStyle/>
          <a:p>
            <a:fld id="{1A4A05A5-13B6-4C17-8856-CB69EBF3D893}" type="slidenum">
              <a:rPr lang="en-US"/>
              <a:pPr/>
              <a:t>3</a:t>
            </a:fld>
            <a:endParaRPr 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3262503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4</a:t>
            </a:fld>
            <a:endParaRPr lang="en-US"/>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0036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noFill/>
          <a:ln/>
        </p:spPr>
        <p:txBody>
          <a:bodyPr/>
          <a:lstStyle/>
          <a:p>
            <a:endParaRPr lang="en-US" smtClean="0"/>
          </a:p>
        </p:txBody>
      </p:sp>
      <p:sp>
        <p:nvSpPr>
          <p:cNvPr id="220164" name="Slide Number Placeholder 3"/>
          <p:cNvSpPr>
            <a:spLocks noGrp="1"/>
          </p:cNvSpPr>
          <p:nvPr>
            <p:ph type="sldNum" sz="quarter" idx="5"/>
          </p:nvPr>
        </p:nvSpPr>
        <p:spPr>
          <a:noFill/>
        </p:spPr>
        <p:txBody>
          <a:bodyPr/>
          <a:lstStyle/>
          <a:p>
            <a:fld id="{1A4A05A5-13B6-4C17-8856-CB69EBF3D893}" type="slidenum">
              <a:rPr lang="en-US"/>
              <a:pPr/>
              <a:t>5</a:t>
            </a:fld>
            <a:endParaRPr 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1807412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noFill/>
          <a:ln/>
        </p:spPr>
        <p:txBody>
          <a:bodyPr/>
          <a:lstStyle/>
          <a:p>
            <a:endParaRPr lang="en-US" smtClean="0"/>
          </a:p>
        </p:txBody>
      </p:sp>
      <p:sp>
        <p:nvSpPr>
          <p:cNvPr id="220164" name="Slide Number Placeholder 3"/>
          <p:cNvSpPr>
            <a:spLocks noGrp="1"/>
          </p:cNvSpPr>
          <p:nvPr>
            <p:ph type="sldNum" sz="quarter" idx="5"/>
          </p:nvPr>
        </p:nvSpPr>
        <p:spPr>
          <a:noFill/>
        </p:spPr>
        <p:txBody>
          <a:bodyPr/>
          <a:lstStyle/>
          <a:p>
            <a:fld id="{1A4A05A5-13B6-4C17-8856-CB69EBF3D893}" type="slidenum">
              <a:rPr lang="en-US"/>
              <a:pPr/>
              <a:t>6</a:t>
            </a:fld>
            <a:endParaRPr 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3194528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noFill/>
          <a:ln/>
        </p:spPr>
        <p:txBody>
          <a:bodyPr/>
          <a:lstStyle/>
          <a:p>
            <a:endParaRPr lang="en-US" smtClean="0"/>
          </a:p>
        </p:txBody>
      </p:sp>
      <p:sp>
        <p:nvSpPr>
          <p:cNvPr id="220164" name="Slide Number Placeholder 3"/>
          <p:cNvSpPr>
            <a:spLocks noGrp="1"/>
          </p:cNvSpPr>
          <p:nvPr>
            <p:ph type="sldNum" sz="quarter" idx="5"/>
          </p:nvPr>
        </p:nvSpPr>
        <p:spPr>
          <a:noFill/>
        </p:spPr>
        <p:txBody>
          <a:bodyPr/>
          <a:lstStyle/>
          <a:p>
            <a:fld id="{1A4A05A5-13B6-4C17-8856-CB69EBF3D893}" type="slidenum">
              <a:rPr lang="en-US"/>
              <a:pPr/>
              <a:t>7</a:t>
            </a:fld>
            <a:endParaRPr 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3558962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noFill/>
          <a:ln/>
        </p:spPr>
        <p:txBody>
          <a:bodyPr/>
          <a:lstStyle/>
          <a:p>
            <a:endParaRPr lang="en-US" smtClean="0"/>
          </a:p>
        </p:txBody>
      </p:sp>
      <p:sp>
        <p:nvSpPr>
          <p:cNvPr id="220164" name="Slide Number Placeholder 3"/>
          <p:cNvSpPr>
            <a:spLocks noGrp="1"/>
          </p:cNvSpPr>
          <p:nvPr>
            <p:ph type="sldNum" sz="quarter" idx="5"/>
          </p:nvPr>
        </p:nvSpPr>
        <p:spPr>
          <a:noFill/>
        </p:spPr>
        <p:txBody>
          <a:bodyPr/>
          <a:lstStyle/>
          <a:p>
            <a:fld id="{1A4A05A5-13B6-4C17-8856-CB69EBF3D893}" type="slidenum">
              <a:rPr lang="en-US"/>
              <a:pPr/>
              <a:t>8</a:t>
            </a:fld>
            <a:endParaRPr 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3845698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p:cNvSpPr>
            <a:spLocks noGrp="1" noRot="1" noChangeAspect="1" noTextEdit="1"/>
          </p:cNvSpPr>
          <p:nvPr>
            <p:ph type="sldImg"/>
          </p:nvPr>
        </p:nvSpPr>
        <p:spPr>
          <a:ln/>
        </p:spPr>
      </p:sp>
      <p:sp>
        <p:nvSpPr>
          <p:cNvPr id="231427" name="Notes Placeholder 2"/>
          <p:cNvSpPr>
            <a:spLocks noGrp="1"/>
          </p:cNvSpPr>
          <p:nvPr>
            <p:ph type="body" idx="1"/>
          </p:nvPr>
        </p:nvSpPr>
        <p:spPr>
          <a:noFill/>
          <a:ln/>
        </p:spPr>
        <p:txBody>
          <a:bodyPr/>
          <a:lstStyle/>
          <a:p>
            <a:endParaRPr lang="en-US" smtClean="0"/>
          </a:p>
        </p:txBody>
      </p:sp>
      <p:sp>
        <p:nvSpPr>
          <p:cNvPr id="231428" name="Slide Number Placeholder 3"/>
          <p:cNvSpPr>
            <a:spLocks noGrp="1"/>
          </p:cNvSpPr>
          <p:nvPr>
            <p:ph type="sldNum" sz="quarter" idx="5"/>
          </p:nvPr>
        </p:nvSpPr>
        <p:spPr>
          <a:noFill/>
        </p:spPr>
        <p:txBody>
          <a:bodyPr/>
          <a:lstStyle/>
          <a:p>
            <a:fld id="{F606E8F2-596D-4575-A637-8319D8CCEFF2}" type="slidenum">
              <a:rPr lang="en-US"/>
              <a:pPr/>
              <a:t>9</a:t>
            </a:fld>
            <a:endParaRPr lang="en-US"/>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4185916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70662" indent="-296408" eaLnBrk="0" hangingPunct="0">
              <a:defRPr>
                <a:solidFill>
                  <a:schemeClr val="tx1"/>
                </a:solidFill>
                <a:latin typeface="Arial" panose="020B0604020202020204" pitchFamily="34" charset="0"/>
              </a:defRPr>
            </a:lvl2pPr>
            <a:lvl3pPr marL="1185634" indent="-237127" eaLnBrk="0" hangingPunct="0">
              <a:defRPr>
                <a:solidFill>
                  <a:schemeClr val="tx1"/>
                </a:solidFill>
                <a:latin typeface="Arial" panose="020B0604020202020204" pitchFamily="34" charset="0"/>
              </a:defRPr>
            </a:lvl3pPr>
            <a:lvl4pPr marL="1659887" indent="-237127" eaLnBrk="0" hangingPunct="0">
              <a:defRPr>
                <a:solidFill>
                  <a:schemeClr val="tx1"/>
                </a:solidFill>
                <a:latin typeface="Arial" panose="020B0604020202020204" pitchFamily="34" charset="0"/>
              </a:defRPr>
            </a:lvl4pPr>
            <a:lvl5pPr marL="2134141" indent="-237127" eaLnBrk="0" hangingPunct="0">
              <a:defRPr>
                <a:solidFill>
                  <a:schemeClr val="tx1"/>
                </a:solidFill>
                <a:latin typeface="Arial" panose="020B0604020202020204" pitchFamily="34" charset="0"/>
              </a:defRPr>
            </a:lvl5pPr>
            <a:lvl6pPr marL="2608395" indent="-237127" eaLnBrk="0" fontAlgn="base" hangingPunct="0">
              <a:spcBef>
                <a:spcPct val="0"/>
              </a:spcBef>
              <a:spcAft>
                <a:spcPct val="0"/>
              </a:spcAft>
              <a:defRPr>
                <a:solidFill>
                  <a:schemeClr val="tx1"/>
                </a:solidFill>
                <a:latin typeface="Arial" panose="020B0604020202020204" pitchFamily="34" charset="0"/>
              </a:defRPr>
            </a:lvl6pPr>
            <a:lvl7pPr marL="3082648" indent="-237127" eaLnBrk="0" fontAlgn="base" hangingPunct="0">
              <a:spcBef>
                <a:spcPct val="0"/>
              </a:spcBef>
              <a:spcAft>
                <a:spcPct val="0"/>
              </a:spcAft>
              <a:defRPr>
                <a:solidFill>
                  <a:schemeClr val="tx1"/>
                </a:solidFill>
                <a:latin typeface="Arial" panose="020B0604020202020204" pitchFamily="34" charset="0"/>
              </a:defRPr>
            </a:lvl7pPr>
            <a:lvl8pPr marL="3556902" indent="-237127" eaLnBrk="0" fontAlgn="base" hangingPunct="0">
              <a:spcBef>
                <a:spcPct val="0"/>
              </a:spcBef>
              <a:spcAft>
                <a:spcPct val="0"/>
              </a:spcAft>
              <a:defRPr>
                <a:solidFill>
                  <a:schemeClr val="tx1"/>
                </a:solidFill>
                <a:latin typeface="Arial" panose="020B0604020202020204" pitchFamily="34" charset="0"/>
              </a:defRPr>
            </a:lvl8pPr>
            <a:lvl9pPr marL="4031155" indent="-237127"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74EC836-0BC7-4EAB-A618-24F38ECE848C}" type="slidenum">
              <a:rPr lang="en-US" altLang="en-US">
                <a:latin typeface="Calibri" panose="020F0502020204030204" pitchFamily="34" charset="0"/>
              </a:rPr>
              <a:pPr eaLnBrk="1" hangingPunct="1"/>
              <a:t>10</a:t>
            </a:fld>
            <a:endParaRPr lang="en-US" altLang="en-US">
              <a:latin typeface="Calibri" panose="020F0502020204030204" pitchFamily="34" charset="0"/>
            </a:endParaRPr>
          </a:p>
        </p:txBody>
      </p:sp>
      <p:sp>
        <p:nvSpPr>
          <p:cNvPr id="2" name="Date Placeholder 1"/>
          <p:cNvSpPr>
            <a:spLocks noGrp="1"/>
          </p:cNvSpPr>
          <p:nvPr>
            <p:ph type="dt" idx="10"/>
          </p:nvPr>
        </p:nvSpPr>
        <p:spPr/>
        <p:txBody>
          <a:bodyPr/>
          <a:lstStyle/>
          <a:p>
            <a:pPr>
              <a:defRPr/>
            </a:pPr>
            <a:endParaRPr lang="en-US"/>
          </a:p>
        </p:txBody>
      </p:sp>
    </p:spTree>
    <p:extLst>
      <p:ext uri="{BB962C8B-B14F-4D97-AF65-F5344CB8AC3E}">
        <p14:creationId xmlns:p14="http://schemas.microsoft.com/office/powerpoint/2010/main" val="201468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07" eaLnBrk="1" fontAlgn="auto" hangingPunct="1">
              <a:spcBef>
                <a:spcPts val="0"/>
              </a:spcBef>
              <a:spcAft>
                <a:spcPts val="0"/>
              </a:spcAft>
              <a:defRPr/>
            </a:pPr>
            <a:r>
              <a:rPr lang="en-US" dirty="0" smtClean="0"/>
              <a:t>Trained and certified instructors by BREI or the Cooperative Extension System are allowed to  remix, tweak, and build upon this work non-commercially, as long as they credit </a:t>
            </a:r>
            <a:r>
              <a:rPr lang="en-US" smtClean="0"/>
              <a:t>original authors and </a:t>
            </a:r>
            <a:r>
              <a:rPr lang="en-US" dirty="0" smtClean="0"/>
              <a:t>they must license their new creations under the identical terms.  This work can be downloaded and redistributed, but  all new work based on this work must carry the same license, so any derivatives will also be non-commercial in nature.</a:t>
            </a:r>
          </a:p>
          <a:p>
            <a:endParaRPr lang="en-US" dirty="0"/>
          </a:p>
        </p:txBody>
      </p:sp>
      <p:sp>
        <p:nvSpPr>
          <p:cNvPr id="4" name="Slide Number Placeholder 3"/>
          <p:cNvSpPr>
            <a:spLocks noGrp="1"/>
          </p:cNvSpPr>
          <p:nvPr>
            <p:ph type="sldNum" sz="quarter" idx="10"/>
          </p:nvPr>
        </p:nvSpPr>
        <p:spPr/>
        <p:txBody>
          <a:bodyPr/>
          <a:lstStyle/>
          <a:p>
            <a:fld id="{024CBB91-E7E5-4305-9FF8-73AFAAF1195D}" type="slidenum">
              <a:rPr lang="en-US" smtClean="0"/>
              <a:pPr/>
              <a:t>11</a:t>
            </a:fld>
            <a:endParaRPr lang="en-US"/>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363242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pPr>
              <a:defRPr/>
            </a:pPr>
            <a:fld id="{9F5A4C50-9C2B-43CB-BECD-2D598EE48871}" type="datetime1">
              <a:rPr lang="en-US" smtClean="0"/>
              <a:pPr>
                <a:defRPr/>
              </a:pPr>
              <a:t>3/10/2018</a:t>
            </a:fld>
            <a:endParaRPr lang="en-US"/>
          </a:p>
        </p:txBody>
      </p:sp>
      <p:sp>
        <p:nvSpPr>
          <p:cNvPr id="17" name="Footer Placeholder 16"/>
          <p:cNvSpPr>
            <a:spLocks noGrp="1"/>
          </p:cNvSpPr>
          <p:nvPr>
            <p:ph type="ftr" sz="quarter" idx="11"/>
          </p:nvPr>
        </p:nvSpPr>
        <p:spPr>
          <a:xfrm>
            <a:off x="2898648" y="6355080"/>
            <a:ext cx="3474720" cy="365760"/>
          </a:xfrm>
        </p:spPr>
        <p:txBody>
          <a:bodyPr/>
          <a:lstStyle/>
          <a:p>
            <a:pPr>
              <a:defRPr/>
            </a:pPr>
            <a:endParaRPr lang="en-US"/>
          </a:p>
        </p:txBody>
      </p:sp>
      <p:sp>
        <p:nvSpPr>
          <p:cNvPr id="29" name="Slide Number Placeholder 28"/>
          <p:cNvSpPr>
            <a:spLocks noGrp="1"/>
          </p:cNvSpPr>
          <p:nvPr>
            <p:ph type="sldNum" sz="quarter" idx="12"/>
          </p:nvPr>
        </p:nvSpPr>
        <p:spPr>
          <a:xfrm>
            <a:off x="1216152" y="6355080"/>
            <a:ext cx="1219200" cy="365760"/>
          </a:xfrm>
        </p:spPr>
        <p:txBody>
          <a:bodyPr/>
          <a:lstStyle/>
          <a:p>
            <a:pPr>
              <a:defRPr/>
            </a:pPr>
            <a:fld id="{B602DA1E-B69C-46A8-917F-66FEFC2EF5B8}" type="slidenum">
              <a:rPr lang="en-US" smtClean="0"/>
              <a:pPr>
                <a:defRPr/>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DBFF1894-D6AD-409D-BB61-EB12E05DB52D}" type="datetime1">
              <a:rPr lang="en-US" smtClean="0"/>
              <a:pPr>
                <a:defRPr/>
              </a:pPr>
              <a:t>3/10/2018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EA28750-C738-4D04-9309-8C45BEAEA612}" type="slidenum">
              <a:rPr lang="en-US" smtClean="0"/>
              <a:pPr>
                <a:defRPr/>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pPr>
              <a:defRPr/>
            </a:pPr>
            <a:fld id="{D02FB188-9E44-4391-97EE-0BD221991B9C}" type="datetime1">
              <a:rPr lang="en-US" smtClean="0"/>
              <a:pPr>
                <a:defRPr/>
              </a:pPr>
              <a:t>3/10/2018</a:t>
            </a:fld>
            <a:endParaRPr lang="en-US"/>
          </a:p>
        </p:txBody>
      </p:sp>
      <p:sp>
        <p:nvSpPr>
          <p:cNvPr id="5" name="Footer Placeholder 4"/>
          <p:cNvSpPr>
            <a:spLocks noGrp="1"/>
          </p:cNvSpPr>
          <p:nvPr>
            <p:ph type="ftr" sz="quarter" idx="11"/>
          </p:nvPr>
        </p:nvSpPr>
        <p:spPr>
          <a:xfrm>
            <a:off x="2898648" y="6355080"/>
            <a:ext cx="3474720" cy="365760"/>
          </a:xfrm>
        </p:spPr>
        <p:txBody>
          <a:bodyPr/>
          <a:lstStyle/>
          <a:p>
            <a:pPr>
              <a:defRPr/>
            </a:pPr>
            <a:endParaRPr lang="en-US"/>
          </a:p>
        </p:txBody>
      </p:sp>
      <p:sp>
        <p:nvSpPr>
          <p:cNvPr id="6" name="Slide Number Placeholder 5"/>
          <p:cNvSpPr>
            <a:spLocks noGrp="1"/>
          </p:cNvSpPr>
          <p:nvPr>
            <p:ph type="sldNum" sz="quarter" idx="12"/>
          </p:nvPr>
        </p:nvSpPr>
        <p:spPr>
          <a:xfrm>
            <a:off x="1069848" y="6355080"/>
            <a:ext cx="1520952" cy="365760"/>
          </a:xfrm>
        </p:spPr>
        <p:txBody>
          <a:bodyPr/>
          <a:lstStyle/>
          <a:p>
            <a:pPr>
              <a:defRPr/>
            </a:pPr>
            <a:fld id="{32947988-250A-4AC4-A452-786FF830CDA3}" type="slidenum">
              <a:rPr lang="en-US" smtClean="0"/>
              <a:pPr>
                <a:defRPr/>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D4C61C59-7BCC-421C-B1AD-B9DE3FED488B}" type="datetime1">
              <a:rPr lang="en-US" smtClean="0"/>
              <a:pPr>
                <a:defRPr/>
              </a:pPr>
              <a:t>3/10/2018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F009579-C73A-4427-98FE-E5208E06F928}" type="slidenum">
              <a:rPr lang="en-US" smtClean="0"/>
              <a:pPr>
                <a:defRPr/>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fld id="{37E46ACA-123C-4E30-A2A3-62DB39222BDB}" type="datetime1">
              <a:rPr lang="en-US" smtClean="0"/>
              <a:pPr>
                <a:defRPr/>
              </a:pPr>
              <a:t>3/10/2018</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32C3845-A0DF-43A4-9CB4-A4D157B89A68}" type="slidenum">
              <a:rPr lang="en-US" smtClean="0"/>
              <a:pPr>
                <a:defRPr/>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785DCC9E-4A30-4818-BC1B-4558C6F5B37D}" type="datetime1">
              <a:rPr lang="en-US" smtClean="0"/>
              <a:pPr>
                <a:defRPr/>
              </a:pPr>
              <a:t>3/10/2018</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2AC38C0-CCEC-4F57-BE68-0E86EC817BE1}" type="slidenum">
              <a:rPr lang="en-US" smtClean="0"/>
              <a:pPr>
                <a:defRPr/>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09EA994-F968-4CEC-9FB6-AD69C0BE1B40}" type="datetime1">
              <a:rPr lang="en-US" smtClean="0"/>
              <a:pPr>
                <a:defRPr/>
              </a:pPr>
              <a:t>3/10/2018</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11F2A9F-4878-4FA9-883A-313AB3A7D8DC}" type="slidenum">
              <a:rPr lang="en-US" smtClean="0"/>
              <a:pPr>
                <a:defRPr/>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76872EEE-924A-41FD-B13E-46A9B123D4CB}" type="datetime1">
              <a:rPr lang="en-US" smtClean="0"/>
              <a:pPr>
                <a:defRPr/>
              </a:pPr>
              <a:t>3/10/2018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F474BA9-F867-40A1-ADD0-CA3D7B1F1DE3}"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941B99B5-7705-4FF2-9361-C19B28E3DE69}" type="datetime1">
              <a:rPr lang="en-US" smtClean="0"/>
              <a:pPr>
                <a:defRPr/>
              </a:pPr>
              <a:t>3/10/2018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1CC6D25-42A4-472E-B2E8-8694350E326C}"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5B604431-922F-4A41-8AAB-9C78360350CB}" type="datetime1">
              <a:rPr lang="en-US" smtClean="0"/>
              <a:pPr>
                <a:defRPr/>
              </a:pPr>
              <a:t>3/10/2018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71C6D53-FD89-40A4-A4C0-52DD1E1B6DDE}"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909BBB14-D89C-4EAD-BAD0-D7EF0E101357}" type="datetime1">
              <a:rPr lang="en-US" smtClean="0"/>
              <a:pPr>
                <a:defRPr/>
              </a:pPr>
              <a:t>3/10/2018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A4F4C9F-1209-4669-8D61-158224C59EB1}" type="slidenum">
              <a:rPr lang="en-US" smtClean="0"/>
              <a:pPr>
                <a:defRPr/>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a:defRPr/>
            </a:pPr>
            <a:fld id="{87FC2387-DC7E-468B-BB3D-0E1020C16956}" type="datetime1">
              <a:rPr lang="en-US" smtClean="0"/>
              <a:pPr>
                <a:defRPr/>
              </a:pPr>
              <a:t>3/10/2018</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defRPr/>
            </a:pPr>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defRPr/>
            </a:pPr>
            <a:fld id="{14C1EDCC-1050-4E98-A7B4-D3F7A4EFF585}" type="slidenum">
              <a:rPr lang="en-US" smtClean="0"/>
              <a:pPr>
                <a:defRPr/>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76"/>
            <a:ext cx="9144000" cy="6858001"/>
          </a:xfrm>
          <a:prstGeom prst="rect">
            <a:avLst/>
          </a:prstGeom>
        </p:spPr>
      </p:pic>
      <p:sp>
        <p:nvSpPr>
          <p:cNvPr id="3" name="Title 2"/>
          <p:cNvSpPr>
            <a:spLocks noGrp="1"/>
          </p:cNvSpPr>
          <p:nvPr>
            <p:ph type="ctrTitle"/>
          </p:nvPr>
        </p:nvSpPr>
        <p:spPr>
          <a:xfrm>
            <a:off x="1219200" y="3810000"/>
            <a:ext cx="6858000" cy="914400"/>
          </a:xfrm>
        </p:spPr>
        <p:txBody>
          <a:bodyPr>
            <a:noAutofit/>
          </a:bodyPr>
          <a:lstStyle/>
          <a:p>
            <a:pPr algn="l"/>
            <a:r>
              <a:rPr lang="en-US" sz="4000" dirty="0"/>
              <a:t>Business Retention and Expansion</a:t>
            </a:r>
          </a:p>
        </p:txBody>
      </p:sp>
      <p:sp>
        <p:nvSpPr>
          <p:cNvPr id="4" name="Subtitle 3"/>
          <p:cNvSpPr>
            <a:spLocks noGrp="1"/>
          </p:cNvSpPr>
          <p:nvPr>
            <p:ph type="subTitle" idx="1"/>
          </p:nvPr>
        </p:nvSpPr>
        <p:spPr>
          <a:xfrm>
            <a:off x="1143000" y="5257800"/>
            <a:ext cx="6858000" cy="533400"/>
          </a:xfrm>
        </p:spPr>
        <p:txBody>
          <a:bodyPr>
            <a:noAutofit/>
          </a:bodyPr>
          <a:lstStyle/>
          <a:p>
            <a:pPr algn="l"/>
            <a:r>
              <a:rPr lang="en-US" sz="2400" dirty="0"/>
              <a:t>Assessing the Community</a:t>
            </a:r>
          </a:p>
        </p:txBody>
      </p:sp>
    </p:spTree>
    <p:extLst>
      <p:ext uri="{BB962C8B-B14F-4D97-AF65-F5344CB8AC3E}">
        <p14:creationId xmlns:p14="http://schemas.microsoft.com/office/powerpoint/2010/main" val="38098949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457200" y="152400"/>
            <a:ext cx="8229600" cy="868363"/>
          </a:xfrm>
        </p:spPr>
        <p:txBody>
          <a:bodyPr>
            <a:normAutofit/>
          </a:bodyPr>
          <a:lstStyle/>
          <a:p>
            <a:pPr eaLnBrk="1" hangingPunct="1"/>
            <a:r>
              <a:rPr lang="en-US" b="1" dirty="0" smtClean="0"/>
              <a:t>Why have a Community Assessment?</a:t>
            </a:r>
          </a:p>
        </p:txBody>
      </p:sp>
      <p:sp>
        <p:nvSpPr>
          <p:cNvPr id="43012" name="Rectangle 3"/>
          <p:cNvSpPr>
            <a:spLocks noGrp="1" noChangeArrowheads="1"/>
          </p:cNvSpPr>
          <p:nvPr>
            <p:ph type="body" idx="1"/>
          </p:nvPr>
        </p:nvSpPr>
        <p:spPr>
          <a:xfrm>
            <a:off x="457200" y="1219200"/>
            <a:ext cx="8534400" cy="5137150"/>
          </a:xfrm>
        </p:spPr>
        <p:txBody>
          <a:bodyPr>
            <a:normAutofit/>
          </a:bodyPr>
          <a:lstStyle/>
          <a:p>
            <a:pPr eaLnBrk="1" hangingPunct="1"/>
            <a:r>
              <a:rPr lang="en-US" dirty="0" smtClean="0"/>
              <a:t>As a leader of the local BR&amp;E effort, it is necessary for you to understand the important factors in the local economic environment</a:t>
            </a:r>
          </a:p>
          <a:p>
            <a:pPr lvl="1"/>
            <a:r>
              <a:rPr lang="en-US" dirty="0" smtClean="0"/>
              <a:t>The economic environment is more than the specific sectors that the program is targeting</a:t>
            </a:r>
          </a:p>
          <a:p>
            <a:pPr lvl="1">
              <a:spcAft>
                <a:spcPts val="1200"/>
              </a:spcAft>
            </a:pPr>
            <a:r>
              <a:rPr lang="en-US" dirty="0" smtClean="0"/>
              <a:t>The economic environment is likely affected by the social, cultural, legal, and other factors present in the community</a:t>
            </a:r>
          </a:p>
          <a:p>
            <a:pPr eaLnBrk="1" hangingPunct="1"/>
            <a:r>
              <a:rPr lang="en-US" dirty="0" smtClean="0"/>
              <a:t>A snapshot of what is occurring in the community at a given point in time – it is the “story of place”</a:t>
            </a:r>
          </a:p>
          <a:p>
            <a:pPr lvl="1"/>
            <a:r>
              <a:rPr lang="en-US" dirty="0" smtClean="0"/>
              <a:t>A substantial regional science literature from both the U.S. and Canada indicates that the best economic development policy is “place-based;” a BR&amp;E visitation program fits this description</a:t>
            </a:r>
          </a:p>
        </p:txBody>
      </p:sp>
      <p:sp>
        <p:nvSpPr>
          <p:cNvPr id="5"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2</a:t>
            </a:fld>
            <a:endParaRPr lang="en-US" dirty="0"/>
          </a:p>
        </p:txBody>
      </p:sp>
    </p:spTree>
    <p:extLst>
      <p:ext uri="{BB962C8B-B14F-4D97-AF65-F5344CB8AC3E}">
        <p14:creationId xmlns:p14="http://schemas.microsoft.com/office/powerpoint/2010/main" val="144692906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457200" y="152400"/>
            <a:ext cx="8686800" cy="868363"/>
          </a:xfrm>
        </p:spPr>
        <p:txBody>
          <a:bodyPr>
            <a:normAutofit/>
          </a:bodyPr>
          <a:lstStyle/>
          <a:p>
            <a:pPr eaLnBrk="1" hangingPunct="1"/>
            <a:r>
              <a:rPr lang="en-US" b="1" dirty="0" smtClean="0"/>
              <a:t>Community Assessment Characteristics</a:t>
            </a:r>
          </a:p>
        </p:txBody>
      </p:sp>
      <p:sp>
        <p:nvSpPr>
          <p:cNvPr id="43012" name="Rectangle 3"/>
          <p:cNvSpPr>
            <a:spLocks noGrp="1" noChangeArrowheads="1"/>
          </p:cNvSpPr>
          <p:nvPr>
            <p:ph type="body" idx="1"/>
          </p:nvPr>
        </p:nvSpPr>
        <p:spPr>
          <a:xfrm>
            <a:off x="457200" y="1219200"/>
            <a:ext cx="8534400" cy="5486400"/>
          </a:xfrm>
        </p:spPr>
        <p:txBody>
          <a:bodyPr>
            <a:normAutofit lnSpcReduction="10000"/>
          </a:bodyPr>
          <a:lstStyle/>
          <a:p>
            <a:pPr eaLnBrk="1" hangingPunct="1"/>
            <a:r>
              <a:rPr lang="en-US" dirty="0" smtClean="0"/>
              <a:t>Recognize the comprehensive environment in which the community’s businesses operates</a:t>
            </a:r>
          </a:p>
          <a:p>
            <a:pPr eaLnBrk="1" hangingPunct="1">
              <a:spcAft>
                <a:spcPts val="600"/>
              </a:spcAft>
            </a:pPr>
            <a:r>
              <a:rPr lang="en-US" dirty="0" smtClean="0"/>
              <a:t>While the economic environment should obviously be included, other sectors should be considered</a:t>
            </a:r>
          </a:p>
          <a:p>
            <a:pPr marL="0" indent="0" eaLnBrk="1" hangingPunct="1">
              <a:spcAft>
                <a:spcPts val="600"/>
              </a:spcAft>
              <a:buNone/>
            </a:pPr>
            <a:endParaRPr lang="en-US" dirty="0" smtClean="0"/>
          </a:p>
          <a:p>
            <a:endParaRPr lang="en-US" dirty="0" smtClean="0"/>
          </a:p>
          <a:p>
            <a:endParaRPr lang="en-US" dirty="0" smtClean="0"/>
          </a:p>
          <a:p>
            <a:r>
              <a:rPr lang="en-US" dirty="0" smtClean="0"/>
              <a:t>Can </a:t>
            </a:r>
            <a:r>
              <a:rPr lang="en-US" dirty="0"/>
              <a:t>be demographic, social, economic, educational, religious, financial, natural resource, etc., based</a:t>
            </a:r>
            <a:r>
              <a:rPr lang="en-US" dirty="0" smtClean="0"/>
              <a:t>; BR&amp;E programs typically utilize an economic assessment with other pieces of information included</a:t>
            </a:r>
          </a:p>
          <a:p>
            <a:pPr lvl="1"/>
            <a:r>
              <a:rPr lang="en-US" dirty="0" smtClean="0"/>
              <a:t>But determine the sectors that affect the chosen industry sector and gather information on those sectors</a:t>
            </a:r>
          </a:p>
        </p:txBody>
      </p:sp>
      <p:sp>
        <p:nvSpPr>
          <p:cNvPr id="5"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3</a:t>
            </a:fld>
            <a:endParaRPr lang="en-US" dirty="0"/>
          </a:p>
        </p:txBody>
      </p:sp>
      <p:sp>
        <p:nvSpPr>
          <p:cNvPr id="7" name="Content Placeholder 3"/>
          <p:cNvSpPr txBox="1">
            <a:spLocks/>
          </p:cNvSpPr>
          <p:nvPr/>
        </p:nvSpPr>
        <p:spPr>
          <a:xfrm>
            <a:off x="730956" y="2971800"/>
            <a:ext cx="5822244" cy="1143000"/>
          </a:xfrm>
          <a:prstGeom prst="rect">
            <a:avLst/>
          </a:prstGeom>
        </p:spPr>
        <p:txBody>
          <a:bodyPr vert="horz" numCol="2">
            <a:norm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fontAlgn="auto">
              <a:spcBef>
                <a:spcPts val="0"/>
              </a:spcBef>
              <a:spcAft>
                <a:spcPts val="0"/>
              </a:spcAft>
            </a:pPr>
            <a:r>
              <a:rPr lang="en-US" sz="2300" dirty="0" smtClean="0">
                <a:solidFill>
                  <a:schemeClr val="accent2"/>
                </a:solidFill>
              </a:rPr>
              <a:t>Demographic</a:t>
            </a:r>
          </a:p>
          <a:p>
            <a:pPr fontAlgn="auto">
              <a:spcBef>
                <a:spcPts val="0"/>
              </a:spcBef>
              <a:spcAft>
                <a:spcPts val="0"/>
              </a:spcAft>
            </a:pPr>
            <a:r>
              <a:rPr lang="en-US" sz="2300" dirty="0" smtClean="0">
                <a:solidFill>
                  <a:schemeClr val="accent2"/>
                </a:solidFill>
              </a:rPr>
              <a:t>Educational</a:t>
            </a:r>
          </a:p>
          <a:p>
            <a:pPr fontAlgn="auto">
              <a:spcBef>
                <a:spcPts val="0"/>
              </a:spcBef>
              <a:spcAft>
                <a:spcPts val="0"/>
              </a:spcAft>
            </a:pPr>
            <a:r>
              <a:rPr lang="en-US" sz="2300" dirty="0" smtClean="0">
                <a:solidFill>
                  <a:schemeClr val="accent2"/>
                </a:solidFill>
              </a:rPr>
              <a:t>Financial</a:t>
            </a:r>
          </a:p>
          <a:p>
            <a:pPr fontAlgn="auto">
              <a:spcBef>
                <a:spcPts val="0"/>
              </a:spcBef>
              <a:spcAft>
                <a:spcPts val="0"/>
              </a:spcAft>
            </a:pPr>
            <a:r>
              <a:rPr lang="en-US" sz="2300" dirty="0" smtClean="0">
                <a:solidFill>
                  <a:schemeClr val="accent2"/>
                </a:solidFill>
              </a:rPr>
              <a:t>Social</a:t>
            </a:r>
          </a:p>
          <a:p>
            <a:pPr fontAlgn="auto">
              <a:spcBef>
                <a:spcPts val="0"/>
              </a:spcBef>
              <a:spcAft>
                <a:spcPts val="0"/>
              </a:spcAft>
            </a:pPr>
            <a:r>
              <a:rPr lang="en-US" sz="2300" dirty="0" smtClean="0">
                <a:solidFill>
                  <a:schemeClr val="accent2"/>
                </a:solidFill>
              </a:rPr>
              <a:t>Religious</a:t>
            </a:r>
          </a:p>
          <a:p>
            <a:pPr fontAlgn="auto">
              <a:spcBef>
                <a:spcPts val="0"/>
              </a:spcBef>
              <a:spcAft>
                <a:spcPts val="0"/>
              </a:spcAft>
            </a:pPr>
            <a:r>
              <a:rPr lang="en-US" sz="2300" dirty="0" smtClean="0">
                <a:solidFill>
                  <a:schemeClr val="accent2"/>
                </a:solidFill>
              </a:rPr>
              <a:t>Natural Resource </a:t>
            </a:r>
            <a:endParaRPr lang="en-US" sz="2300" dirty="0">
              <a:solidFill>
                <a:schemeClr val="accent2"/>
              </a:solidFill>
            </a:endParaRPr>
          </a:p>
        </p:txBody>
      </p:sp>
    </p:spTree>
    <p:extLst>
      <p:ext uri="{BB962C8B-B14F-4D97-AF65-F5344CB8AC3E}">
        <p14:creationId xmlns:p14="http://schemas.microsoft.com/office/powerpoint/2010/main" val="18596729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role are you playing for the local community?</a:t>
            </a:r>
            <a:endParaRPr lang="en-US" b="1" dirty="0"/>
          </a:p>
        </p:txBody>
      </p:sp>
      <p:sp>
        <p:nvSpPr>
          <p:cNvPr id="4" name="Slide Number Placeholder 3"/>
          <p:cNvSpPr>
            <a:spLocks noGrp="1"/>
          </p:cNvSpPr>
          <p:nvPr>
            <p:ph type="sldNum" sz="quarter" idx="12"/>
          </p:nvPr>
        </p:nvSpPr>
        <p:spPr/>
        <p:txBody>
          <a:bodyPr/>
          <a:lstStyle/>
          <a:p>
            <a:pPr>
              <a:defRPr/>
            </a:pPr>
            <a:fld id="{42AC38C0-CCEC-4F57-BE68-0E86EC817BE1}" type="slidenum">
              <a:rPr lang="en-US" smtClean="0"/>
              <a:pPr>
                <a:defRPr/>
              </a:pPr>
              <a:t>4</a:t>
            </a:fld>
            <a:endParaRPr lang="en-US"/>
          </a:p>
        </p:txBody>
      </p:sp>
      <p:sp>
        <p:nvSpPr>
          <p:cNvPr id="5" name="Isosceles Triangle 4"/>
          <p:cNvSpPr/>
          <p:nvPr/>
        </p:nvSpPr>
        <p:spPr>
          <a:xfrm>
            <a:off x="457200" y="2514600"/>
            <a:ext cx="4596384" cy="3657600"/>
          </a:xfrm>
          <a:prstGeom prst="triangl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2209800" y="3429000"/>
            <a:ext cx="60198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5" idx="1"/>
          </p:cNvCxnSpPr>
          <p:nvPr/>
        </p:nvCxnSpPr>
        <p:spPr>
          <a:xfrm rot="10800000" flipH="1">
            <a:off x="1606296" y="4343400"/>
            <a:ext cx="662330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066800" y="5257800"/>
            <a:ext cx="71628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4"/>
          </p:cNvCxnSpPr>
          <p:nvPr/>
        </p:nvCxnSpPr>
        <p:spPr>
          <a:xfrm rot="16200000" flipH="1">
            <a:off x="6641592" y="4584192"/>
            <a:ext cx="0" cy="317601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107424" y="5715000"/>
            <a:ext cx="3373039" cy="523220"/>
          </a:xfrm>
          <a:prstGeom prst="rect">
            <a:avLst/>
          </a:prstGeom>
          <a:noFill/>
        </p:spPr>
        <p:txBody>
          <a:bodyPr wrap="none" rtlCol="0">
            <a:spAutoFit/>
          </a:bodyPr>
          <a:lstStyle/>
          <a:p>
            <a:r>
              <a:rPr lang="en-US" sz="2800" b="1" dirty="0" smtClean="0">
                <a:solidFill>
                  <a:schemeClr val="accent2"/>
                </a:solidFill>
                <a:latin typeface="+mn-lt"/>
              </a:rPr>
              <a:t>Data – Operations </a:t>
            </a:r>
            <a:endParaRPr lang="en-US" sz="2800" b="1" dirty="0">
              <a:solidFill>
                <a:schemeClr val="accent2"/>
              </a:solidFill>
              <a:latin typeface="+mn-lt"/>
            </a:endParaRPr>
          </a:p>
        </p:txBody>
      </p:sp>
      <p:sp>
        <p:nvSpPr>
          <p:cNvPr id="11" name="TextBox 10"/>
          <p:cNvSpPr txBox="1"/>
          <p:nvPr/>
        </p:nvSpPr>
        <p:spPr>
          <a:xfrm>
            <a:off x="4648200" y="4800600"/>
            <a:ext cx="3047309" cy="523220"/>
          </a:xfrm>
          <a:prstGeom prst="rect">
            <a:avLst/>
          </a:prstGeom>
          <a:noFill/>
        </p:spPr>
        <p:txBody>
          <a:bodyPr wrap="none" rtlCol="0">
            <a:spAutoFit/>
          </a:bodyPr>
          <a:lstStyle/>
          <a:p>
            <a:r>
              <a:rPr lang="en-US" sz="2800" b="1" dirty="0" smtClean="0">
                <a:solidFill>
                  <a:schemeClr val="accent2"/>
                </a:solidFill>
                <a:latin typeface="+mn-lt"/>
              </a:rPr>
              <a:t>Info - Operations</a:t>
            </a:r>
            <a:endParaRPr lang="en-US" sz="2800" b="1" dirty="0">
              <a:solidFill>
                <a:schemeClr val="accent2"/>
              </a:solidFill>
              <a:latin typeface="+mn-lt"/>
            </a:endParaRPr>
          </a:p>
        </p:txBody>
      </p:sp>
      <p:sp>
        <p:nvSpPr>
          <p:cNvPr id="12" name="TextBox 11"/>
          <p:cNvSpPr txBox="1"/>
          <p:nvPr/>
        </p:nvSpPr>
        <p:spPr>
          <a:xfrm>
            <a:off x="4267200" y="3886200"/>
            <a:ext cx="3437608" cy="523220"/>
          </a:xfrm>
          <a:prstGeom prst="rect">
            <a:avLst/>
          </a:prstGeom>
          <a:noFill/>
        </p:spPr>
        <p:txBody>
          <a:bodyPr wrap="none" rtlCol="0">
            <a:spAutoFit/>
          </a:bodyPr>
          <a:lstStyle/>
          <a:p>
            <a:r>
              <a:rPr lang="en-US" sz="2800" b="1" dirty="0" smtClean="0">
                <a:solidFill>
                  <a:schemeClr val="accent2"/>
                </a:solidFill>
                <a:latin typeface="+mn-lt"/>
              </a:rPr>
              <a:t>Knowledge - Action</a:t>
            </a:r>
            <a:endParaRPr lang="en-US" sz="2800" b="1" dirty="0">
              <a:solidFill>
                <a:schemeClr val="accent2"/>
              </a:solidFill>
              <a:latin typeface="+mn-lt"/>
            </a:endParaRPr>
          </a:p>
        </p:txBody>
      </p:sp>
      <p:sp>
        <p:nvSpPr>
          <p:cNvPr id="13" name="TextBox 12"/>
          <p:cNvSpPr txBox="1"/>
          <p:nvPr/>
        </p:nvSpPr>
        <p:spPr>
          <a:xfrm>
            <a:off x="3886200" y="2971800"/>
            <a:ext cx="4466864" cy="523220"/>
          </a:xfrm>
          <a:prstGeom prst="rect">
            <a:avLst/>
          </a:prstGeom>
          <a:noFill/>
        </p:spPr>
        <p:txBody>
          <a:bodyPr wrap="none" rtlCol="0">
            <a:spAutoFit/>
          </a:bodyPr>
          <a:lstStyle/>
          <a:p>
            <a:r>
              <a:rPr lang="en-US" sz="2800" b="1" dirty="0" smtClean="0">
                <a:solidFill>
                  <a:schemeClr val="accent2"/>
                </a:solidFill>
                <a:latin typeface="+mn-lt"/>
              </a:rPr>
              <a:t>Innovation - Stakeholders</a:t>
            </a:r>
            <a:endParaRPr lang="en-US" sz="2800" b="1" dirty="0">
              <a:solidFill>
                <a:schemeClr val="accent2"/>
              </a:solidFill>
              <a:latin typeface="+mn-lt"/>
            </a:endParaRPr>
          </a:p>
        </p:txBody>
      </p:sp>
      <p:cxnSp>
        <p:nvCxnSpPr>
          <p:cNvPr id="14" name="Straight Arrow Connector 13"/>
          <p:cNvCxnSpPr>
            <a:stCxn id="5" idx="3"/>
          </p:cNvCxnSpPr>
          <p:nvPr/>
        </p:nvCxnSpPr>
        <p:spPr>
          <a:xfrm rot="5400000" flipH="1">
            <a:off x="2292096" y="5708904"/>
            <a:ext cx="914400" cy="12192"/>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flipH="1" flipV="1">
            <a:off x="2286000" y="4800600"/>
            <a:ext cx="914400" cy="1588"/>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flipH="1" flipV="1">
            <a:off x="2286000" y="3886200"/>
            <a:ext cx="914400" cy="1588"/>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5" idx="0"/>
          </p:cNvCxnSpPr>
          <p:nvPr/>
        </p:nvCxnSpPr>
        <p:spPr>
          <a:xfrm rot="5400000" flipH="1" flipV="1">
            <a:off x="2292096" y="2965704"/>
            <a:ext cx="914400" cy="12192"/>
          </a:xfrm>
          <a:prstGeom prst="straightConnector1">
            <a:avLst/>
          </a:prstGeom>
          <a:ln w="508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788093" y="6477000"/>
            <a:ext cx="6355907" cy="307777"/>
          </a:xfrm>
          <a:prstGeom prst="rect">
            <a:avLst/>
          </a:prstGeom>
          <a:noFill/>
        </p:spPr>
        <p:txBody>
          <a:bodyPr wrap="none" rtlCol="0">
            <a:spAutoFit/>
          </a:bodyPr>
          <a:lstStyle/>
          <a:p>
            <a:r>
              <a:rPr lang="en-US" sz="1400" dirty="0" smtClean="0"/>
              <a:t>Source:  Steve </a:t>
            </a:r>
            <a:r>
              <a:rPr lang="en-US" sz="1400" dirty="0" err="1" smtClean="0"/>
              <a:t>Deller</a:t>
            </a:r>
            <a:r>
              <a:rPr lang="en-US" sz="1400" dirty="0" smtClean="0"/>
              <a:t>, University of Wisconsin.  NACDEP presentation, 2010.</a:t>
            </a:r>
            <a:endParaRPr lang="en-US" sz="1400" dirty="0"/>
          </a:p>
        </p:txBody>
      </p:sp>
      <p:sp>
        <p:nvSpPr>
          <p:cNvPr id="21" name="TextBox 20"/>
          <p:cNvSpPr txBox="1"/>
          <p:nvPr/>
        </p:nvSpPr>
        <p:spPr>
          <a:xfrm>
            <a:off x="152400" y="1371600"/>
            <a:ext cx="8686800" cy="1077218"/>
          </a:xfrm>
          <a:prstGeom prst="rect">
            <a:avLst/>
          </a:prstGeom>
          <a:noFill/>
        </p:spPr>
        <p:txBody>
          <a:bodyPr wrap="square" rtlCol="0">
            <a:spAutoFit/>
          </a:bodyPr>
          <a:lstStyle/>
          <a:p>
            <a:pPr algn="ctr"/>
            <a:r>
              <a:rPr lang="en-US" sz="3200" dirty="0" smtClean="0">
                <a:solidFill>
                  <a:schemeClr val="accent2"/>
                </a:solidFill>
                <a:latin typeface="+mn-lt"/>
              </a:rPr>
              <a:t>This type of activity can move the BR&amp;E organization up the innovation pyramid</a:t>
            </a:r>
            <a:endParaRPr lang="en-US" sz="3200" dirty="0">
              <a:solidFill>
                <a:schemeClr val="accent2"/>
              </a:solidFill>
              <a:latin typeface="+mn-lt"/>
            </a:endParaRPr>
          </a:p>
        </p:txBody>
      </p:sp>
      <p:cxnSp>
        <p:nvCxnSpPr>
          <p:cNvPr id="23" name="Straight Connector 22"/>
          <p:cNvCxnSpPr/>
          <p:nvPr/>
        </p:nvCxnSpPr>
        <p:spPr>
          <a:xfrm>
            <a:off x="457200" y="6172200"/>
            <a:ext cx="7772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488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457200" y="152400"/>
            <a:ext cx="8229600" cy="868363"/>
          </a:xfrm>
        </p:spPr>
        <p:txBody>
          <a:bodyPr/>
          <a:lstStyle/>
          <a:p>
            <a:pPr eaLnBrk="1" hangingPunct="1"/>
            <a:r>
              <a:rPr lang="en-US" b="1" dirty="0" smtClean="0"/>
              <a:t>What is its purpose?</a:t>
            </a:r>
          </a:p>
        </p:txBody>
      </p:sp>
      <p:sp>
        <p:nvSpPr>
          <p:cNvPr id="43012" name="Rectangle 3"/>
          <p:cNvSpPr>
            <a:spLocks noGrp="1" noChangeArrowheads="1"/>
          </p:cNvSpPr>
          <p:nvPr>
            <p:ph type="body" idx="1"/>
          </p:nvPr>
        </p:nvSpPr>
        <p:spPr>
          <a:xfrm>
            <a:off x="457200" y="1219200"/>
            <a:ext cx="8229600" cy="5029200"/>
          </a:xfrm>
        </p:spPr>
        <p:txBody>
          <a:bodyPr/>
          <a:lstStyle/>
          <a:p>
            <a:pPr eaLnBrk="1" hangingPunct="1"/>
            <a:r>
              <a:rPr lang="en-US" dirty="0" smtClean="0"/>
              <a:t>Adds value to the program and the partners’ involvement</a:t>
            </a:r>
          </a:p>
          <a:p>
            <a:pPr eaLnBrk="1" hangingPunct="1"/>
            <a:r>
              <a:rPr lang="en-US" dirty="0" smtClean="0"/>
              <a:t>Adds to what is known about the area</a:t>
            </a:r>
          </a:p>
          <a:p>
            <a:pPr eaLnBrk="1" hangingPunct="1"/>
            <a:r>
              <a:rPr lang="en-US" dirty="0" smtClean="0"/>
              <a:t>Demonstrates the impact of regional and global interactions</a:t>
            </a:r>
          </a:p>
          <a:p>
            <a:r>
              <a:rPr lang="en-US" dirty="0" smtClean="0"/>
              <a:t>Assists in understanding future trends regarding the local economy</a:t>
            </a:r>
          </a:p>
          <a:p>
            <a:pPr lvl="1"/>
            <a:r>
              <a:rPr lang="en-US" dirty="0" smtClean="0"/>
              <a:t>Variation among economic entities and locales</a:t>
            </a:r>
          </a:p>
          <a:p>
            <a:pPr lvl="1"/>
            <a:r>
              <a:rPr lang="en-US" dirty="0" smtClean="0"/>
              <a:t>Characteristics of these entities and areas</a:t>
            </a:r>
          </a:p>
          <a:p>
            <a:pPr lvl="1"/>
            <a:r>
              <a:rPr lang="en-US" dirty="0" smtClean="0"/>
              <a:t>Drivers of economic change</a:t>
            </a:r>
          </a:p>
          <a:p>
            <a:pPr lvl="1"/>
            <a:r>
              <a:rPr lang="en-US" dirty="0" smtClean="0"/>
              <a:t>Relative importance of tools that can be utilized to address these drivers</a:t>
            </a:r>
          </a:p>
        </p:txBody>
      </p:sp>
      <p:sp>
        <p:nvSpPr>
          <p:cNvPr id="6" name="TextBox 5"/>
          <p:cNvSpPr txBox="1"/>
          <p:nvPr/>
        </p:nvSpPr>
        <p:spPr>
          <a:xfrm>
            <a:off x="4919702" y="6211669"/>
            <a:ext cx="4224298" cy="646331"/>
          </a:xfrm>
          <a:prstGeom prst="rect">
            <a:avLst/>
          </a:prstGeom>
          <a:noFill/>
        </p:spPr>
        <p:txBody>
          <a:bodyPr wrap="none" rtlCol="0">
            <a:spAutoFit/>
          </a:bodyPr>
          <a:lstStyle/>
          <a:p>
            <a:r>
              <a:rPr lang="en-US" dirty="0" smtClean="0"/>
              <a:t>Improvement and Development Agency</a:t>
            </a:r>
          </a:p>
          <a:p>
            <a:r>
              <a:rPr lang="en-US" dirty="0" smtClean="0"/>
              <a:t>http://www.idea.gov.uk</a:t>
            </a:r>
            <a:endParaRPr lang="en-US" dirty="0"/>
          </a:p>
        </p:txBody>
      </p:sp>
      <p:sp>
        <p:nvSpPr>
          <p:cNvPr id="5"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5</a:t>
            </a:fld>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457200" y="152400"/>
            <a:ext cx="8229600" cy="868363"/>
          </a:xfrm>
        </p:spPr>
        <p:txBody>
          <a:bodyPr/>
          <a:lstStyle/>
          <a:p>
            <a:pPr eaLnBrk="1" hangingPunct="1"/>
            <a:r>
              <a:rPr lang="en-US" b="1" dirty="0" smtClean="0"/>
              <a:t>How is the Assessment Valuable?</a:t>
            </a:r>
          </a:p>
        </p:txBody>
      </p:sp>
      <p:sp>
        <p:nvSpPr>
          <p:cNvPr id="43012" name="Rectangle 3"/>
          <p:cNvSpPr>
            <a:spLocks noGrp="1" noChangeArrowheads="1"/>
          </p:cNvSpPr>
          <p:nvPr>
            <p:ph type="body" idx="1"/>
          </p:nvPr>
        </p:nvSpPr>
        <p:spPr>
          <a:xfrm>
            <a:off x="457200" y="1219200"/>
            <a:ext cx="8229600" cy="5029200"/>
          </a:xfrm>
        </p:spPr>
        <p:txBody>
          <a:bodyPr>
            <a:normAutofit/>
          </a:bodyPr>
          <a:lstStyle/>
          <a:p>
            <a:pPr eaLnBrk="1" hangingPunct="1"/>
            <a:r>
              <a:rPr lang="en-US" dirty="0" smtClean="0"/>
              <a:t>The process of gathering data for the assessment can help educate the champion, economic development professional, task force, etc., about the types of economic activity in the community</a:t>
            </a:r>
          </a:p>
          <a:p>
            <a:pPr eaLnBrk="1" hangingPunct="1"/>
            <a:endParaRPr lang="en-US" dirty="0" smtClean="0"/>
          </a:p>
          <a:p>
            <a:pPr eaLnBrk="1" hangingPunct="1"/>
            <a:r>
              <a:rPr lang="en-US" dirty="0" smtClean="0"/>
              <a:t>The product that results can assist in educating the community regarding the reason for the BR&amp;E program’s existence, why a strategic method of addressing the needs and concerns of existing businesses is needed, and to provide a basis from which to develop a plan of action for the program</a:t>
            </a:r>
          </a:p>
        </p:txBody>
      </p:sp>
      <p:sp>
        <p:nvSpPr>
          <p:cNvPr id="5"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6</a:t>
            </a:fld>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457200" y="152400"/>
            <a:ext cx="8229600" cy="868363"/>
          </a:xfrm>
        </p:spPr>
        <p:txBody>
          <a:bodyPr/>
          <a:lstStyle/>
          <a:p>
            <a:pPr eaLnBrk="1" hangingPunct="1"/>
            <a:r>
              <a:rPr lang="en-US" b="1" dirty="0" smtClean="0"/>
              <a:t>Preparing the Assessment</a:t>
            </a:r>
          </a:p>
        </p:txBody>
      </p:sp>
      <p:sp>
        <p:nvSpPr>
          <p:cNvPr id="43012" name="Rectangle 3"/>
          <p:cNvSpPr>
            <a:spLocks noGrp="1" noChangeArrowheads="1"/>
          </p:cNvSpPr>
          <p:nvPr>
            <p:ph type="body" idx="1"/>
          </p:nvPr>
        </p:nvSpPr>
        <p:spPr>
          <a:xfrm>
            <a:off x="457200" y="1219200"/>
            <a:ext cx="8458200" cy="5029200"/>
          </a:xfrm>
        </p:spPr>
        <p:txBody>
          <a:bodyPr>
            <a:normAutofit lnSpcReduction="10000"/>
          </a:bodyPr>
          <a:lstStyle/>
          <a:p>
            <a:pPr eaLnBrk="1" hangingPunct="1"/>
            <a:r>
              <a:rPr lang="en-US" dirty="0" smtClean="0"/>
              <a:t>Begin by looking at existing profiles developed by the state/provincial economic development authority</a:t>
            </a:r>
          </a:p>
          <a:p>
            <a:pPr lvl="1"/>
            <a:r>
              <a:rPr lang="en-US" i="1" dirty="0" smtClean="0"/>
              <a:t>Sources of Secondary Socio-Economic Data</a:t>
            </a:r>
            <a:r>
              <a:rPr lang="en-US" dirty="0" smtClean="0"/>
              <a:t> </a:t>
            </a:r>
            <a:endParaRPr lang="en-US" i="1" dirty="0" smtClean="0"/>
          </a:p>
          <a:p>
            <a:pPr lvl="1"/>
            <a:r>
              <a:rPr lang="en-US" dirty="0" smtClean="0"/>
              <a:t>http://novascotia.ca/business/</a:t>
            </a:r>
          </a:p>
          <a:p>
            <a:pPr lvl="1"/>
            <a:r>
              <a:rPr lang="en-US" dirty="0" smtClean="0"/>
              <a:t>http://statcan.gc.ca/eng/start</a:t>
            </a:r>
          </a:p>
          <a:p>
            <a:r>
              <a:rPr lang="en-US" dirty="0" smtClean="0"/>
              <a:t>Given prior knowledge or assumptions about the community, determine what is missing from the profile that concerns existing businesses</a:t>
            </a:r>
          </a:p>
          <a:p>
            <a:r>
              <a:rPr lang="en-US" dirty="0" smtClean="0"/>
              <a:t>Utilize the task </a:t>
            </a:r>
            <a:r>
              <a:rPr lang="en-US" dirty="0"/>
              <a:t>force </a:t>
            </a:r>
            <a:r>
              <a:rPr lang="en-US" dirty="0" smtClean="0"/>
              <a:t>(Operations/Response/Action Teams) or technical assistance entity to determine other necessary information needs</a:t>
            </a:r>
          </a:p>
          <a:p>
            <a:pPr lvl="1"/>
            <a:r>
              <a:rPr lang="en-US" dirty="0" smtClean="0"/>
              <a:t>Preparing for the Future: A Guide to Community-Based Planning</a:t>
            </a:r>
          </a:p>
          <a:p>
            <a:pPr lvl="1">
              <a:buNone/>
            </a:pPr>
            <a:r>
              <a:rPr lang="en-US" dirty="0" smtClean="0"/>
              <a:t>	http://srdc.msstate.edu/publications/archive/243.pdf</a:t>
            </a:r>
          </a:p>
          <a:p>
            <a:endParaRPr lang="en-US" dirty="0" smtClean="0"/>
          </a:p>
        </p:txBody>
      </p:sp>
      <p:sp>
        <p:nvSpPr>
          <p:cNvPr id="5"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7</a:t>
            </a:fld>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381000" y="152400"/>
            <a:ext cx="8382000" cy="868363"/>
          </a:xfrm>
        </p:spPr>
        <p:txBody>
          <a:bodyPr>
            <a:normAutofit fontScale="90000"/>
          </a:bodyPr>
          <a:lstStyle/>
          <a:p>
            <a:pPr eaLnBrk="1" hangingPunct="1"/>
            <a:r>
              <a:rPr lang="en-US" b="1" dirty="0" smtClean="0"/>
              <a:t>What Should the Assessment Describe?</a:t>
            </a:r>
          </a:p>
        </p:txBody>
      </p:sp>
      <p:sp>
        <p:nvSpPr>
          <p:cNvPr id="43012" name="Rectangle 3"/>
          <p:cNvSpPr>
            <a:spLocks noGrp="1" noChangeArrowheads="1"/>
          </p:cNvSpPr>
          <p:nvPr>
            <p:ph type="body" idx="1"/>
          </p:nvPr>
        </p:nvSpPr>
        <p:spPr>
          <a:xfrm>
            <a:off x="457200" y="1219200"/>
            <a:ext cx="8458200" cy="5029200"/>
          </a:xfrm>
        </p:spPr>
        <p:txBody>
          <a:bodyPr>
            <a:normAutofit/>
          </a:bodyPr>
          <a:lstStyle/>
          <a:p>
            <a:r>
              <a:rPr lang="en-US" dirty="0" smtClean="0"/>
              <a:t>Current data sources describe the current conditions under which </a:t>
            </a:r>
            <a:r>
              <a:rPr lang="en-US" smtClean="0"/>
              <a:t>businesses operate</a:t>
            </a:r>
            <a:endParaRPr lang="en-US" dirty="0" smtClean="0"/>
          </a:p>
          <a:p>
            <a:r>
              <a:rPr lang="en-US" dirty="0" smtClean="0"/>
              <a:t>The direction of change</a:t>
            </a:r>
          </a:p>
          <a:p>
            <a:r>
              <a:rPr lang="en-US" dirty="0" smtClean="0"/>
              <a:t>The intensity of change</a:t>
            </a:r>
          </a:p>
          <a:p>
            <a:r>
              <a:rPr lang="en-US" dirty="0" smtClean="0"/>
              <a:t>How your community compares to other similar communities</a:t>
            </a:r>
          </a:p>
          <a:p>
            <a:r>
              <a:rPr lang="en-US" dirty="0" smtClean="0"/>
              <a:t>The overall picture that the data paint about your community</a:t>
            </a:r>
          </a:p>
        </p:txBody>
      </p:sp>
      <p:sp>
        <p:nvSpPr>
          <p:cNvPr id="5"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8</a:t>
            </a:fld>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p:txBody>
          <a:bodyPr/>
          <a:lstStyle/>
          <a:p>
            <a:pPr eaLnBrk="1" hangingPunct="1"/>
            <a:r>
              <a:rPr lang="en-US" b="1" dirty="0" smtClean="0"/>
              <a:t>Concerns With Data Use</a:t>
            </a:r>
          </a:p>
        </p:txBody>
      </p:sp>
      <p:sp>
        <p:nvSpPr>
          <p:cNvPr id="54276" name="Rectangle 3"/>
          <p:cNvSpPr>
            <a:spLocks noGrp="1" noChangeArrowheads="1"/>
          </p:cNvSpPr>
          <p:nvPr>
            <p:ph type="body" idx="1"/>
          </p:nvPr>
        </p:nvSpPr>
        <p:spPr/>
        <p:txBody>
          <a:bodyPr>
            <a:normAutofit/>
          </a:bodyPr>
          <a:lstStyle/>
          <a:p>
            <a:pPr eaLnBrk="1" hangingPunct="1"/>
            <a:r>
              <a:rPr lang="en-US" dirty="0" smtClean="0"/>
              <a:t>Cost and benefit of the data – what will it cost to get the information and will its benefit exceed that cost;  often a concern with privately held and/or primary data</a:t>
            </a:r>
          </a:p>
          <a:p>
            <a:pPr eaLnBrk="1" hangingPunct="1"/>
            <a:r>
              <a:rPr lang="en-US" dirty="0" smtClean="0"/>
              <a:t>Interpretation – understand what is contained in the data and how its components affect accurate interpretation</a:t>
            </a:r>
          </a:p>
          <a:p>
            <a:pPr eaLnBrk="1" hangingPunct="1"/>
            <a:r>
              <a:rPr lang="en-US" dirty="0" smtClean="0"/>
              <a:t>Relevancy – is the data relevant to the assessment</a:t>
            </a:r>
          </a:p>
          <a:p>
            <a:pPr eaLnBrk="1" hangingPunct="1"/>
            <a:r>
              <a:rPr lang="en-US" dirty="0" smtClean="0"/>
              <a:t>Accuracy – how accurate is the data; a concern for private or anecdotal data</a:t>
            </a:r>
          </a:p>
          <a:p>
            <a:pPr eaLnBrk="1" hangingPunct="1"/>
            <a:r>
              <a:rPr lang="en-US" dirty="0" smtClean="0"/>
              <a:t>Timeliness – is the data timely?  This is often a concern with federal data</a:t>
            </a:r>
          </a:p>
        </p:txBody>
      </p:sp>
      <p:sp>
        <p:nvSpPr>
          <p:cNvPr id="4"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9</a:t>
            </a:fld>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n-US" altLang="en-US" b="1" dirty="0" smtClean="0"/>
              <a:t>Questions</a:t>
            </a:r>
          </a:p>
        </p:txBody>
      </p:sp>
      <p:sp>
        <p:nvSpPr>
          <p:cNvPr id="5632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0662CD-F044-41C9-867D-A78DA33C5B46}" type="slidenum">
              <a:rPr lang="en-US" altLang="en-US">
                <a:solidFill>
                  <a:srgbClr val="576943"/>
                </a:solidFill>
              </a:rPr>
              <a:pPr eaLnBrk="1" hangingPunct="1"/>
              <a:t>10</a:t>
            </a:fld>
            <a:endParaRPr lang="en-US" altLang="en-US">
              <a:solidFill>
                <a:srgbClr val="576943"/>
              </a:solidFill>
            </a:endParaRPr>
          </a:p>
        </p:txBody>
      </p:sp>
      <p:sp>
        <p:nvSpPr>
          <p:cNvPr id="2" name="Content Placeholder 1"/>
          <p:cNvSpPr>
            <a:spLocks noGrp="1"/>
          </p:cNvSpPr>
          <p:nvPr>
            <p:ph sz="quarter" idx="1"/>
          </p:nvPr>
        </p:nvSpPr>
        <p:spPr/>
        <p:txBody>
          <a:bodyPr/>
          <a:lstStyle/>
          <a:p>
            <a:endParaRPr lang="en-US"/>
          </a:p>
        </p:txBody>
      </p:sp>
    </p:spTree>
    <p:extLst>
      <p:ext uri="{BB962C8B-B14F-4D97-AF65-F5344CB8AC3E}">
        <p14:creationId xmlns:p14="http://schemas.microsoft.com/office/powerpoint/2010/main" val="21254872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Creative Commons License</a:t>
            </a:r>
            <a:br>
              <a:rPr lang="en-US" dirty="0" smtClean="0"/>
            </a:br>
            <a:endParaRPr lang="en-US" dirty="0"/>
          </a:p>
        </p:txBody>
      </p:sp>
      <p:sp>
        <p:nvSpPr>
          <p:cNvPr id="3" name="Text Placeholder 2"/>
          <p:cNvSpPr>
            <a:spLocks noGrp="1"/>
          </p:cNvSpPr>
          <p:nvPr>
            <p:ph sz="quarter" idx="1"/>
          </p:nvPr>
        </p:nvSpPr>
        <p:spPr/>
        <p:txBody>
          <a:bodyPr>
            <a:normAutofit/>
          </a:bodyPr>
          <a:lstStyle/>
          <a:p>
            <a:r>
              <a:rPr lang="en-US" dirty="0" smtClean="0"/>
              <a:t>This work carries an attribution non-commercial share alike license.</a:t>
            </a:r>
          </a:p>
          <a:p>
            <a:r>
              <a:rPr lang="en-US" dirty="0" smtClean="0">
                <a:hlinkClick r:id="rId4"/>
              </a:rPr>
              <a:t>http://creativecommons.org/licenses/by-nc-sa/3.0/</a:t>
            </a:r>
            <a:endParaRPr lang="en-US" dirty="0" smtClean="0"/>
          </a:p>
          <a:p>
            <a:pPr>
              <a:buNone/>
            </a:pPr>
            <a:endParaRPr lang="en-US" dirty="0" smtClean="0"/>
          </a:p>
        </p:txBody>
      </p:sp>
      <p:pic>
        <p:nvPicPr>
          <p:cNvPr id="5" name="Picture 4" descr="cc_logo.png"/>
          <p:cNvPicPr>
            <a:picLocks noChangeAspect="1"/>
          </p:cNvPicPr>
          <p:nvPr/>
        </p:nvPicPr>
        <p:blipFill>
          <a:blip r:embed="rId5" cstate="print"/>
          <a:stretch>
            <a:fillRect/>
          </a:stretch>
        </p:blipFill>
        <p:spPr>
          <a:xfrm>
            <a:off x="5562600" y="5715000"/>
            <a:ext cx="1800225" cy="438150"/>
          </a:xfrm>
          <a:prstGeom prst="rect">
            <a:avLst/>
          </a:prstGeom>
        </p:spPr>
      </p:pic>
      <p:sp>
        <p:nvSpPr>
          <p:cNvPr id="6" name="Slide Number Placeholder 5"/>
          <p:cNvSpPr>
            <a:spLocks noGrp="1"/>
          </p:cNvSpPr>
          <p:nvPr>
            <p:ph type="sldNum" sz="quarter" idx="12"/>
          </p:nvPr>
        </p:nvSpPr>
        <p:spPr/>
        <p:txBody>
          <a:bodyPr/>
          <a:lstStyle/>
          <a:p>
            <a:fld id="{EFB27BC6-5AC4-4B45-9412-1E69DFA5B2EC}" type="slidenum">
              <a:rPr lang="en-US" smtClean="0"/>
              <a:pPr/>
              <a:t>11</a:t>
            </a:fld>
            <a:endParaRPr lang="en-US" dirty="0"/>
          </a:p>
        </p:txBody>
      </p:sp>
    </p:spTree>
    <p:custDataLst>
      <p:tags r:id="rId1"/>
    </p:custDataLst>
    <p:extLst>
      <p:ext uri="{BB962C8B-B14F-4D97-AF65-F5344CB8AC3E}">
        <p14:creationId xmlns:p14="http://schemas.microsoft.com/office/powerpoint/2010/main" val="2647927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1780</TotalTime>
  <Words>745</Words>
  <Application>Microsoft Office PowerPoint</Application>
  <PresentationFormat>On-screen Show (4:3)</PresentationFormat>
  <Paragraphs>91</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Bookman Old Style</vt:lpstr>
      <vt:lpstr>Calibri</vt:lpstr>
      <vt:lpstr>Gill Sans MT</vt:lpstr>
      <vt:lpstr>Wingdings</vt:lpstr>
      <vt:lpstr>Wingdings 3</vt:lpstr>
      <vt:lpstr>1_Origin</vt:lpstr>
      <vt:lpstr>Business Retention and Expansion</vt:lpstr>
      <vt:lpstr>Why have a Community Assessment?</vt:lpstr>
      <vt:lpstr>Community Assessment Characteristics</vt:lpstr>
      <vt:lpstr>What role are you playing for the local community?</vt:lpstr>
      <vt:lpstr>What is its purpose?</vt:lpstr>
      <vt:lpstr>How is the Assessment Valuable?</vt:lpstr>
      <vt:lpstr>Preparing the Assessment</vt:lpstr>
      <vt:lpstr>What Should the Assessment Describe?</vt:lpstr>
      <vt:lpstr>Concerns With Data Use</vt:lpstr>
      <vt:lpstr>Questions</vt:lpstr>
      <vt:lpstr> Creative Commons License </vt:lpstr>
    </vt:vector>
  </TitlesOfParts>
  <Company>Mississippi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dc:creator>
  <cp:lastModifiedBy>Alan Barefield2</cp:lastModifiedBy>
  <cp:revision>94</cp:revision>
  <cp:lastPrinted>2018-01-02T17:30:56Z</cp:lastPrinted>
  <dcterms:created xsi:type="dcterms:W3CDTF">2009-11-02T02:10:02Z</dcterms:created>
  <dcterms:modified xsi:type="dcterms:W3CDTF">2018-03-10T22:23:36Z</dcterms:modified>
</cp:coreProperties>
</file>