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25"/>
  </p:notesMasterIdLst>
  <p:handoutMasterIdLst>
    <p:handoutMasterId r:id="rId26"/>
  </p:handoutMasterIdLst>
  <p:sldIdLst>
    <p:sldId id="320" r:id="rId3"/>
    <p:sldId id="279" r:id="rId4"/>
    <p:sldId id="322" r:id="rId5"/>
    <p:sldId id="323" r:id="rId6"/>
    <p:sldId id="329" r:id="rId7"/>
    <p:sldId id="305" r:id="rId8"/>
    <p:sldId id="306" r:id="rId9"/>
    <p:sldId id="324" r:id="rId10"/>
    <p:sldId id="325" r:id="rId11"/>
    <p:sldId id="307" r:id="rId12"/>
    <p:sldId id="309" r:id="rId13"/>
    <p:sldId id="310" r:id="rId14"/>
    <p:sldId id="311" r:id="rId15"/>
    <p:sldId id="312" r:id="rId16"/>
    <p:sldId id="326" r:id="rId17"/>
    <p:sldId id="327" r:id="rId18"/>
    <p:sldId id="328" r:id="rId19"/>
    <p:sldId id="315" r:id="rId20"/>
    <p:sldId id="316" r:id="rId21"/>
    <p:sldId id="317" r:id="rId22"/>
    <p:sldId id="321" r:id="rId23"/>
    <p:sldId id="319" r:id="rId24"/>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99" autoAdjust="0"/>
    <p:restoredTop sz="83922" autoAdjust="0"/>
  </p:normalViewPr>
  <p:slideViewPr>
    <p:cSldViewPr>
      <p:cViewPr varScale="1">
        <p:scale>
          <a:sx n="59" d="100"/>
          <a:sy n="59" d="100"/>
        </p:scale>
        <p:origin x="154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07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spPr>
            <a:ln w="50815">
              <a:solidFill>
                <a:srgbClr val="C00000"/>
              </a:solidFill>
            </a:ln>
          </c:spPr>
          <c:marker>
            <c:symbol val="diamond"/>
            <c:size val="12"/>
            <c:spPr>
              <a:solidFill>
                <a:srgbClr val="C00000"/>
              </a:solidFill>
            </c:spPr>
          </c:marker>
          <c:cat>
            <c:numRef>
              <c:f>Sheet1!$A$2:$A$14</c:f>
              <c:numCache>
                <c:formatCode>General</c:formatCode>
                <c:ptCount val="13"/>
                <c:pt idx="0">
                  <c:v>100</c:v>
                </c:pt>
                <c:pt idx="1">
                  <c:v>250</c:v>
                </c:pt>
                <c:pt idx="2">
                  <c:v>500</c:v>
                </c:pt>
                <c:pt idx="3">
                  <c:v>750</c:v>
                </c:pt>
                <c:pt idx="4">
                  <c:v>1000</c:v>
                </c:pt>
                <c:pt idx="5">
                  <c:v>2500</c:v>
                </c:pt>
                <c:pt idx="6">
                  <c:v>5000</c:v>
                </c:pt>
                <c:pt idx="7">
                  <c:v>10000</c:v>
                </c:pt>
                <c:pt idx="8">
                  <c:v>25000</c:v>
                </c:pt>
                <c:pt idx="9">
                  <c:v>50000</c:v>
                </c:pt>
                <c:pt idx="10">
                  <c:v>100000</c:v>
                </c:pt>
                <c:pt idx="11">
                  <c:v>1000000</c:v>
                </c:pt>
                <c:pt idx="12">
                  <c:v>100000000</c:v>
                </c:pt>
              </c:numCache>
            </c:numRef>
          </c:cat>
          <c:val>
            <c:numRef>
              <c:f>Sheet1!$B$2:$B$14</c:f>
              <c:numCache>
                <c:formatCode>General</c:formatCode>
                <c:ptCount val="13"/>
                <c:pt idx="0">
                  <c:v>92</c:v>
                </c:pt>
                <c:pt idx="1">
                  <c:v>203</c:v>
                </c:pt>
                <c:pt idx="2">
                  <c:v>341</c:v>
                </c:pt>
                <c:pt idx="3">
                  <c:v>441</c:v>
                </c:pt>
                <c:pt idx="4">
                  <c:v>516</c:v>
                </c:pt>
                <c:pt idx="5">
                  <c:v>748</c:v>
                </c:pt>
                <c:pt idx="6">
                  <c:v>880</c:v>
                </c:pt>
                <c:pt idx="7">
                  <c:v>964</c:v>
                </c:pt>
                <c:pt idx="8">
                  <c:v>1023</c:v>
                </c:pt>
                <c:pt idx="9">
                  <c:v>1045</c:v>
                </c:pt>
                <c:pt idx="10">
                  <c:v>1056</c:v>
                </c:pt>
                <c:pt idx="11">
                  <c:v>1066</c:v>
                </c:pt>
                <c:pt idx="12">
                  <c:v>1067</c:v>
                </c:pt>
              </c:numCache>
            </c:numRef>
          </c:val>
          <c:smooth val="0"/>
        </c:ser>
        <c:ser>
          <c:idx val="1"/>
          <c:order val="1"/>
          <c:tx>
            <c:strRef>
              <c:f>Sheet1!$C$1</c:f>
              <c:strCache>
                <c:ptCount val="1"/>
                <c:pt idx="0">
                  <c:v>Series 2</c:v>
                </c:pt>
              </c:strCache>
            </c:strRef>
          </c:tx>
          <c:spPr>
            <a:ln w="50815"/>
          </c:spPr>
          <c:marker>
            <c:symbol val="square"/>
            <c:size val="12"/>
          </c:marker>
          <c:cat>
            <c:numRef>
              <c:f>Sheet1!$A$2:$A$14</c:f>
              <c:numCache>
                <c:formatCode>General</c:formatCode>
                <c:ptCount val="13"/>
                <c:pt idx="0">
                  <c:v>100</c:v>
                </c:pt>
                <c:pt idx="1">
                  <c:v>250</c:v>
                </c:pt>
                <c:pt idx="2">
                  <c:v>500</c:v>
                </c:pt>
                <c:pt idx="3">
                  <c:v>750</c:v>
                </c:pt>
                <c:pt idx="4">
                  <c:v>1000</c:v>
                </c:pt>
                <c:pt idx="5">
                  <c:v>2500</c:v>
                </c:pt>
                <c:pt idx="6">
                  <c:v>5000</c:v>
                </c:pt>
                <c:pt idx="7">
                  <c:v>10000</c:v>
                </c:pt>
                <c:pt idx="8">
                  <c:v>25000</c:v>
                </c:pt>
                <c:pt idx="9">
                  <c:v>50000</c:v>
                </c:pt>
                <c:pt idx="10">
                  <c:v>100000</c:v>
                </c:pt>
                <c:pt idx="11">
                  <c:v>1000000</c:v>
                </c:pt>
                <c:pt idx="12">
                  <c:v>100000000</c:v>
                </c:pt>
              </c:numCache>
            </c:numRef>
          </c:cat>
          <c:val>
            <c:numRef>
              <c:f>Sheet1!$C$2:$C$14</c:f>
              <c:numCache>
                <c:formatCode>General</c:formatCode>
                <c:ptCount val="13"/>
                <c:pt idx="0">
                  <c:v>80</c:v>
                </c:pt>
                <c:pt idx="1">
                  <c:v>152</c:v>
                </c:pt>
                <c:pt idx="2">
                  <c:v>217</c:v>
                </c:pt>
                <c:pt idx="3">
                  <c:v>254</c:v>
                </c:pt>
                <c:pt idx="4">
                  <c:v>278</c:v>
                </c:pt>
                <c:pt idx="5">
                  <c:v>333</c:v>
                </c:pt>
                <c:pt idx="6">
                  <c:v>357</c:v>
                </c:pt>
                <c:pt idx="7">
                  <c:v>370</c:v>
                </c:pt>
                <c:pt idx="8">
                  <c:v>378</c:v>
                </c:pt>
                <c:pt idx="9">
                  <c:v>381</c:v>
                </c:pt>
                <c:pt idx="10">
                  <c:v>383</c:v>
                </c:pt>
                <c:pt idx="11">
                  <c:v>384</c:v>
                </c:pt>
                <c:pt idx="12">
                  <c:v>384</c:v>
                </c:pt>
              </c:numCache>
            </c:numRef>
          </c:val>
          <c:smooth val="0"/>
        </c:ser>
        <c:ser>
          <c:idx val="2"/>
          <c:order val="2"/>
          <c:tx>
            <c:strRef>
              <c:f>Sheet1!$D$1</c:f>
              <c:strCache>
                <c:ptCount val="1"/>
                <c:pt idx="0">
                  <c:v>Series 3</c:v>
                </c:pt>
              </c:strCache>
            </c:strRef>
          </c:tx>
          <c:spPr>
            <a:ln w="50815">
              <a:solidFill>
                <a:srgbClr val="00B050"/>
              </a:solidFill>
            </a:ln>
          </c:spPr>
          <c:marker>
            <c:symbol val="triangle"/>
            <c:size val="12"/>
            <c:spPr>
              <a:solidFill>
                <a:srgbClr val="00B050"/>
              </a:solidFill>
            </c:spPr>
          </c:marker>
          <c:cat>
            <c:numRef>
              <c:f>Sheet1!$A$2:$A$14</c:f>
              <c:numCache>
                <c:formatCode>General</c:formatCode>
                <c:ptCount val="13"/>
                <c:pt idx="0">
                  <c:v>100</c:v>
                </c:pt>
                <c:pt idx="1">
                  <c:v>250</c:v>
                </c:pt>
                <c:pt idx="2">
                  <c:v>500</c:v>
                </c:pt>
                <c:pt idx="3">
                  <c:v>750</c:v>
                </c:pt>
                <c:pt idx="4">
                  <c:v>1000</c:v>
                </c:pt>
                <c:pt idx="5">
                  <c:v>2500</c:v>
                </c:pt>
                <c:pt idx="6">
                  <c:v>5000</c:v>
                </c:pt>
                <c:pt idx="7">
                  <c:v>10000</c:v>
                </c:pt>
                <c:pt idx="8">
                  <c:v>25000</c:v>
                </c:pt>
                <c:pt idx="9">
                  <c:v>50000</c:v>
                </c:pt>
                <c:pt idx="10">
                  <c:v>100000</c:v>
                </c:pt>
                <c:pt idx="11">
                  <c:v>1000000</c:v>
                </c:pt>
                <c:pt idx="12">
                  <c:v>100000000</c:v>
                </c:pt>
              </c:numCache>
            </c:numRef>
          </c:cat>
          <c:val>
            <c:numRef>
              <c:f>Sheet1!$D$2:$D$14</c:f>
              <c:numCache>
                <c:formatCode>General</c:formatCode>
                <c:ptCount val="13"/>
                <c:pt idx="0">
                  <c:v>49</c:v>
                </c:pt>
                <c:pt idx="1">
                  <c:v>70</c:v>
                </c:pt>
                <c:pt idx="2">
                  <c:v>81</c:v>
                </c:pt>
                <c:pt idx="3">
                  <c:v>85</c:v>
                </c:pt>
                <c:pt idx="4">
                  <c:v>88</c:v>
                </c:pt>
                <c:pt idx="5">
                  <c:v>93</c:v>
                </c:pt>
                <c:pt idx="6">
                  <c:v>94</c:v>
                </c:pt>
                <c:pt idx="7">
                  <c:v>95</c:v>
                </c:pt>
                <c:pt idx="8">
                  <c:v>96</c:v>
                </c:pt>
                <c:pt idx="9">
                  <c:v>96</c:v>
                </c:pt>
                <c:pt idx="10">
                  <c:v>96</c:v>
                </c:pt>
                <c:pt idx="11">
                  <c:v>96</c:v>
                </c:pt>
                <c:pt idx="12">
                  <c:v>96</c:v>
                </c:pt>
              </c:numCache>
            </c:numRef>
          </c:val>
          <c:smooth val="0"/>
        </c:ser>
        <c:dLbls>
          <c:showLegendKey val="0"/>
          <c:showVal val="0"/>
          <c:showCatName val="0"/>
          <c:showSerName val="0"/>
          <c:showPercent val="0"/>
          <c:showBubbleSize val="0"/>
        </c:dLbls>
        <c:marker val="1"/>
        <c:smooth val="0"/>
        <c:axId val="234724232"/>
        <c:axId val="105201296"/>
      </c:lineChart>
      <c:catAx>
        <c:axId val="234724232"/>
        <c:scaling>
          <c:orientation val="minMax"/>
        </c:scaling>
        <c:delete val="0"/>
        <c:axPos val="b"/>
        <c:numFmt formatCode="#,##0" sourceLinked="0"/>
        <c:majorTickMark val="out"/>
        <c:minorTickMark val="none"/>
        <c:tickLblPos val="nextTo"/>
        <c:crossAx val="105201296"/>
        <c:crosses val="autoZero"/>
        <c:auto val="1"/>
        <c:lblAlgn val="ctr"/>
        <c:lblOffset val="100"/>
        <c:noMultiLvlLbl val="0"/>
      </c:catAx>
      <c:valAx>
        <c:axId val="105201296"/>
        <c:scaling>
          <c:orientation val="minMax"/>
        </c:scaling>
        <c:delete val="0"/>
        <c:axPos val="l"/>
        <c:majorGridlines/>
        <c:numFmt formatCode="#,##0" sourceLinked="0"/>
        <c:majorTickMark val="out"/>
        <c:minorTickMark val="none"/>
        <c:tickLblPos val="nextTo"/>
        <c:crossAx val="234724232"/>
        <c:crosses val="autoZero"/>
        <c:crossBetween val="between"/>
      </c:valAx>
      <c:spPr>
        <a:noFill/>
        <a:ln w="25407">
          <a:noFill/>
        </a:ln>
      </c:spPr>
    </c:plotArea>
    <c:plotVisOnly val="1"/>
    <c:dispBlanksAs val="gap"/>
    <c:showDLblsOverMax val="0"/>
  </c:chart>
  <c:txPr>
    <a:bodyPr/>
    <a:lstStyle/>
    <a:p>
      <a:pPr>
        <a:defRPr sz="1801"/>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143587" y="9119474"/>
            <a:ext cx="3169920" cy="480060"/>
          </a:xfrm>
          <a:prstGeom prst="rect">
            <a:avLst/>
          </a:prstGeom>
        </p:spPr>
        <p:txBody>
          <a:bodyPr vert="horz" lIns="96647" tIns="48324" rIns="96647" bIns="48324" rtlCol="0" anchor="b"/>
          <a:lstStyle>
            <a:lvl1pPr algn="r">
              <a:defRPr sz="1300"/>
            </a:lvl1pPr>
          </a:lstStyle>
          <a:p>
            <a:fld id="{13D5F642-651F-483F-A672-CB7741F000F7}" type="slidenum">
              <a:rPr lang="en-US" smtClean="0"/>
              <a:pPr/>
              <a:t>‹#›</a:t>
            </a:fld>
            <a:endParaRPr lang="en-US"/>
          </a:p>
        </p:txBody>
      </p:sp>
    </p:spTree>
    <p:extLst>
      <p:ext uri="{BB962C8B-B14F-4D97-AF65-F5344CB8AC3E}">
        <p14:creationId xmlns:p14="http://schemas.microsoft.com/office/powerpoint/2010/main" val="1228934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47" tIns="48324" rIns="96647" bIns="48324" rtlCol="0"/>
          <a:lstStyle>
            <a:lvl1pPr algn="r" fontAlgn="auto">
              <a:spcBef>
                <a:spcPts val="0"/>
              </a:spcBef>
              <a:spcAft>
                <a:spcPts val="0"/>
              </a:spcAft>
              <a:defRPr sz="1300">
                <a:latin typeface="+mn-lt"/>
              </a:defRPr>
            </a:lvl1pPr>
          </a:lstStyle>
          <a:p>
            <a:pPr>
              <a:defRPr/>
            </a:pPr>
            <a:fld id="{C90C65CC-7C65-4270-8BC1-ABD03A684CC6}" type="datetimeFigureOut">
              <a:rPr lang="en-US"/>
              <a:pPr>
                <a:defRPr/>
              </a:pPr>
              <a:t>3/10/2018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7" tIns="48324" rIns="96647" bIns="48324" rtlCol="0" anchor="ctr"/>
          <a:lstStyle/>
          <a:p>
            <a:pPr lvl="0"/>
            <a:endParaRPr lang="en-US" noProof="0" smtClean="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47" tIns="48324" rIns="96647" bIns="4832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47" tIns="48324" rIns="96647" bIns="48324"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7" tIns="48324" rIns="96647" bIns="48324" rtlCol="0" anchor="b"/>
          <a:lstStyle>
            <a:lvl1pPr algn="r" fontAlgn="auto">
              <a:spcBef>
                <a:spcPts val="0"/>
              </a:spcBef>
              <a:spcAft>
                <a:spcPts val="0"/>
              </a:spcAft>
              <a:defRPr sz="1300">
                <a:latin typeface="+mn-lt"/>
              </a:defRPr>
            </a:lvl1pPr>
          </a:lstStyle>
          <a:p>
            <a:pPr>
              <a:defRPr/>
            </a:pPr>
            <a:fld id="{A7FFA550-5296-45EE-B407-17A7255BB971}" type="slidenum">
              <a:rPr lang="en-US"/>
              <a:pPr>
                <a:defRPr/>
              </a:pPr>
              <a:t>‹#›</a:t>
            </a:fld>
            <a:endParaRPr lang="en-US"/>
          </a:p>
        </p:txBody>
      </p:sp>
    </p:spTree>
    <p:extLst>
      <p:ext uri="{BB962C8B-B14F-4D97-AF65-F5344CB8AC3E}">
        <p14:creationId xmlns:p14="http://schemas.microsoft.com/office/powerpoint/2010/main" val="850164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416EF-5EA2-4B4B-81B9-04D5FDCD465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65325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p:spPr>
        <p:txBody>
          <a:bodyPr/>
          <a:lstStyle/>
          <a:p>
            <a:endParaRPr lang="en-US" smtClean="0"/>
          </a:p>
        </p:txBody>
      </p:sp>
      <p:sp>
        <p:nvSpPr>
          <p:cNvPr id="220164" name="Slide Number Placeholder 3"/>
          <p:cNvSpPr>
            <a:spLocks noGrp="1"/>
          </p:cNvSpPr>
          <p:nvPr>
            <p:ph type="sldNum" sz="quarter" idx="5"/>
          </p:nvPr>
        </p:nvSpPr>
        <p:spPr>
          <a:noFill/>
        </p:spPr>
        <p:txBody>
          <a:bodyPr/>
          <a:lstStyle/>
          <a:p>
            <a:fld id="{1A4A05A5-13B6-4C17-8856-CB69EBF3D893}" type="slidenum">
              <a:rPr lang="en-US"/>
              <a:pPr/>
              <a:t>2</a:t>
            </a:fld>
            <a:endParaRPr lang="en-US"/>
          </a:p>
        </p:txBody>
      </p:sp>
    </p:spTree>
    <p:extLst>
      <p:ext uri="{BB962C8B-B14F-4D97-AF65-F5344CB8AC3E}">
        <p14:creationId xmlns:p14="http://schemas.microsoft.com/office/powerpoint/2010/main" val="2905170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6</a:t>
            </a:fld>
            <a:endParaRPr lang="en-US"/>
          </a:p>
        </p:txBody>
      </p:sp>
    </p:spTree>
    <p:extLst>
      <p:ext uri="{BB962C8B-B14F-4D97-AF65-F5344CB8AC3E}">
        <p14:creationId xmlns:p14="http://schemas.microsoft.com/office/powerpoint/2010/main" val="692559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7</a:t>
            </a:fld>
            <a:endParaRPr lang="en-US"/>
          </a:p>
        </p:txBody>
      </p:sp>
    </p:spTree>
    <p:extLst>
      <p:ext uri="{BB962C8B-B14F-4D97-AF65-F5344CB8AC3E}">
        <p14:creationId xmlns:p14="http://schemas.microsoft.com/office/powerpoint/2010/main" val="66157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8</a:t>
            </a:fld>
            <a:endParaRPr lang="en-US"/>
          </a:p>
        </p:txBody>
      </p:sp>
    </p:spTree>
    <p:extLst>
      <p:ext uri="{BB962C8B-B14F-4D97-AF65-F5344CB8AC3E}">
        <p14:creationId xmlns:p14="http://schemas.microsoft.com/office/powerpoint/2010/main" val="370797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9</a:t>
            </a:fld>
            <a:endParaRPr lang="en-US"/>
          </a:p>
        </p:txBody>
      </p:sp>
    </p:spTree>
    <p:extLst>
      <p:ext uri="{BB962C8B-B14F-4D97-AF65-F5344CB8AC3E}">
        <p14:creationId xmlns:p14="http://schemas.microsoft.com/office/powerpoint/2010/main" val="193661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10</a:t>
            </a:fld>
            <a:endParaRPr lang="en-US"/>
          </a:p>
        </p:txBody>
      </p:sp>
    </p:spTree>
    <p:extLst>
      <p:ext uri="{BB962C8B-B14F-4D97-AF65-F5344CB8AC3E}">
        <p14:creationId xmlns:p14="http://schemas.microsoft.com/office/powerpoint/2010/main" val="1814185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11</a:t>
            </a:fld>
            <a:endParaRPr lang="en-US"/>
          </a:p>
        </p:txBody>
      </p:sp>
    </p:spTree>
    <p:extLst>
      <p:ext uri="{BB962C8B-B14F-4D97-AF65-F5344CB8AC3E}">
        <p14:creationId xmlns:p14="http://schemas.microsoft.com/office/powerpoint/2010/main" val="172124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12</a:t>
            </a:fld>
            <a:endParaRPr lang="en-US"/>
          </a:p>
        </p:txBody>
      </p:sp>
    </p:spTree>
    <p:extLst>
      <p:ext uri="{BB962C8B-B14F-4D97-AF65-F5344CB8AC3E}">
        <p14:creationId xmlns:p14="http://schemas.microsoft.com/office/powerpoint/2010/main" val="304833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13</a:t>
            </a:fld>
            <a:endParaRPr lang="en-US"/>
          </a:p>
        </p:txBody>
      </p:sp>
    </p:spTree>
    <p:extLst>
      <p:ext uri="{BB962C8B-B14F-4D97-AF65-F5344CB8AC3E}">
        <p14:creationId xmlns:p14="http://schemas.microsoft.com/office/powerpoint/2010/main" val="141149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14</a:t>
            </a:fld>
            <a:endParaRPr lang="en-US"/>
          </a:p>
        </p:txBody>
      </p:sp>
    </p:spTree>
    <p:extLst>
      <p:ext uri="{BB962C8B-B14F-4D97-AF65-F5344CB8AC3E}">
        <p14:creationId xmlns:p14="http://schemas.microsoft.com/office/powerpoint/2010/main" val="313761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15</a:t>
            </a:fld>
            <a:endParaRPr lang="en-US"/>
          </a:p>
        </p:txBody>
      </p:sp>
    </p:spTree>
    <p:extLst>
      <p:ext uri="{BB962C8B-B14F-4D97-AF65-F5344CB8AC3E}">
        <p14:creationId xmlns:p14="http://schemas.microsoft.com/office/powerpoint/2010/main" val="3819482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16</a:t>
            </a:fld>
            <a:endParaRPr lang="en-US"/>
          </a:p>
        </p:txBody>
      </p:sp>
    </p:spTree>
    <p:extLst>
      <p:ext uri="{BB962C8B-B14F-4D97-AF65-F5344CB8AC3E}">
        <p14:creationId xmlns:p14="http://schemas.microsoft.com/office/powerpoint/2010/main" val="3253939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17</a:t>
            </a:fld>
            <a:endParaRPr lang="en-US"/>
          </a:p>
        </p:txBody>
      </p:sp>
    </p:spTree>
    <p:extLst>
      <p:ext uri="{BB962C8B-B14F-4D97-AF65-F5344CB8AC3E}">
        <p14:creationId xmlns:p14="http://schemas.microsoft.com/office/powerpoint/2010/main" val="694494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18</a:t>
            </a:fld>
            <a:endParaRPr lang="en-US"/>
          </a:p>
        </p:txBody>
      </p:sp>
    </p:spTree>
    <p:extLst>
      <p:ext uri="{BB962C8B-B14F-4D97-AF65-F5344CB8AC3E}">
        <p14:creationId xmlns:p14="http://schemas.microsoft.com/office/powerpoint/2010/main" val="3494256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line calculator</a:t>
            </a:r>
            <a:r>
              <a:rPr lang="en-US" baseline="0" dirty="0" smtClean="0"/>
              <a:t> – http://www.surveysystem.com/sscalc.htm</a:t>
            </a:r>
            <a:endParaRPr lang="en-US" dirty="0"/>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19</a:t>
            </a:fld>
            <a:endParaRPr lang="en-US"/>
          </a:p>
        </p:txBody>
      </p:sp>
    </p:spTree>
    <p:extLst>
      <p:ext uri="{BB962C8B-B14F-4D97-AF65-F5344CB8AC3E}">
        <p14:creationId xmlns:p14="http://schemas.microsoft.com/office/powerpoint/2010/main" val="4273426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7FFA550-5296-45EE-B407-17A7255BB971}" type="slidenum">
              <a:rPr lang="en-US" smtClean="0"/>
              <a:pPr>
                <a:defRPr/>
              </a:pPr>
              <a:t>20</a:t>
            </a:fld>
            <a:endParaRPr lang="en-US"/>
          </a:p>
        </p:txBody>
      </p:sp>
    </p:spTree>
    <p:extLst>
      <p:ext uri="{BB962C8B-B14F-4D97-AF65-F5344CB8AC3E}">
        <p14:creationId xmlns:p14="http://schemas.microsoft.com/office/powerpoint/2010/main" val="888664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70662" indent="-296408" eaLnBrk="0" hangingPunct="0">
              <a:defRPr>
                <a:solidFill>
                  <a:schemeClr val="tx1"/>
                </a:solidFill>
                <a:latin typeface="Arial" panose="020B0604020202020204" pitchFamily="34" charset="0"/>
              </a:defRPr>
            </a:lvl2pPr>
            <a:lvl3pPr marL="1185634" indent="-237127" eaLnBrk="0" hangingPunct="0">
              <a:defRPr>
                <a:solidFill>
                  <a:schemeClr val="tx1"/>
                </a:solidFill>
                <a:latin typeface="Arial" panose="020B0604020202020204" pitchFamily="34" charset="0"/>
              </a:defRPr>
            </a:lvl3pPr>
            <a:lvl4pPr marL="1659887" indent="-237127" eaLnBrk="0" hangingPunct="0">
              <a:defRPr>
                <a:solidFill>
                  <a:schemeClr val="tx1"/>
                </a:solidFill>
                <a:latin typeface="Arial" panose="020B0604020202020204" pitchFamily="34" charset="0"/>
              </a:defRPr>
            </a:lvl4pPr>
            <a:lvl5pPr marL="2134141" indent="-237127" eaLnBrk="0" hangingPunct="0">
              <a:defRPr>
                <a:solidFill>
                  <a:schemeClr val="tx1"/>
                </a:solidFill>
                <a:latin typeface="Arial" panose="020B0604020202020204" pitchFamily="34" charset="0"/>
              </a:defRPr>
            </a:lvl5pPr>
            <a:lvl6pPr marL="2608395" indent="-237127" eaLnBrk="0" fontAlgn="base" hangingPunct="0">
              <a:spcBef>
                <a:spcPct val="0"/>
              </a:spcBef>
              <a:spcAft>
                <a:spcPct val="0"/>
              </a:spcAft>
              <a:defRPr>
                <a:solidFill>
                  <a:schemeClr val="tx1"/>
                </a:solidFill>
                <a:latin typeface="Arial" panose="020B0604020202020204" pitchFamily="34" charset="0"/>
              </a:defRPr>
            </a:lvl6pPr>
            <a:lvl7pPr marL="3082648" indent="-237127" eaLnBrk="0" fontAlgn="base" hangingPunct="0">
              <a:spcBef>
                <a:spcPct val="0"/>
              </a:spcBef>
              <a:spcAft>
                <a:spcPct val="0"/>
              </a:spcAft>
              <a:defRPr>
                <a:solidFill>
                  <a:schemeClr val="tx1"/>
                </a:solidFill>
                <a:latin typeface="Arial" panose="020B0604020202020204" pitchFamily="34" charset="0"/>
              </a:defRPr>
            </a:lvl7pPr>
            <a:lvl8pPr marL="3556902" indent="-237127" eaLnBrk="0" fontAlgn="base" hangingPunct="0">
              <a:spcBef>
                <a:spcPct val="0"/>
              </a:spcBef>
              <a:spcAft>
                <a:spcPct val="0"/>
              </a:spcAft>
              <a:defRPr>
                <a:solidFill>
                  <a:schemeClr val="tx1"/>
                </a:solidFill>
                <a:latin typeface="Arial" panose="020B0604020202020204" pitchFamily="34" charset="0"/>
              </a:defRPr>
            </a:lvl8pPr>
            <a:lvl9pPr marL="4031155" indent="-237127"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EC836-0BC7-4EAB-A618-24F38ECE848C}" type="slidenum">
              <a:rPr lang="en-US" altLang="en-US">
                <a:latin typeface="Calibri" panose="020F0502020204030204" pitchFamily="34" charset="0"/>
              </a:rPr>
              <a:pPr eaLnBrk="1" hangingPunct="1"/>
              <a:t>21</a:t>
            </a:fld>
            <a:endParaRPr lang="en-US" altLang="en-US">
              <a:latin typeface="Calibri" panose="020F0502020204030204" pitchFamily="34" charset="0"/>
            </a:endParaRPr>
          </a:p>
        </p:txBody>
      </p:sp>
    </p:spTree>
    <p:extLst>
      <p:ext uri="{BB962C8B-B14F-4D97-AF65-F5344CB8AC3E}">
        <p14:creationId xmlns:p14="http://schemas.microsoft.com/office/powerpoint/2010/main" val="3554671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426" eaLnBrk="1" fontAlgn="auto" hangingPunct="1">
              <a:spcBef>
                <a:spcPts val="0"/>
              </a:spcBef>
              <a:spcAft>
                <a:spcPts val="0"/>
              </a:spcAft>
              <a:defRPr/>
            </a:pPr>
            <a:r>
              <a:rPr lang="en-US" dirty="0" smtClean="0"/>
              <a:t>Trained and certified instructors by BREI or the Cooperative Extension System are allowed to  remix, tweak, and build upon this work non-commercially, as long as they credit the </a:t>
            </a:r>
            <a:r>
              <a:rPr lang="en-US" smtClean="0"/>
              <a:t>original authors and </a:t>
            </a:r>
            <a:r>
              <a:rPr lang="en-US" dirty="0" smtClean="0"/>
              <a:t>they must license their new creations under the identical terms.  This work can be downloaded and redistributed, but  all new work based on this work must carry the same license, so any derivatives will also be non-commercial in nature.</a:t>
            </a:r>
          </a:p>
          <a:p>
            <a:endParaRPr lang="en-US" dirty="0"/>
          </a:p>
        </p:txBody>
      </p:sp>
      <p:sp>
        <p:nvSpPr>
          <p:cNvPr id="4" name="Slide Number Placeholder 3"/>
          <p:cNvSpPr>
            <a:spLocks noGrp="1"/>
          </p:cNvSpPr>
          <p:nvPr>
            <p:ph type="sldNum" sz="quarter" idx="10"/>
          </p:nvPr>
        </p:nvSpPr>
        <p:spPr/>
        <p:txBody>
          <a:bodyPr/>
          <a:lstStyle/>
          <a:p>
            <a:fld id="{024CBB91-E7E5-4305-9FF8-73AFAAF1195D}" type="slidenum">
              <a:rPr lang="en-US" smtClean="0"/>
              <a:pPr/>
              <a:t>22</a:t>
            </a:fld>
            <a:endParaRPr lang="en-US"/>
          </a:p>
        </p:txBody>
      </p:sp>
    </p:spTree>
    <p:extLst>
      <p:ext uri="{BB962C8B-B14F-4D97-AF65-F5344CB8AC3E}">
        <p14:creationId xmlns:p14="http://schemas.microsoft.com/office/powerpoint/2010/main" val="3175720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pPr>
              <a:defRPr/>
            </a:pPr>
            <a:fld id="{9F5A4C50-9C2B-43CB-BECD-2D598EE48871}" type="datetime1">
              <a:rPr lang="en-US" smtClean="0"/>
              <a:pPr>
                <a:defRPr/>
              </a:pPr>
              <a:t>3/10/2018</a:t>
            </a:fld>
            <a:endParaRPr lang="en-US"/>
          </a:p>
        </p:txBody>
      </p:sp>
      <p:sp>
        <p:nvSpPr>
          <p:cNvPr id="17" name="Footer Placeholder 16"/>
          <p:cNvSpPr>
            <a:spLocks noGrp="1"/>
          </p:cNvSpPr>
          <p:nvPr>
            <p:ph type="ftr" sz="quarter" idx="11"/>
          </p:nvPr>
        </p:nvSpPr>
        <p:spPr>
          <a:xfrm>
            <a:off x="2898648" y="6355080"/>
            <a:ext cx="3474720" cy="365760"/>
          </a:xfrm>
        </p:spPr>
        <p:txBody>
          <a:bodyPr/>
          <a:lstStyle/>
          <a:p>
            <a:pPr>
              <a:defRPr/>
            </a:pPr>
            <a:endParaRPr lang="en-US"/>
          </a:p>
        </p:txBody>
      </p:sp>
      <p:sp>
        <p:nvSpPr>
          <p:cNvPr id="29" name="Slide Number Placeholder 28"/>
          <p:cNvSpPr>
            <a:spLocks noGrp="1"/>
          </p:cNvSpPr>
          <p:nvPr>
            <p:ph type="sldNum" sz="quarter" idx="12"/>
          </p:nvPr>
        </p:nvSpPr>
        <p:spPr>
          <a:xfrm>
            <a:off x="1216152" y="6355080"/>
            <a:ext cx="1219200" cy="365760"/>
          </a:xfrm>
        </p:spPr>
        <p:txBody>
          <a:bodyPr/>
          <a:lstStyle/>
          <a:p>
            <a:pPr>
              <a:defRPr/>
            </a:pPr>
            <a:fld id="{B602DA1E-B69C-46A8-917F-66FEFC2EF5B8}" type="slidenum">
              <a:rPr lang="en-US" smtClean="0"/>
              <a:pPr>
                <a:defRPr/>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DBFF1894-D6AD-409D-BB61-EB12E05DB52D}" type="datetime1">
              <a:rPr lang="en-US" smtClean="0"/>
              <a:pPr>
                <a:defRPr/>
              </a:pPr>
              <a:t>3/10/2018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28750-C738-4D04-9309-8C45BEAEA612}" type="slidenum">
              <a:rPr lang="en-US" smtClean="0"/>
              <a:pPr>
                <a:defRPr/>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pPr>
              <a:defRPr/>
            </a:pPr>
            <a:fld id="{D02FB188-9E44-4391-97EE-0BD221991B9C}" type="datetime1">
              <a:rPr lang="en-US" smtClean="0"/>
              <a:pPr>
                <a:defRPr/>
              </a:pPr>
              <a:t>3/10/2018</a:t>
            </a:fld>
            <a:endParaRPr lang="en-US"/>
          </a:p>
        </p:txBody>
      </p:sp>
      <p:sp>
        <p:nvSpPr>
          <p:cNvPr id="5" name="Footer Placeholder 4"/>
          <p:cNvSpPr>
            <a:spLocks noGrp="1"/>
          </p:cNvSpPr>
          <p:nvPr>
            <p:ph type="ftr" sz="quarter" idx="11"/>
          </p:nvPr>
        </p:nvSpPr>
        <p:spPr>
          <a:xfrm>
            <a:off x="2898648" y="6355080"/>
            <a:ext cx="3474720" cy="365760"/>
          </a:xfrm>
        </p:spPr>
        <p:txBody>
          <a:bodyPr/>
          <a:lstStyle/>
          <a:p>
            <a:pPr>
              <a:defRPr/>
            </a:pPr>
            <a:endParaRPr lang="en-US"/>
          </a:p>
        </p:txBody>
      </p:sp>
      <p:sp>
        <p:nvSpPr>
          <p:cNvPr id="6" name="Slide Number Placeholder 5"/>
          <p:cNvSpPr>
            <a:spLocks noGrp="1"/>
          </p:cNvSpPr>
          <p:nvPr>
            <p:ph type="sldNum" sz="quarter" idx="12"/>
          </p:nvPr>
        </p:nvSpPr>
        <p:spPr>
          <a:xfrm>
            <a:off x="1069848" y="6355080"/>
            <a:ext cx="1520952" cy="365760"/>
          </a:xfrm>
        </p:spPr>
        <p:txBody>
          <a:bodyPr/>
          <a:lstStyle/>
          <a:p>
            <a:pPr>
              <a:defRPr/>
            </a:pPr>
            <a:fld id="{32947988-250A-4AC4-A452-786FF830CDA3}" type="slidenum">
              <a:rPr lang="en-US" smtClean="0"/>
              <a:pPr>
                <a:defRPr/>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D4C61C59-7BCC-421C-B1AD-B9DE3FED488B}" type="datetime1">
              <a:rPr lang="en-US" smtClean="0"/>
              <a:pPr>
                <a:defRPr/>
              </a:pPr>
              <a:t>3/10/2018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F009579-C73A-4427-98FE-E5208E06F928}" type="slidenum">
              <a:rPr lang="en-US" smtClean="0"/>
              <a:pPr>
                <a:defRPr/>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7E46ACA-123C-4E30-A2A3-62DB39222BDB}" type="datetime1">
              <a:rPr lang="en-US" smtClean="0"/>
              <a:pPr>
                <a:defRPr/>
              </a:pPr>
              <a:t>3/10/2018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2C3845-A0DF-43A4-9CB4-A4D157B89A68}" type="slidenum">
              <a:rPr lang="en-US" smtClean="0"/>
              <a:pPr>
                <a:defRPr/>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785DCC9E-4A30-4818-BC1B-4558C6F5B37D}" type="datetime1">
              <a:rPr lang="en-US" smtClean="0"/>
              <a:pPr>
                <a:defRPr/>
              </a:pPr>
              <a:t>3/10/2018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AC38C0-CCEC-4F57-BE68-0E86EC817BE1}" type="slidenum">
              <a:rPr lang="en-US" smtClean="0"/>
              <a:pPr>
                <a:defRPr/>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9EA994-F968-4CEC-9FB6-AD69C0BE1B40}" type="datetime1">
              <a:rPr lang="en-US" smtClean="0"/>
              <a:pPr>
                <a:defRPr/>
              </a:pPr>
              <a:t>3/10/2018</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11F2A9F-4878-4FA9-883A-313AB3A7D8DC}" type="slidenum">
              <a:rPr lang="en-US" smtClean="0"/>
              <a:pPr>
                <a:defRPr/>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76872EEE-924A-41FD-B13E-46A9B123D4CB}" type="datetime1">
              <a:rPr lang="en-US" smtClean="0"/>
              <a:pPr>
                <a:defRPr/>
              </a:pPr>
              <a:t>3/10/2018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474BA9-F867-40A1-ADD0-CA3D7B1F1DE3}"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41B99B5-7705-4FF2-9361-C19B28E3DE69}" type="datetime1">
              <a:rPr lang="en-US" smtClean="0"/>
              <a:pPr>
                <a:defRPr/>
              </a:pPr>
              <a:t>3/10/2018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CC6D25-42A4-472E-B2E8-8694350E326C}" type="slidenum">
              <a:rPr lang="en-US" smtClean="0"/>
              <a:pPr>
                <a:defRPr/>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B604431-922F-4A41-8AAB-9C78360350CB}" type="datetime1">
              <a:rPr lang="en-US" smtClean="0"/>
              <a:pPr>
                <a:defRPr/>
              </a:pPr>
              <a:t>3/10/2018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71C6D53-FD89-40A4-A4C0-52DD1E1B6DD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09BBB14-D89C-4EAD-BAD0-D7EF0E101357}" type="datetime1">
              <a:rPr lang="en-US" smtClean="0"/>
              <a:pPr>
                <a:defRPr/>
              </a:pPr>
              <a:t>3/10/2018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4F4C9F-1209-4669-8D61-158224C59EB1}" type="slidenum">
              <a:rPr lang="en-US" smtClean="0"/>
              <a:pPr>
                <a:defRPr/>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5A5B90C4-7613-4579-BE84-5630A9D3F035}" type="datetime1">
              <a:rPr lang="en-US" smtClean="0">
                <a:solidFill>
                  <a:srgbClr val="576943"/>
                </a:solidFill>
              </a:rPr>
              <a:pPr/>
              <a:t>3/10/2018</a:t>
            </a:fld>
            <a:endParaRPr lang="en-US">
              <a:solidFill>
                <a:srgbClr val="576943"/>
              </a:solidFill>
            </a:endParaRPr>
          </a:p>
        </p:txBody>
      </p:sp>
      <p:sp>
        <p:nvSpPr>
          <p:cNvPr id="17" name="Footer Placeholder 16"/>
          <p:cNvSpPr>
            <a:spLocks noGrp="1"/>
          </p:cNvSpPr>
          <p:nvPr>
            <p:ph type="ftr" sz="quarter" idx="11"/>
          </p:nvPr>
        </p:nvSpPr>
        <p:spPr>
          <a:xfrm>
            <a:off x="2898648" y="6355080"/>
            <a:ext cx="3474720" cy="365760"/>
          </a:xfrm>
        </p:spPr>
        <p:txBody>
          <a:bodyPr/>
          <a:lstStyle/>
          <a:p>
            <a:endParaRPr lang="en-US">
              <a:solidFill>
                <a:srgbClr val="576943"/>
              </a:solidFill>
            </a:endParaRPr>
          </a:p>
        </p:txBody>
      </p:sp>
      <p:sp>
        <p:nvSpPr>
          <p:cNvPr id="29" name="Slide Number Placeholder 28"/>
          <p:cNvSpPr>
            <a:spLocks noGrp="1"/>
          </p:cNvSpPr>
          <p:nvPr>
            <p:ph type="sldNum" sz="quarter" idx="12"/>
          </p:nvPr>
        </p:nvSpPr>
        <p:spPr>
          <a:xfrm>
            <a:off x="1216152" y="6355080"/>
            <a:ext cx="1219200" cy="365760"/>
          </a:xfrm>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490062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30826A-BE81-438A-BDB3-EB15E807FFC3}" type="datetime1">
              <a:rPr lang="en-US" smtClean="0">
                <a:solidFill>
                  <a:srgbClr val="576943"/>
                </a:solidFill>
              </a:rPr>
              <a:pPr/>
              <a:t>3/10/2018</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08473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7E20F0F-FE95-4133-9BE4-6889605105BF}" type="datetime1">
              <a:rPr lang="en-US" smtClean="0">
                <a:solidFill>
                  <a:srgbClr val="C9C2D1"/>
                </a:solidFill>
              </a:rPr>
              <a:pPr/>
              <a:t>3/10/2018</a:t>
            </a:fld>
            <a:endParaRPr lang="en-US">
              <a:solidFill>
                <a:srgbClr val="C9C2D1"/>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US">
              <a:solidFill>
                <a:srgbClr val="C9C2D1"/>
              </a:solidFill>
            </a:endParaRPr>
          </a:p>
        </p:txBody>
      </p:sp>
      <p:sp>
        <p:nvSpPr>
          <p:cNvPr id="6" name="Slide Number Placeholder 5"/>
          <p:cNvSpPr>
            <a:spLocks noGrp="1"/>
          </p:cNvSpPr>
          <p:nvPr>
            <p:ph type="sldNum" sz="quarter" idx="12"/>
          </p:nvPr>
        </p:nvSpPr>
        <p:spPr>
          <a:xfrm>
            <a:off x="1069848" y="6355080"/>
            <a:ext cx="1520952" cy="365760"/>
          </a:xfrm>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41007262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51783C4-81F5-477A-9EC9-B2948F232012}" type="datetime1">
              <a:rPr lang="en-US" smtClean="0">
                <a:solidFill>
                  <a:srgbClr val="576943"/>
                </a:solidFill>
              </a:rPr>
              <a:pPr/>
              <a:t>3/10/2018</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71974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83EB49-4FC8-4E79-83E9-6F1040DD307F}" type="datetime1">
              <a:rPr lang="en-US" smtClean="0">
                <a:solidFill>
                  <a:srgbClr val="576943"/>
                </a:solidFill>
              </a:rPr>
              <a:pPr/>
              <a:t>3/10/2018</a:t>
            </a:fld>
            <a:endParaRPr lang="en-US">
              <a:solidFill>
                <a:srgbClr val="576943"/>
              </a:solidFill>
            </a:endParaRPr>
          </a:p>
        </p:txBody>
      </p:sp>
      <p:sp>
        <p:nvSpPr>
          <p:cNvPr id="8" name="Footer Placeholder 7"/>
          <p:cNvSpPr>
            <a:spLocks noGrp="1"/>
          </p:cNvSpPr>
          <p:nvPr>
            <p:ph type="ftr" sz="quarter" idx="11"/>
          </p:nvPr>
        </p:nvSpPr>
        <p:spPr/>
        <p:txBody>
          <a:bodyPr/>
          <a:lstStyle/>
          <a:p>
            <a:endParaRPr lang="en-US">
              <a:solidFill>
                <a:srgbClr val="576943"/>
              </a:solidFill>
            </a:endParaRPr>
          </a:p>
        </p:txBody>
      </p:sp>
      <p:sp>
        <p:nvSpPr>
          <p:cNvPr id="9" name="Slide Number Placeholder 8"/>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466012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73CDD27-619E-44F7-8AA5-64A1FE853926}" type="datetime1">
              <a:rPr lang="en-US" smtClean="0">
                <a:solidFill>
                  <a:srgbClr val="576943"/>
                </a:solidFill>
              </a:rPr>
              <a:pPr/>
              <a:t>3/10/2018</a:t>
            </a:fld>
            <a:endParaRPr lang="en-US">
              <a:solidFill>
                <a:srgbClr val="576943"/>
              </a:solidFill>
            </a:endParaRPr>
          </a:p>
        </p:txBody>
      </p:sp>
      <p:sp>
        <p:nvSpPr>
          <p:cNvPr id="4" name="Footer Placeholder 3"/>
          <p:cNvSpPr>
            <a:spLocks noGrp="1"/>
          </p:cNvSpPr>
          <p:nvPr>
            <p:ph type="ftr" sz="quarter" idx="11"/>
          </p:nvPr>
        </p:nvSpPr>
        <p:spPr/>
        <p:txBody>
          <a:bodyPr/>
          <a:lstStyle/>
          <a:p>
            <a:endParaRPr lang="en-US">
              <a:solidFill>
                <a:srgbClr val="576943"/>
              </a:solidFill>
            </a:endParaRPr>
          </a:p>
        </p:txBody>
      </p:sp>
      <p:sp>
        <p:nvSpPr>
          <p:cNvPr id="5" name="Slide Number Placeholder 4"/>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601566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62E14-E875-4484-A990-E75EDB6A96A2}" type="datetime1">
              <a:rPr lang="en-US" smtClean="0">
                <a:solidFill>
                  <a:srgbClr val="576943"/>
                </a:solidFill>
              </a:rPr>
              <a:pPr/>
              <a:t>3/10/2018</a:t>
            </a:fld>
            <a:endParaRPr lang="en-US">
              <a:solidFill>
                <a:srgbClr val="576943"/>
              </a:solidFill>
            </a:endParaRPr>
          </a:p>
        </p:txBody>
      </p:sp>
      <p:sp>
        <p:nvSpPr>
          <p:cNvPr id="3" name="Footer Placeholder 2"/>
          <p:cNvSpPr>
            <a:spLocks noGrp="1"/>
          </p:cNvSpPr>
          <p:nvPr>
            <p:ph type="ftr" sz="quarter" idx="11"/>
          </p:nvPr>
        </p:nvSpPr>
        <p:spPr/>
        <p:txBody>
          <a:bodyPr/>
          <a:lstStyle/>
          <a:p>
            <a:endParaRPr lang="en-US">
              <a:solidFill>
                <a:srgbClr val="576943"/>
              </a:solidFill>
            </a:endParaRPr>
          </a:p>
        </p:txBody>
      </p:sp>
      <p:sp>
        <p:nvSpPr>
          <p:cNvPr id="4" name="Slide Number Placeholder 3"/>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19609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9E08F8-122B-46C7-B0A2-4F93E64F2500}" type="datetime1">
              <a:rPr lang="en-US" smtClean="0">
                <a:solidFill>
                  <a:srgbClr val="576943"/>
                </a:solidFill>
              </a:rPr>
              <a:pPr/>
              <a:t>3/10/2018</a:t>
            </a:fld>
            <a:endParaRPr lang="en-US">
              <a:solidFill>
                <a:srgbClr val="576943"/>
              </a:solidFill>
            </a:endParaRPr>
          </a:p>
        </p:txBody>
      </p:sp>
      <p:sp>
        <p:nvSpPr>
          <p:cNvPr id="6" name="Footer Placeholder 5"/>
          <p:cNvSpPr>
            <a:spLocks noGrp="1"/>
          </p:cNvSpPr>
          <p:nvPr>
            <p:ph type="ftr" sz="quarter" idx="11"/>
          </p:nvPr>
        </p:nvSpPr>
        <p:spPr/>
        <p:txBody>
          <a:bodyPr/>
          <a:lstStyle/>
          <a:p>
            <a:endParaRPr lang="en-US">
              <a:solidFill>
                <a:srgbClr val="576943"/>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black"/>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37190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E5F05A-8393-4346-86BB-BBDD729D5FBC}" type="datetime1">
              <a:rPr lang="en-US" smtClean="0">
                <a:solidFill>
                  <a:srgbClr val="C9C2D1"/>
                </a:solidFill>
              </a:rPr>
              <a:pPr/>
              <a:t>3/10/2018</a:t>
            </a:fld>
            <a:endParaRPr lang="en-US">
              <a:solidFill>
                <a:srgbClr val="C9C2D1"/>
              </a:solidFill>
            </a:endParaRPr>
          </a:p>
        </p:txBody>
      </p:sp>
      <p:sp>
        <p:nvSpPr>
          <p:cNvPr id="6" name="Footer Placeholder 5"/>
          <p:cNvSpPr>
            <a:spLocks noGrp="1"/>
          </p:cNvSpPr>
          <p:nvPr>
            <p:ph type="ftr" sz="quarter" idx="11"/>
          </p:nvPr>
        </p:nvSpPr>
        <p:spPr/>
        <p:txBody>
          <a:bodyPr/>
          <a:lstStyle/>
          <a:p>
            <a:endParaRPr lang="en-US">
              <a:solidFill>
                <a:srgbClr val="C9C2D1"/>
              </a:solidFill>
            </a:endParaRPr>
          </a:p>
        </p:txBody>
      </p:sp>
      <p:sp>
        <p:nvSpPr>
          <p:cNvPr id="7" name="Slide Number Placeholder 6"/>
          <p:cNvSpPr>
            <a:spLocks noGrp="1"/>
          </p:cNvSpPr>
          <p:nvPr>
            <p:ph type="sldNum" sz="quarter" idx="12"/>
          </p:nvPr>
        </p:nvSpPr>
        <p:spPr/>
        <p:txBody>
          <a:bodyPr/>
          <a:lstStyle/>
          <a:p>
            <a:fld id="{EFB27BC6-5AC4-4B45-9412-1E69DFA5B2EC}" type="slidenum">
              <a:rPr lang="en-US" smtClean="0">
                <a:solidFill>
                  <a:srgbClr val="C9C2D1"/>
                </a:solidFill>
              </a:rPr>
              <a:pPr/>
              <a:t>‹#›</a:t>
            </a:fld>
            <a:endParaRPr lang="en-US">
              <a:solidFill>
                <a:srgbClr val="C9C2D1"/>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white"/>
              </a:solidFill>
              <a:latin typeface="Gill Sans MT"/>
            </a:endParaRPr>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97400190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0DE546-9DB7-4C5F-AF11-C652D5977293}" type="datetime1">
              <a:rPr lang="en-US" smtClean="0">
                <a:solidFill>
                  <a:srgbClr val="576943"/>
                </a:solidFill>
              </a:rPr>
              <a:pPr/>
              <a:t>3/10/2018</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203006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B6297F-DC93-4357-80E3-E69D1E9090E2}" type="datetime1">
              <a:rPr lang="en-US" smtClean="0">
                <a:solidFill>
                  <a:srgbClr val="576943"/>
                </a:solidFill>
              </a:rPr>
              <a:pPr/>
              <a:t>3/10/2018</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2777498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B608E-E1B4-4549-85E3-1F44371D50A8}" type="datetime1">
              <a:rPr lang="en-US" smtClean="0">
                <a:solidFill>
                  <a:srgbClr val="576943"/>
                </a:solidFill>
              </a:rPr>
              <a:pPr/>
              <a:t>3/10/2018</a:t>
            </a:fld>
            <a:endParaRPr lang="en-US">
              <a:solidFill>
                <a:srgbClr val="576943"/>
              </a:solidFill>
            </a:endParaRPr>
          </a:p>
        </p:txBody>
      </p:sp>
      <p:sp>
        <p:nvSpPr>
          <p:cNvPr id="5" name="Footer Placeholder 4"/>
          <p:cNvSpPr>
            <a:spLocks noGrp="1"/>
          </p:cNvSpPr>
          <p:nvPr>
            <p:ph type="ftr" sz="quarter" idx="11"/>
          </p:nvPr>
        </p:nvSpPr>
        <p:spPr/>
        <p:txBody>
          <a:bodyPr/>
          <a:lstStyle/>
          <a:p>
            <a:endParaRPr lang="en-US">
              <a:solidFill>
                <a:srgbClr val="576943"/>
              </a:solidFill>
            </a:endParaRPr>
          </a:p>
        </p:txBody>
      </p:sp>
      <p:sp>
        <p:nvSpPr>
          <p:cNvPr id="6" name="Slide Number Placeholder 5"/>
          <p:cNvSpPr>
            <a:spLocks noGrp="1"/>
          </p:cNvSpPr>
          <p:nvPr>
            <p:ph type="sldNum" sz="quarter" idx="12"/>
          </p:nvPr>
        </p:nvSpPr>
        <p:spPr/>
        <p:txBody>
          <a:bodyPr/>
          <a:lstStyle/>
          <a:p>
            <a:fld id="{EFB27BC6-5AC4-4B45-9412-1E69DFA5B2EC}" type="slidenum">
              <a:rPr lang="en-US" smtClean="0">
                <a:solidFill>
                  <a:srgbClr val="576943"/>
                </a:solidFill>
              </a:rPr>
              <a:pPr/>
              <a:t>‹#›</a:t>
            </a:fld>
            <a:endParaRPr lang="en-US">
              <a:solidFill>
                <a:srgbClr val="576943"/>
              </a:solidFill>
            </a:endParaRPr>
          </a:p>
        </p:txBody>
      </p:sp>
    </p:spTree>
    <p:extLst>
      <p:ext uri="{BB962C8B-B14F-4D97-AF65-F5344CB8AC3E}">
        <p14:creationId xmlns:p14="http://schemas.microsoft.com/office/powerpoint/2010/main" val="24081666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a:defRPr/>
            </a:pPr>
            <a:fld id="{87FC2387-DC7E-468B-BB3D-0E1020C16956}" type="datetime1">
              <a:rPr lang="en-US" smtClean="0"/>
              <a:pPr>
                <a:defRPr/>
              </a:pPr>
              <a:t>3/10/2018</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a:defRPr/>
            </a:pPr>
            <a:fld id="{14C1EDCC-1050-4E98-A7B4-D3F7A4EFF585}" type="slidenum">
              <a:rPr lang="en-US" smtClean="0"/>
              <a:pPr>
                <a:defRPr/>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B389EA8-D562-46AF-81A5-BA045AF5ED00}" type="datetime1">
              <a:rPr lang="en-US" smtClean="0">
                <a:solidFill>
                  <a:srgbClr val="576943"/>
                </a:solidFill>
                <a:latin typeface="Gill Sans MT"/>
              </a:rPr>
              <a:pPr fontAlgn="auto">
                <a:spcBef>
                  <a:spcPts val="0"/>
                </a:spcBef>
                <a:spcAft>
                  <a:spcPts val="0"/>
                </a:spcAft>
              </a:pPr>
              <a:t>3/10/2018</a:t>
            </a:fld>
            <a:endParaRPr lang="en-US">
              <a:solidFill>
                <a:srgbClr val="576943"/>
              </a:solidFill>
              <a:latin typeface="Gill Sans MT"/>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pPr fontAlgn="auto">
              <a:spcBef>
                <a:spcPts val="0"/>
              </a:spcBef>
              <a:spcAft>
                <a:spcPts val="0"/>
              </a:spcAft>
            </a:pPr>
            <a:endParaRPr lang="en-US">
              <a:solidFill>
                <a:srgbClr val="576943"/>
              </a:solidFill>
              <a:latin typeface="Gill Sans MT"/>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pPr fontAlgn="auto">
              <a:spcBef>
                <a:spcPts val="0"/>
              </a:spcBef>
              <a:spcAft>
                <a:spcPts val="0"/>
              </a:spcAft>
            </a:pPr>
            <a:fld id="{EFB27BC6-5AC4-4B45-9412-1E69DFA5B2EC}" type="slidenum">
              <a:rPr lang="en-US" smtClean="0">
                <a:solidFill>
                  <a:srgbClr val="576943"/>
                </a:solidFill>
                <a:latin typeface="Gill Sans MT"/>
              </a:rPr>
              <a:pPr fontAlgn="auto">
                <a:spcBef>
                  <a:spcPts val="0"/>
                </a:spcBef>
                <a:spcAft>
                  <a:spcPts val="0"/>
                </a:spcAft>
              </a:pPr>
              <a:t>‹#›</a:t>
            </a:fld>
            <a:endParaRPr lang="en-US">
              <a:solidFill>
                <a:srgbClr val="576943"/>
              </a:solidFill>
              <a:latin typeface="Gill Sans MT"/>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Gill Sans MT"/>
            </a:endParaRPr>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84300656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hyperlink" Target="http://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7010400"/>
          </a:xfrm>
          <a:prstGeom prst="rect">
            <a:avLst/>
          </a:prstGeom>
        </p:spPr>
      </p:pic>
      <p:sp>
        <p:nvSpPr>
          <p:cNvPr id="3" name="Title 2"/>
          <p:cNvSpPr>
            <a:spLocks noGrp="1"/>
          </p:cNvSpPr>
          <p:nvPr>
            <p:ph type="ctrTitle"/>
          </p:nvPr>
        </p:nvSpPr>
        <p:spPr>
          <a:xfrm>
            <a:off x="1219200" y="3886200"/>
            <a:ext cx="6858000" cy="914400"/>
          </a:xfrm>
        </p:spPr>
        <p:txBody>
          <a:bodyPr>
            <a:normAutofit fontScale="90000"/>
          </a:bodyPr>
          <a:lstStyle/>
          <a:p>
            <a:pPr algn="l"/>
            <a:r>
              <a:rPr lang="en-US" sz="4000" dirty="0"/>
              <a:t>Business Retention and Expansion</a:t>
            </a:r>
          </a:p>
        </p:txBody>
      </p:sp>
      <p:sp>
        <p:nvSpPr>
          <p:cNvPr id="4" name="Subtitle 3"/>
          <p:cNvSpPr>
            <a:spLocks noGrp="1"/>
          </p:cNvSpPr>
          <p:nvPr>
            <p:ph type="subTitle" idx="1"/>
          </p:nvPr>
        </p:nvSpPr>
        <p:spPr/>
        <p:txBody>
          <a:bodyPr>
            <a:noAutofit/>
          </a:bodyPr>
          <a:lstStyle/>
          <a:p>
            <a:pPr algn="l"/>
            <a:r>
              <a:rPr lang="en-US" sz="2400" dirty="0"/>
              <a:t>Survey Design/Implementation and Firm Selection</a:t>
            </a:r>
          </a:p>
          <a:p>
            <a:pPr algn="l"/>
            <a:endParaRPr lang="en-US" sz="2400" dirty="0"/>
          </a:p>
        </p:txBody>
      </p:sp>
    </p:spTree>
    <p:extLst>
      <p:ext uri="{BB962C8B-B14F-4D97-AF65-F5344CB8AC3E}">
        <p14:creationId xmlns:p14="http://schemas.microsoft.com/office/powerpoint/2010/main" val="1467219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152400"/>
            <a:ext cx="8229600" cy="868363"/>
          </a:xfrm>
        </p:spPr>
        <p:txBody>
          <a:bodyPr/>
          <a:lstStyle/>
          <a:p>
            <a:pPr eaLnBrk="1" hangingPunct="1"/>
            <a:r>
              <a:rPr lang="en-US" b="1" dirty="0" smtClean="0"/>
              <a:t>Why use a survey?</a:t>
            </a:r>
          </a:p>
        </p:txBody>
      </p:sp>
      <p:sp>
        <p:nvSpPr>
          <p:cNvPr id="43012" name="Rectangle 3"/>
          <p:cNvSpPr>
            <a:spLocks noGrp="1" noChangeArrowheads="1"/>
          </p:cNvSpPr>
          <p:nvPr>
            <p:ph type="body" idx="1"/>
          </p:nvPr>
        </p:nvSpPr>
        <p:spPr>
          <a:xfrm>
            <a:off x="457200" y="1219200"/>
            <a:ext cx="8229600" cy="5029200"/>
          </a:xfrm>
        </p:spPr>
        <p:txBody>
          <a:bodyPr>
            <a:normAutofit/>
          </a:bodyPr>
          <a:lstStyle/>
          <a:p>
            <a:pPr eaLnBrk="1" hangingPunct="1"/>
            <a:r>
              <a:rPr lang="en-US" dirty="0" smtClean="0"/>
              <a:t>A survey can help to communicate the community’s feelings of appreciation about its businesses</a:t>
            </a:r>
          </a:p>
          <a:p>
            <a:pPr lvl="1"/>
            <a:r>
              <a:rPr lang="en-US" dirty="0" smtClean="0"/>
              <a:t>Taking time for the visit</a:t>
            </a:r>
          </a:p>
          <a:p>
            <a:pPr lvl="1">
              <a:spcAft>
                <a:spcPts val="1200"/>
              </a:spcAft>
            </a:pPr>
            <a:r>
              <a:rPr lang="en-US" dirty="0" smtClean="0"/>
              <a:t>Asking businesses’ opinions about relevant concerns</a:t>
            </a:r>
          </a:p>
          <a:p>
            <a:pPr>
              <a:spcAft>
                <a:spcPts val="1200"/>
              </a:spcAft>
            </a:pPr>
            <a:r>
              <a:rPr lang="en-US" dirty="0" smtClean="0"/>
              <a:t>A survey can provide insight into the actions and initiatives that the community/task force can use to address business-related issues</a:t>
            </a:r>
          </a:p>
          <a:p>
            <a:r>
              <a:rPr lang="en-US" dirty="0" smtClean="0"/>
              <a:t>A survey should help to build the community’s capacity to initiate and sustain long-term growth as well as address the immediate and long-term concerns and needs of the business</a:t>
            </a:r>
          </a:p>
        </p:txBody>
      </p:sp>
      <p:sp>
        <p:nvSpPr>
          <p:cNvPr id="5" name="Slide Number Placeholder 2"/>
          <p:cNvSpPr>
            <a:spLocks noGrp="1"/>
          </p:cNvSpPr>
          <p:nvPr>
            <p:ph type="sldNum" sz="quarter" idx="12"/>
          </p:nvPr>
        </p:nvSpPr>
        <p:spPr>
          <a:xfrm>
            <a:off x="612648" y="6356350"/>
            <a:ext cx="1981200" cy="365760"/>
          </a:xfrm>
        </p:spPr>
        <p:txBody>
          <a:bodyPr/>
          <a:lstStyle/>
          <a:p>
            <a:pPr>
              <a:defRPr/>
            </a:pPr>
            <a:fld id="{42AC38C0-CCEC-4F57-BE68-0E86EC817BE1}" type="slidenum">
              <a:rPr lang="en-US" smtClean="0"/>
              <a:pPr>
                <a:defRPr/>
              </a:pPr>
              <a:t>2</a:t>
            </a:fld>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Important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3</a:t>
            </a:fld>
            <a:endParaRPr lang="en-US"/>
          </a:p>
        </p:txBody>
      </p:sp>
      <p:sp>
        <p:nvSpPr>
          <p:cNvPr id="4" name="Content Placeholder 3"/>
          <p:cNvSpPr>
            <a:spLocks noGrp="1"/>
          </p:cNvSpPr>
          <p:nvPr>
            <p:ph sz="quarter" idx="1"/>
          </p:nvPr>
        </p:nvSpPr>
        <p:spPr/>
        <p:txBody>
          <a:bodyPr>
            <a:normAutofit fontScale="92500"/>
          </a:bodyPr>
          <a:lstStyle/>
          <a:p>
            <a:r>
              <a:rPr lang="en-US" dirty="0" smtClean="0"/>
              <a:t>The survey (also referred to as the “diagnostic tool” or “conversation guide”) is used differently when the volunteer visitor and the segregated/continuous models are examined</a:t>
            </a:r>
          </a:p>
          <a:p>
            <a:pPr lvl="1"/>
            <a:r>
              <a:rPr lang="en-US" dirty="0" smtClean="0"/>
              <a:t>The volunteer visitor model typically surveys a large number of firms in a short, specific time frame.  Analysis is much more meaningful when survey questions are asked in exactly the same manner</a:t>
            </a:r>
          </a:p>
          <a:p>
            <a:pPr lvl="1"/>
            <a:r>
              <a:rPr lang="en-US" dirty="0" smtClean="0"/>
              <a:t>The continuous/segregated model utilizes a different philosophy.  A small set of firms are surveyed (or “diagnosed”) within a specific time frame, but these specific time frames are combined over a (probably) much longer horizon</a:t>
            </a:r>
          </a:p>
          <a:p>
            <a:pPr lvl="1"/>
            <a:r>
              <a:rPr lang="en-US" dirty="0" smtClean="0"/>
              <a:t>These differences translate to a much different use of the </a:t>
            </a:r>
            <a:r>
              <a:rPr lang="en-US" dirty="0"/>
              <a:t>diagnostic tool or </a:t>
            </a:r>
            <a:r>
              <a:rPr lang="en-US" dirty="0" smtClean="0"/>
              <a:t>survey instrument to achieve the desired result</a:t>
            </a:r>
            <a:endParaRPr lang="en-US" dirty="0"/>
          </a:p>
        </p:txBody>
      </p:sp>
    </p:spTree>
    <p:extLst>
      <p:ext uri="{BB962C8B-B14F-4D97-AF65-F5344CB8AC3E}">
        <p14:creationId xmlns:p14="http://schemas.microsoft.com/office/powerpoint/2010/main" val="1279503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Use of the </a:t>
            </a:r>
            <a:r>
              <a:rPr lang="en-US" b="1" dirty="0" smtClean="0"/>
              <a:t>instrument/tool</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4</a:t>
            </a:fld>
            <a:endParaRPr lang="en-US"/>
          </a:p>
        </p:txBody>
      </p:sp>
      <p:sp>
        <p:nvSpPr>
          <p:cNvPr id="4" name="Content Placeholder 3"/>
          <p:cNvSpPr>
            <a:spLocks noGrp="1"/>
          </p:cNvSpPr>
          <p:nvPr>
            <p:ph sz="quarter" idx="1"/>
          </p:nvPr>
        </p:nvSpPr>
        <p:spPr/>
        <p:txBody>
          <a:bodyPr/>
          <a:lstStyle/>
          <a:p>
            <a:r>
              <a:rPr lang="en-US" dirty="0" smtClean="0"/>
              <a:t>First, it must be recognized that there is not a single BR&amp;E program within the </a:t>
            </a:r>
            <a:r>
              <a:rPr lang="en-US" dirty="0"/>
              <a:t>continuous/segregated concept </a:t>
            </a:r>
            <a:endParaRPr lang="en-US" dirty="0" smtClean="0"/>
          </a:p>
          <a:p>
            <a:pPr lvl="1"/>
            <a:r>
              <a:rPr lang="en-US" dirty="0" smtClean="0"/>
              <a:t>Therefore, it is likely that a variety of approaches, or even a blending of approaches, must be used </a:t>
            </a:r>
          </a:p>
          <a:p>
            <a:r>
              <a:rPr lang="en-US" dirty="0" smtClean="0"/>
              <a:t>In a volunteer visitor model, the survey instrument should be followed carefully </a:t>
            </a:r>
          </a:p>
          <a:p>
            <a:r>
              <a:rPr lang="en-US" dirty="0" smtClean="0"/>
              <a:t>In the continuous model, the survey instrument (diagnostic tool) should be used more as a guide to </a:t>
            </a:r>
            <a:r>
              <a:rPr lang="en-US" dirty="0" smtClean="0"/>
              <a:t>develop a long-term </a:t>
            </a:r>
            <a:r>
              <a:rPr lang="en-US" dirty="0" smtClean="0"/>
              <a:t>conversation</a:t>
            </a:r>
          </a:p>
          <a:p>
            <a:pPr lvl="1"/>
            <a:r>
              <a:rPr lang="en-US" dirty="0" smtClean="0"/>
              <a:t>Since one goal of the continuous model is to build a personal relationship with the company, an incomplete survey can be finished at a future date</a:t>
            </a:r>
            <a:endParaRPr lang="en-US" dirty="0"/>
          </a:p>
        </p:txBody>
      </p:sp>
    </p:spTree>
    <p:extLst>
      <p:ext uri="{BB962C8B-B14F-4D97-AF65-F5344CB8AC3E}">
        <p14:creationId xmlns:p14="http://schemas.microsoft.com/office/powerpoint/2010/main" val="1854125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Important point</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5</a:t>
            </a:fld>
            <a:endParaRPr lang="en-US"/>
          </a:p>
        </p:txBody>
      </p:sp>
      <p:sp>
        <p:nvSpPr>
          <p:cNvPr id="4" name="Content Placeholder 3"/>
          <p:cNvSpPr>
            <a:spLocks noGrp="1"/>
          </p:cNvSpPr>
          <p:nvPr>
            <p:ph sz="quarter" idx="1"/>
          </p:nvPr>
        </p:nvSpPr>
        <p:spPr/>
        <p:txBody>
          <a:bodyPr/>
          <a:lstStyle/>
          <a:p>
            <a:r>
              <a:rPr lang="en-US" dirty="0" smtClean="0"/>
              <a:t>It is of utmost importance that each account executive understand each question on the survey as well as each question’s importance</a:t>
            </a:r>
          </a:p>
          <a:p>
            <a:r>
              <a:rPr lang="en-US" dirty="0" smtClean="0"/>
              <a:t>The survey questions should work together for a common theme and that each question contributes to that theme</a:t>
            </a:r>
          </a:p>
          <a:p>
            <a:r>
              <a:rPr lang="en-US" dirty="0" smtClean="0"/>
              <a:t>Make sure that the data gathered from each question is </a:t>
            </a:r>
            <a:r>
              <a:rPr lang="en-US" b="1" i="1" dirty="0" smtClean="0"/>
              <a:t>needed</a:t>
            </a:r>
            <a:r>
              <a:rPr lang="en-US" dirty="0" smtClean="0"/>
              <a:t>, not just </a:t>
            </a:r>
            <a:r>
              <a:rPr lang="en-US" b="1" i="1" dirty="0" smtClean="0"/>
              <a:t>wanted</a:t>
            </a:r>
          </a:p>
          <a:p>
            <a:r>
              <a:rPr lang="en-US" dirty="0" smtClean="0"/>
              <a:t>If the account executive doesn’t understand the importance of a particular question, the team need to determine whether that question </a:t>
            </a:r>
            <a:r>
              <a:rPr lang="en-US" smtClean="0"/>
              <a:t>is actually needed</a:t>
            </a:r>
            <a:endParaRPr lang="en-US" dirty="0"/>
          </a:p>
        </p:txBody>
      </p:sp>
    </p:spTree>
    <p:extLst>
      <p:ext uri="{BB962C8B-B14F-4D97-AF65-F5344CB8AC3E}">
        <p14:creationId xmlns:p14="http://schemas.microsoft.com/office/powerpoint/2010/main" val="2182225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Options for Survey Development</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6</a:t>
            </a:fld>
            <a:endParaRPr lang="en-US"/>
          </a:p>
        </p:txBody>
      </p:sp>
      <p:sp>
        <p:nvSpPr>
          <p:cNvPr id="4" name="Content Placeholder 3"/>
          <p:cNvSpPr>
            <a:spLocks noGrp="1"/>
          </p:cNvSpPr>
          <p:nvPr>
            <p:ph sz="quarter" idx="1"/>
          </p:nvPr>
        </p:nvSpPr>
        <p:spPr/>
        <p:txBody>
          <a:bodyPr/>
          <a:lstStyle/>
          <a:p>
            <a:r>
              <a:rPr lang="en-US" dirty="0" smtClean="0"/>
              <a:t>Use an existing survey</a:t>
            </a:r>
          </a:p>
          <a:p>
            <a:pPr lvl="1"/>
            <a:r>
              <a:rPr lang="en-US" dirty="0" smtClean="0"/>
              <a:t>e-</a:t>
            </a:r>
            <a:r>
              <a:rPr lang="en-US" dirty="0" err="1" smtClean="0"/>
              <a:t>Synchronist</a:t>
            </a:r>
            <a:r>
              <a:rPr lang="en-US" dirty="0" smtClean="0"/>
              <a:t> or Executive Pulse</a:t>
            </a:r>
          </a:p>
          <a:p>
            <a:pPr lvl="1"/>
            <a:r>
              <a:rPr lang="en-US" dirty="0" smtClean="0"/>
              <a:t>brei.org website</a:t>
            </a:r>
          </a:p>
          <a:p>
            <a:pPr lvl="1"/>
            <a:r>
              <a:rPr lang="en-US" dirty="0" smtClean="0"/>
              <a:t>Internet</a:t>
            </a:r>
          </a:p>
          <a:p>
            <a:pPr lvl="1"/>
            <a:r>
              <a:rPr lang="en-US" dirty="0" smtClean="0"/>
              <a:t>“Steal” one from someone/someplace else</a:t>
            </a:r>
          </a:p>
          <a:p>
            <a:endParaRPr lang="en-US" dirty="0" smtClean="0"/>
          </a:p>
          <a:p>
            <a:r>
              <a:rPr lang="en-US" dirty="0" smtClean="0"/>
              <a:t>Develop one yourself</a:t>
            </a:r>
          </a:p>
          <a:p>
            <a:pPr lvl="1"/>
            <a:r>
              <a:rPr lang="en-US" dirty="0" smtClean="0"/>
              <a:t>Difficult to do</a:t>
            </a:r>
          </a:p>
          <a:p>
            <a:pPr lvl="1"/>
            <a:r>
              <a:rPr lang="en-US" dirty="0" smtClean="0"/>
              <a:t>Requires a great deal of time, effort and resources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Using an existing survey</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7</a:t>
            </a:fld>
            <a:endParaRPr lang="en-US"/>
          </a:p>
        </p:txBody>
      </p:sp>
      <p:sp>
        <p:nvSpPr>
          <p:cNvPr id="4" name="Content Placeholder 3"/>
          <p:cNvSpPr>
            <a:spLocks noGrp="1"/>
          </p:cNvSpPr>
          <p:nvPr>
            <p:ph sz="quarter" idx="1"/>
          </p:nvPr>
        </p:nvSpPr>
        <p:spPr/>
        <p:txBody>
          <a:bodyPr>
            <a:normAutofit lnSpcReduction="10000"/>
          </a:bodyPr>
          <a:lstStyle/>
          <a:p>
            <a:pPr>
              <a:spcAft>
                <a:spcPts val="1200"/>
              </a:spcAft>
            </a:pPr>
            <a:r>
              <a:rPr lang="en-US" dirty="0" smtClean="0"/>
              <a:t>Since many in this class will be using an existing survey such as the ones designed by Executive Pulse or </a:t>
            </a:r>
            <a:r>
              <a:rPr lang="en-US" dirty="0" err="1" smtClean="0"/>
              <a:t>eSynchronist</a:t>
            </a:r>
            <a:r>
              <a:rPr lang="en-US" dirty="0" smtClean="0"/>
              <a:t>, or one designed by their own organization, let’s focus on utilizing the survey instrument and response analysis</a:t>
            </a:r>
          </a:p>
          <a:p>
            <a:r>
              <a:rPr lang="en-US" dirty="0" smtClean="0"/>
              <a:t>A key factor in the success of the survey effort is to understand the question and why it is being asked</a:t>
            </a:r>
          </a:p>
          <a:p>
            <a:pPr lvl="1">
              <a:spcAft>
                <a:spcPts val="1200"/>
              </a:spcAft>
            </a:pPr>
            <a:r>
              <a:rPr lang="en-US" dirty="0" smtClean="0"/>
              <a:t>This includes having an understanding of how a specific question relates to the rest of the survey instrument</a:t>
            </a:r>
          </a:p>
          <a:p>
            <a:pPr>
              <a:spcAft>
                <a:spcPts val="1200"/>
              </a:spcAft>
            </a:pPr>
            <a:r>
              <a:rPr lang="en-US" dirty="0" smtClean="0"/>
              <a:t>Developing this understanding will increase the potential respondent’s confidence in your ability to understand the response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Developing a survey</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8</a:t>
            </a:fld>
            <a:endParaRPr lang="en-US"/>
          </a:p>
        </p:txBody>
      </p:sp>
      <p:sp>
        <p:nvSpPr>
          <p:cNvPr id="4" name="Content Placeholder 3"/>
          <p:cNvSpPr>
            <a:spLocks noGrp="1"/>
          </p:cNvSpPr>
          <p:nvPr>
            <p:ph sz="quarter" idx="1"/>
          </p:nvPr>
        </p:nvSpPr>
        <p:spPr>
          <a:xfrm>
            <a:off x="457200" y="1219200"/>
            <a:ext cx="8382000" cy="4937760"/>
          </a:xfrm>
        </p:spPr>
        <p:txBody>
          <a:bodyPr>
            <a:normAutofit/>
          </a:bodyPr>
          <a:lstStyle/>
          <a:p>
            <a:r>
              <a:rPr lang="en-US" dirty="0" smtClean="0"/>
              <a:t>Caution should be used when adopting another organization’s survey</a:t>
            </a:r>
          </a:p>
          <a:p>
            <a:pPr lvl="1"/>
            <a:r>
              <a:rPr lang="en-US" dirty="0" smtClean="0"/>
              <a:t>Does the survey fit the targeted business sector?</a:t>
            </a:r>
          </a:p>
          <a:p>
            <a:pPr lvl="1"/>
            <a:r>
              <a:rPr lang="en-US" dirty="0" smtClean="0"/>
              <a:t>Are the questions relevant for your geographic or political area?</a:t>
            </a:r>
          </a:p>
          <a:p>
            <a:pPr lvl="1"/>
            <a:r>
              <a:rPr lang="en-US" dirty="0" smtClean="0"/>
              <a:t>Has the survey been tested for validity with </a:t>
            </a:r>
            <a:r>
              <a:rPr lang="en-US" b="1" i="1" dirty="0" smtClean="0"/>
              <a:t>your</a:t>
            </a:r>
            <a:r>
              <a:rPr lang="en-US" dirty="0" smtClean="0"/>
              <a:t> businesses?</a:t>
            </a:r>
          </a:p>
          <a:p>
            <a:pPr lvl="1">
              <a:spcAft>
                <a:spcPts val="1200"/>
              </a:spcAft>
            </a:pPr>
            <a:r>
              <a:rPr lang="en-US" dirty="0" smtClean="0"/>
              <a:t>Does the survey pose the questions that you need answered?</a:t>
            </a:r>
          </a:p>
        </p:txBody>
      </p:sp>
    </p:spTree>
    <p:extLst>
      <p:ext uri="{BB962C8B-B14F-4D97-AF65-F5344CB8AC3E}">
        <p14:creationId xmlns:p14="http://schemas.microsoft.com/office/powerpoint/2010/main" val="3712550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Developing a survey</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9</a:t>
            </a:fld>
            <a:endParaRPr lang="en-US"/>
          </a:p>
        </p:txBody>
      </p:sp>
      <p:sp>
        <p:nvSpPr>
          <p:cNvPr id="4" name="Content Placeholder 3"/>
          <p:cNvSpPr>
            <a:spLocks noGrp="1"/>
          </p:cNvSpPr>
          <p:nvPr>
            <p:ph sz="quarter" idx="1"/>
          </p:nvPr>
        </p:nvSpPr>
        <p:spPr>
          <a:xfrm>
            <a:off x="457200" y="1219200"/>
            <a:ext cx="8382000" cy="4937760"/>
          </a:xfrm>
        </p:spPr>
        <p:txBody>
          <a:bodyPr>
            <a:normAutofit/>
          </a:bodyPr>
          <a:lstStyle/>
          <a:p>
            <a:r>
              <a:rPr lang="en-US" dirty="0" smtClean="0"/>
              <a:t>Developing a survey from scratch is complicated</a:t>
            </a:r>
          </a:p>
          <a:p>
            <a:r>
              <a:rPr lang="en-US" dirty="0" smtClean="0"/>
              <a:t>Question identification is key</a:t>
            </a:r>
          </a:p>
          <a:p>
            <a:pPr lvl="1"/>
            <a:r>
              <a:rPr lang="en-US" dirty="0" smtClean="0"/>
              <a:t>Does the question address the targeted business sector?</a:t>
            </a:r>
          </a:p>
          <a:p>
            <a:pPr lvl="1"/>
            <a:r>
              <a:rPr lang="en-US" dirty="0" smtClean="0"/>
              <a:t>Can the question produced credible information?</a:t>
            </a:r>
          </a:p>
          <a:p>
            <a:pPr lvl="1"/>
            <a:r>
              <a:rPr lang="en-US" b="1" i="1" dirty="0" smtClean="0"/>
              <a:t>Can</a:t>
            </a:r>
            <a:r>
              <a:rPr lang="en-US" dirty="0" smtClean="0"/>
              <a:t> and </a:t>
            </a:r>
            <a:r>
              <a:rPr lang="en-US" b="1" i="1" dirty="0" smtClean="0"/>
              <a:t>will</a:t>
            </a:r>
            <a:r>
              <a:rPr lang="en-US" dirty="0" smtClean="0"/>
              <a:t> the respondent answer the question?</a:t>
            </a:r>
          </a:p>
          <a:p>
            <a:r>
              <a:rPr lang="en-US" b="1" i="1" dirty="0" smtClean="0"/>
              <a:t>Operationalization</a:t>
            </a:r>
            <a:r>
              <a:rPr lang="en-US" dirty="0" smtClean="0"/>
              <a:t> – asking questions that provides data that can be meaningfully observed or measured</a:t>
            </a:r>
          </a:p>
          <a:p>
            <a:pPr lvl="1"/>
            <a:r>
              <a:rPr lang="en-US" dirty="0" smtClean="0"/>
              <a:t>Facts versus behaviors versus beliefs</a:t>
            </a:r>
          </a:p>
          <a:p>
            <a:pPr>
              <a:spcAft>
                <a:spcPts val="1200"/>
              </a:spcAft>
            </a:pPr>
            <a:r>
              <a:rPr lang="en-US" dirty="0" smtClean="0"/>
              <a:t>The survey should be tested (several times) to ensure validity</a:t>
            </a:r>
          </a:p>
        </p:txBody>
      </p:sp>
    </p:spTree>
    <p:extLst>
      <p:ext uri="{BB962C8B-B14F-4D97-AF65-F5344CB8AC3E}">
        <p14:creationId xmlns:p14="http://schemas.microsoft.com/office/powerpoint/2010/main" val="1831534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Introducing bias into the survey </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10</a:t>
            </a:fld>
            <a:endParaRPr lang="en-US"/>
          </a:p>
        </p:txBody>
      </p:sp>
      <p:sp>
        <p:nvSpPr>
          <p:cNvPr id="4" name="Content Placeholder 3"/>
          <p:cNvSpPr>
            <a:spLocks noGrp="1"/>
          </p:cNvSpPr>
          <p:nvPr>
            <p:ph sz="quarter" idx="1"/>
          </p:nvPr>
        </p:nvSpPr>
        <p:spPr/>
        <p:txBody>
          <a:bodyPr>
            <a:normAutofit lnSpcReduction="10000"/>
          </a:bodyPr>
          <a:lstStyle/>
          <a:p>
            <a:r>
              <a:rPr lang="en-US" dirty="0" smtClean="0"/>
              <a:t>Even though you will be using a pre-determined survey instrument, there is still a great deal of bias that can be introduced into the effort by the way that you ask the questions</a:t>
            </a:r>
          </a:p>
          <a:p>
            <a:pPr lvl="1"/>
            <a:r>
              <a:rPr lang="en-US" dirty="0" smtClean="0"/>
              <a:t>Asking questions in an emotional way</a:t>
            </a:r>
          </a:p>
          <a:p>
            <a:pPr lvl="1"/>
            <a:r>
              <a:rPr lang="en-US" dirty="0" smtClean="0"/>
              <a:t>Using inflection in asking the question</a:t>
            </a:r>
          </a:p>
          <a:p>
            <a:pPr lvl="1"/>
            <a:r>
              <a:rPr lang="en-US" dirty="0" smtClean="0"/>
              <a:t>Changing the order of the questions</a:t>
            </a:r>
          </a:p>
          <a:p>
            <a:pPr lvl="1"/>
            <a:r>
              <a:rPr lang="en-US" dirty="0" smtClean="0"/>
              <a:t>Interpreting a question to some respondents and not to others</a:t>
            </a:r>
          </a:p>
          <a:p>
            <a:pPr lvl="1"/>
            <a:r>
              <a:rPr lang="en-US" dirty="0" smtClean="0"/>
              <a:t>Sharing a different interpretation to different respondents</a:t>
            </a:r>
          </a:p>
          <a:p>
            <a:r>
              <a:rPr lang="en-US" dirty="0" smtClean="0"/>
              <a:t>While it may be difficult in the interview, try to ask questions in as consistent a manner as possible, in the order in which they are provided and with little explanation beyond what is given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Specificity</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11</a:t>
            </a:fld>
            <a:endParaRPr lang="en-US"/>
          </a:p>
        </p:txBody>
      </p:sp>
      <p:sp>
        <p:nvSpPr>
          <p:cNvPr id="4" name="Content Placeholder 3"/>
          <p:cNvSpPr>
            <a:spLocks noGrp="1"/>
          </p:cNvSpPr>
          <p:nvPr>
            <p:ph sz="quarter" idx="1"/>
          </p:nvPr>
        </p:nvSpPr>
        <p:spPr/>
        <p:txBody>
          <a:bodyPr>
            <a:normAutofit/>
          </a:bodyPr>
          <a:lstStyle/>
          <a:p>
            <a:r>
              <a:rPr lang="en-US" dirty="0" smtClean="0"/>
              <a:t>While most (if not all) of the questions on the diagnostic tool will be closed ended questions, you have the opportunity to add questions that are outside the tool</a:t>
            </a:r>
          </a:p>
          <a:p>
            <a:pPr lvl="1"/>
            <a:r>
              <a:rPr lang="en-US" b="1" i="1" dirty="0" smtClean="0"/>
              <a:t>Question specificity</a:t>
            </a:r>
            <a:r>
              <a:rPr lang="en-US" dirty="0" smtClean="0"/>
              <a:t> typically refers to whether a question is open-ended or closed-ended</a:t>
            </a:r>
          </a:p>
          <a:p>
            <a:r>
              <a:rPr lang="en-US" dirty="0" smtClean="0"/>
              <a:t>Open-ended question example</a:t>
            </a:r>
          </a:p>
          <a:p>
            <a:pPr lvl="1"/>
            <a:r>
              <a:rPr lang="en-US" dirty="0" smtClean="0"/>
              <a:t>What effect will the current economic crisis have on your workforce?</a:t>
            </a:r>
          </a:p>
          <a:p>
            <a:r>
              <a:rPr lang="en-US" dirty="0" smtClean="0"/>
              <a:t>Closed-ended question example (Yes/No question)</a:t>
            </a:r>
          </a:p>
          <a:p>
            <a:pPr lvl="1"/>
            <a:r>
              <a:rPr lang="en-US" dirty="0" smtClean="0"/>
              <a:t>Will you be more like to hire additional workers, reduce your workforce or maintain the same workforce level over the next year?</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Characteristics of Open-Ended Questions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12</a:t>
            </a:fld>
            <a:endParaRPr lang="en-US"/>
          </a:p>
        </p:txBody>
      </p:sp>
      <p:sp>
        <p:nvSpPr>
          <p:cNvPr id="4" name="Content Placeholder 3"/>
          <p:cNvSpPr>
            <a:spLocks noGrp="1"/>
          </p:cNvSpPr>
          <p:nvPr>
            <p:ph sz="quarter" idx="1"/>
          </p:nvPr>
        </p:nvSpPr>
        <p:spPr>
          <a:xfrm>
            <a:off x="457200" y="1752600"/>
            <a:ext cx="8229600" cy="3886200"/>
          </a:xfrm>
        </p:spPr>
        <p:txBody>
          <a:bodyPr/>
          <a:lstStyle/>
          <a:p>
            <a:r>
              <a:rPr lang="en-US" dirty="0" smtClean="0"/>
              <a:t>Easy to write</a:t>
            </a:r>
          </a:p>
          <a:p>
            <a:endParaRPr lang="en-US" dirty="0" smtClean="0"/>
          </a:p>
          <a:p>
            <a:r>
              <a:rPr lang="en-US" dirty="0" smtClean="0"/>
              <a:t>Not easy to answer</a:t>
            </a:r>
          </a:p>
          <a:p>
            <a:endParaRPr lang="en-US" dirty="0" smtClean="0"/>
          </a:p>
          <a:p>
            <a:r>
              <a:rPr lang="en-US" dirty="0" smtClean="0"/>
              <a:t>Produces very different types of responses that are not consistent across the sample</a:t>
            </a:r>
          </a:p>
          <a:p>
            <a:endParaRPr lang="en-US" dirty="0" smtClean="0"/>
          </a:p>
          <a:p>
            <a:r>
              <a:rPr lang="en-US" dirty="0" smtClean="0"/>
              <a:t>Not easy (perhaps impossible) to answer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Characteristics of Close-Ended Questions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13</a:t>
            </a:fld>
            <a:endParaRPr lang="en-US"/>
          </a:p>
        </p:txBody>
      </p:sp>
      <p:sp>
        <p:nvSpPr>
          <p:cNvPr id="4" name="Content Placeholder 3"/>
          <p:cNvSpPr>
            <a:spLocks noGrp="1"/>
          </p:cNvSpPr>
          <p:nvPr>
            <p:ph sz="quarter" idx="1"/>
          </p:nvPr>
        </p:nvSpPr>
        <p:spPr>
          <a:xfrm>
            <a:off x="457200" y="1752600"/>
            <a:ext cx="8229600" cy="3505200"/>
          </a:xfrm>
        </p:spPr>
        <p:txBody>
          <a:bodyPr/>
          <a:lstStyle/>
          <a:p>
            <a:r>
              <a:rPr lang="en-US" dirty="0" smtClean="0"/>
              <a:t>Difficult to write (well)</a:t>
            </a:r>
          </a:p>
          <a:p>
            <a:endParaRPr lang="en-US" dirty="0" smtClean="0"/>
          </a:p>
          <a:p>
            <a:r>
              <a:rPr lang="en-US" dirty="0" smtClean="0"/>
              <a:t>Easier to analyze</a:t>
            </a:r>
          </a:p>
          <a:p>
            <a:endParaRPr lang="en-US" dirty="0" smtClean="0"/>
          </a:p>
          <a:p>
            <a:r>
              <a:rPr lang="en-US" dirty="0" smtClean="0"/>
              <a:t>Limits responses (both good and bad)</a:t>
            </a:r>
          </a:p>
          <a:p>
            <a:endParaRPr lang="en-US" dirty="0" smtClean="0"/>
          </a:p>
          <a:p>
            <a:r>
              <a:rPr lang="en-US" dirty="0" smtClean="0"/>
              <a:t>Can have ordered and unordered choices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14</a:t>
            </a:fld>
            <a:endParaRPr lang="en-US"/>
          </a:p>
        </p:txBody>
      </p:sp>
      <p:sp>
        <p:nvSpPr>
          <p:cNvPr id="4" name="Content Placeholder 3"/>
          <p:cNvSpPr>
            <a:spLocks noGrp="1"/>
          </p:cNvSpPr>
          <p:nvPr>
            <p:ph sz="quarter" idx="1"/>
          </p:nvPr>
        </p:nvSpPr>
        <p:spPr>
          <a:xfrm>
            <a:off x="457200" y="1219200"/>
            <a:ext cx="8229600" cy="5137150"/>
          </a:xfrm>
        </p:spPr>
        <p:txBody>
          <a:bodyPr>
            <a:normAutofit/>
          </a:bodyPr>
          <a:lstStyle/>
          <a:p>
            <a:r>
              <a:rPr lang="en-US" dirty="0" smtClean="0"/>
              <a:t>Face-to-face Surveys</a:t>
            </a:r>
          </a:p>
          <a:p>
            <a:pPr lvl="1"/>
            <a:r>
              <a:rPr lang="en-US" dirty="0" smtClean="0"/>
              <a:t>No need for the survey to necessarily </a:t>
            </a:r>
            <a:r>
              <a:rPr lang="en-US" b="1" i="1" dirty="0" smtClean="0"/>
              <a:t>look</a:t>
            </a:r>
            <a:r>
              <a:rPr lang="en-US" dirty="0" smtClean="0"/>
              <a:t> good</a:t>
            </a:r>
          </a:p>
          <a:p>
            <a:pPr lvl="1"/>
            <a:r>
              <a:rPr lang="en-US" dirty="0" smtClean="0"/>
              <a:t>It is necessary for the survey to sound good</a:t>
            </a:r>
          </a:p>
          <a:p>
            <a:pPr lvl="1"/>
            <a:r>
              <a:rPr lang="en-US" dirty="0" smtClean="0"/>
              <a:t>Keep questions short and simple</a:t>
            </a:r>
          </a:p>
          <a:p>
            <a:pPr lvl="1"/>
            <a:r>
              <a:rPr lang="en-US" dirty="0" smtClean="0"/>
              <a:t>Ranking items is very difficult</a:t>
            </a:r>
          </a:p>
          <a:p>
            <a:pPr lvl="1"/>
            <a:r>
              <a:rPr lang="en-US" dirty="0" smtClean="0"/>
              <a:t>Introduction of the interview by the interviewer is necessary</a:t>
            </a:r>
          </a:p>
          <a:p>
            <a:pPr lvl="1"/>
            <a:r>
              <a:rPr lang="en-US" dirty="0" smtClean="0"/>
              <a:t>Use transitions, fillers, lead-ins, etc., to let the respondent know that the interviewer is about to change topics</a:t>
            </a:r>
          </a:p>
          <a:p>
            <a:pPr lvl="1"/>
            <a:r>
              <a:rPr lang="en-US" dirty="0" smtClean="0"/>
              <a:t>Remember that the interviewee only sees the face-to face survey if a copy is provided</a:t>
            </a:r>
          </a:p>
          <a:p>
            <a:pPr lvl="2"/>
            <a:r>
              <a:rPr lang="en-US" dirty="0" smtClean="0"/>
              <a:t>This is a good idea, but necessitates providing a separate copy of the instrument</a:t>
            </a:r>
          </a:p>
          <a:p>
            <a:pPr lvl="2"/>
            <a:r>
              <a:rPr lang="en-US" dirty="0" smtClean="0"/>
              <a:t>Usually reserved for a volunteer visitor model approach</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15</a:t>
            </a:fld>
            <a:endParaRPr lang="en-US"/>
          </a:p>
        </p:txBody>
      </p:sp>
      <p:sp>
        <p:nvSpPr>
          <p:cNvPr id="4" name="Content Placeholder 3"/>
          <p:cNvSpPr>
            <a:spLocks noGrp="1"/>
          </p:cNvSpPr>
          <p:nvPr>
            <p:ph sz="quarter" idx="1"/>
          </p:nvPr>
        </p:nvSpPr>
        <p:spPr>
          <a:xfrm>
            <a:off x="457200" y="1219200"/>
            <a:ext cx="8229600" cy="5137150"/>
          </a:xfrm>
        </p:spPr>
        <p:txBody>
          <a:bodyPr>
            <a:normAutofit lnSpcReduction="10000"/>
          </a:bodyPr>
          <a:lstStyle/>
          <a:p>
            <a:r>
              <a:rPr lang="en-US" dirty="0" smtClean="0"/>
              <a:t>Internet Surveys</a:t>
            </a:r>
          </a:p>
          <a:p>
            <a:pPr lvl="1"/>
            <a:r>
              <a:rPr lang="en-US" dirty="0" smtClean="0"/>
              <a:t>Typically used as an introductory effort to identify issues</a:t>
            </a:r>
          </a:p>
          <a:p>
            <a:pPr lvl="1"/>
            <a:r>
              <a:rPr lang="en-US" dirty="0" smtClean="0"/>
              <a:t>The survey must </a:t>
            </a:r>
            <a:r>
              <a:rPr lang="en-US" b="1" i="1" dirty="0" smtClean="0"/>
              <a:t>look</a:t>
            </a:r>
            <a:r>
              <a:rPr lang="en-US" dirty="0" smtClean="0"/>
              <a:t> good</a:t>
            </a:r>
          </a:p>
          <a:p>
            <a:pPr lvl="1"/>
            <a:r>
              <a:rPr lang="en-US" dirty="0" smtClean="0"/>
              <a:t>Survey must be kept short; internet attention spans are not long</a:t>
            </a:r>
          </a:p>
          <a:p>
            <a:pPr lvl="1"/>
            <a:r>
              <a:rPr lang="en-US" dirty="0" smtClean="0"/>
              <a:t>Questions must be very clear to the participant (the survey should be tested exhaustively)</a:t>
            </a:r>
          </a:p>
          <a:p>
            <a:pPr lvl="1"/>
            <a:r>
              <a:rPr lang="en-US" dirty="0" smtClean="0"/>
              <a:t>Conducive to answering multiple option questions</a:t>
            </a:r>
          </a:p>
          <a:p>
            <a:pPr lvl="1"/>
            <a:r>
              <a:rPr lang="en-US" dirty="0" smtClean="0"/>
              <a:t>Keep questions short and simple; closed-ended questions are easier to answer (and analyze)</a:t>
            </a:r>
          </a:p>
          <a:p>
            <a:pPr lvl="1"/>
            <a:r>
              <a:rPr lang="en-US" dirty="0" smtClean="0"/>
              <a:t>Ranking items is less difficult</a:t>
            </a:r>
          </a:p>
          <a:p>
            <a:pPr lvl="1"/>
            <a:r>
              <a:rPr lang="en-US" dirty="0" smtClean="0"/>
              <a:t>Allow the user to exit the survey and pick up where they left off – this allows research into complicated issues</a:t>
            </a:r>
            <a:endParaRPr lang="en-US" dirty="0"/>
          </a:p>
        </p:txBody>
      </p:sp>
    </p:spTree>
    <p:extLst>
      <p:ext uri="{BB962C8B-B14F-4D97-AF65-F5344CB8AC3E}">
        <p14:creationId xmlns:p14="http://schemas.microsoft.com/office/powerpoint/2010/main" val="2399367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16</a:t>
            </a:fld>
            <a:endParaRPr lang="en-US"/>
          </a:p>
        </p:txBody>
      </p:sp>
      <p:sp>
        <p:nvSpPr>
          <p:cNvPr id="4" name="Content Placeholder 3"/>
          <p:cNvSpPr>
            <a:spLocks noGrp="1"/>
          </p:cNvSpPr>
          <p:nvPr>
            <p:ph sz="quarter" idx="1"/>
          </p:nvPr>
        </p:nvSpPr>
        <p:spPr>
          <a:xfrm>
            <a:off x="457200" y="1219200"/>
            <a:ext cx="8229600" cy="5137150"/>
          </a:xfrm>
        </p:spPr>
        <p:txBody>
          <a:bodyPr>
            <a:normAutofit/>
          </a:bodyPr>
          <a:lstStyle/>
          <a:p>
            <a:r>
              <a:rPr lang="en-US" dirty="0" smtClean="0"/>
              <a:t>Phone Surveys</a:t>
            </a:r>
          </a:p>
          <a:p>
            <a:pPr lvl="1"/>
            <a:r>
              <a:rPr lang="en-US" dirty="0" smtClean="0"/>
              <a:t>While many BR&amp;E programs use phone calls to maintain contact with businesses, attempting a formal survey effort over the phone is usually not a good idea</a:t>
            </a:r>
          </a:p>
          <a:p>
            <a:pPr lvl="1"/>
            <a:r>
              <a:rPr lang="en-US" dirty="0" smtClean="0"/>
              <a:t>A phone survey (especially if a cold call) could be viewed as a form of telemarketing</a:t>
            </a:r>
          </a:p>
          <a:p>
            <a:pPr lvl="1"/>
            <a:r>
              <a:rPr lang="en-US" dirty="0" smtClean="0"/>
              <a:t>The interviewer should expect superficial answers to only one or two questions – adopt a conversational approach</a:t>
            </a:r>
          </a:p>
          <a:p>
            <a:pPr lvl="1"/>
            <a:r>
              <a:rPr lang="en-US" dirty="0" smtClean="0"/>
              <a:t>Open-ended questions are probably the best for a conversational tone</a:t>
            </a:r>
          </a:p>
          <a:p>
            <a:pPr lvl="1"/>
            <a:r>
              <a:rPr lang="en-US" dirty="0" smtClean="0"/>
              <a:t>No multiple option or ranking questions</a:t>
            </a:r>
          </a:p>
        </p:txBody>
      </p:sp>
    </p:spTree>
    <p:extLst>
      <p:ext uri="{BB962C8B-B14F-4D97-AF65-F5344CB8AC3E}">
        <p14:creationId xmlns:p14="http://schemas.microsoft.com/office/powerpoint/2010/main" val="415287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Survey Design Points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17</a:t>
            </a:fld>
            <a:endParaRPr lang="en-US"/>
          </a:p>
        </p:txBody>
      </p:sp>
      <p:sp>
        <p:nvSpPr>
          <p:cNvPr id="4" name="Content Placeholder 3"/>
          <p:cNvSpPr>
            <a:spLocks noGrp="1"/>
          </p:cNvSpPr>
          <p:nvPr>
            <p:ph sz="quarter" idx="1"/>
          </p:nvPr>
        </p:nvSpPr>
        <p:spPr>
          <a:xfrm>
            <a:off x="457200" y="1219200"/>
            <a:ext cx="8229600" cy="5137150"/>
          </a:xfrm>
        </p:spPr>
        <p:txBody>
          <a:bodyPr>
            <a:normAutofit/>
          </a:bodyPr>
          <a:lstStyle/>
          <a:p>
            <a:r>
              <a:rPr lang="en-US" dirty="0" smtClean="0"/>
              <a:t>Newspaper Surveys</a:t>
            </a:r>
          </a:p>
          <a:p>
            <a:pPr lvl="1"/>
            <a:r>
              <a:rPr lang="en-US" dirty="0" smtClean="0"/>
              <a:t>Some BR&amp;E programs have used a short survey in the newspaper to introduce the program to the community and gain an idea of overarching issues</a:t>
            </a:r>
          </a:p>
          <a:p>
            <a:pPr lvl="1"/>
            <a:r>
              <a:rPr lang="en-US" dirty="0" smtClean="0"/>
              <a:t>This effort could be viewed as trivializing the program</a:t>
            </a:r>
          </a:p>
          <a:p>
            <a:pPr lvl="1"/>
            <a:r>
              <a:rPr lang="en-US" dirty="0"/>
              <a:t>Survey must be kept </a:t>
            </a:r>
            <a:r>
              <a:rPr lang="en-US" dirty="0" smtClean="0"/>
              <a:t>short</a:t>
            </a:r>
            <a:endParaRPr lang="en-US" dirty="0"/>
          </a:p>
          <a:p>
            <a:pPr lvl="1"/>
            <a:r>
              <a:rPr lang="en-US" dirty="0"/>
              <a:t>Questions must be very clear to the participant (the survey should be tested exhaustively)</a:t>
            </a:r>
          </a:p>
          <a:p>
            <a:pPr lvl="1"/>
            <a:r>
              <a:rPr lang="en-US" dirty="0"/>
              <a:t>Keep questions short and simple; closed-ended questions are easier to answer (and analyze)</a:t>
            </a:r>
          </a:p>
          <a:p>
            <a:pPr lvl="1"/>
            <a:r>
              <a:rPr lang="en-US" dirty="0" smtClean="0"/>
              <a:t>Conducive </a:t>
            </a:r>
            <a:r>
              <a:rPr lang="en-US" dirty="0"/>
              <a:t>to answering multiple option questions</a:t>
            </a:r>
          </a:p>
          <a:p>
            <a:pPr lvl="1"/>
            <a:r>
              <a:rPr lang="en-US" dirty="0" smtClean="0"/>
              <a:t>Ranking </a:t>
            </a:r>
            <a:r>
              <a:rPr lang="en-US" dirty="0"/>
              <a:t>items is less </a:t>
            </a:r>
            <a:r>
              <a:rPr lang="en-US" dirty="0" smtClean="0"/>
              <a:t>difficult</a:t>
            </a:r>
          </a:p>
          <a:p>
            <a:pPr lvl="1"/>
            <a:endParaRPr lang="en-US" dirty="0" smtClean="0"/>
          </a:p>
        </p:txBody>
      </p:sp>
    </p:spTree>
    <p:extLst>
      <p:ext uri="{BB962C8B-B14F-4D97-AF65-F5344CB8AC3E}">
        <p14:creationId xmlns:p14="http://schemas.microsoft.com/office/powerpoint/2010/main" val="2575169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Firm Selection</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18</a:t>
            </a:fld>
            <a:endParaRPr lang="en-US"/>
          </a:p>
        </p:txBody>
      </p:sp>
      <p:sp>
        <p:nvSpPr>
          <p:cNvPr id="4" name="Content Placeholder 3"/>
          <p:cNvSpPr>
            <a:spLocks noGrp="1"/>
          </p:cNvSpPr>
          <p:nvPr>
            <p:ph sz="quarter" idx="1"/>
          </p:nvPr>
        </p:nvSpPr>
        <p:spPr/>
        <p:txBody>
          <a:bodyPr/>
          <a:lstStyle/>
          <a:p>
            <a:r>
              <a:rPr lang="en-US" dirty="0" smtClean="0"/>
              <a:t>Industry/sector should be identified at the beginning of the program</a:t>
            </a:r>
          </a:p>
          <a:p>
            <a:r>
              <a:rPr lang="en-US" dirty="0" smtClean="0"/>
              <a:t>Often difficult to combine industries/sectors </a:t>
            </a:r>
          </a:p>
          <a:p>
            <a:pPr lvl="1"/>
            <a:r>
              <a:rPr lang="en-US" dirty="0" smtClean="0"/>
              <a:t>Metal fabrication and retail sales have different issues, needs and concerns regarding customer base, workforce development/education, infrastructure, etc.</a:t>
            </a:r>
          </a:p>
          <a:p>
            <a:r>
              <a:rPr lang="en-US" dirty="0" smtClean="0"/>
              <a:t>Once the industry/sector has been identified, the major sticking point for many BRE programs is </a:t>
            </a:r>
            <a:r>
              <a:rPr lang="en-US" b="1" dirty="0" smtClean="0"/>
              <a:t>sampling</a:t>
            </a:r>
          </a:p>
          <a:p>
            <a:r>
              <a:rPr lang="en-US" b="1" dirty="0" smtClean="0"/>
              <a:t>Sampling</a:t>
            </a:r>
            <a:r>
              <a:rPr lang="en-US" dirty="0" smtClean="0"/>
              <a:t> is a method of choosing a select number of firms from the population so that analysis results can be generalized to the population</a:t>
            </a:r>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Sampling</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19</a:t>
            </a:fld>
            <a:endParaRPr lang="en-US"/>
          </a:p>
        </p:txBody>
      </p:sp>
      <p:sp>
        <p:nvSpPr>
          <p:cNvPr id="4" name="Content Placeholder 3"/>
          <p:cNvSpPr>
            <a:spLocks noGrp="1"/>
          </p:cNvSpPr>
          <p:nvPr>
            <p:ph sz="quarter" idx="1"/>
          </p:nvPr>
        </p:nvSpPr>
        <p:spPr/>
        <p:txBody>
          <a:bodyPr/>
          <a:lstStyle/>
          <a:p>
            <a:r>
              <a:rPr lang="en-US" dirty="0" smtClean="0"/>
              <a:t>Do you really need to sample?</a:t>
            </a:r>
          </a:p>
          <a:p>
            <a:endParaRPr lang="en-US" dirty="0" smtClean="0"/>
          </a:p>
          <a:p>
            <a:r>
              <a:rPr lang="en-US" dirty="0" smtClean="0"/>
              <a:t>A sample should obtain information from a few respondents to generalize to a population</a:t>
            </a:r>
          </a:p>
          <a:p>
            <a:endParaRPr lang="en-US" dirty="0" smtClean="0"/>
          </a:p>
          <a:p>
            <a:r>
              <a:rPr lang="en-US" dirty="0" smtClean="0"/>
              <a:t>If the population is small, you may want to survey the entire population</a:t>
            </a:r>
          </a:p>
          <a:p>
            <a:pPr lvl="1"/>
            <a:r>
              <a:rPr lang="en-US" dirty="0" smtClean="0"/>
              <a:t>If the population is 250, then the number of respondents would need to be 200</a:t>
            </a:r>
          </a:p>
          <a:p>
            <a:pPr lvl="1"/>
            <a:r>
              <a:rPr lang="en-US" dirty="0" smtClean="0"/>
              <a:t>Marginal cost of the extra 50 is fairly low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Sampling Sizes</a:t>
            </a:r>
            <a:endParaRPr lang="en-US" b="1" dirty="0"/>
          </a:p>
        </p:txBody>
      </p:sp>
      <p:sp>
        <p:nvSpPr>
          <p:cNvPr id="3" name="Slide Number Placeholder 2"/>
          <p:cNvSpPr>
            <a:spLocks noGrp="1"/>
          </p:cNvSpPr>
          <p:nvPr>
            <p:ph type="sldNum" sz="quarter" idx="12"/>
          </p:nvPr>
        </p:nvSpPr>
        <p:spPr/>
        <p:txBody>
          <a:bodyPr/>
          <a:lstStyle/>
          <a:p>
            <a:pPr>
              <a:defRPr/>
            </a:pPr>
            <a:fld id="{9EA28750-C738-4D04-9309-8C45BEAEA612}" type="slidenum">
              <a:rPr lang="en-US" smtClean="0"/>
              <a:pPr>
                <a:defRPr/>
              </a:pPr>
              <a:t>20</a:t>
            </a:fld>
            <a:endParaRPr lang="en-US"/>
          </a:p>
        </p:txBody>
      </p:sp>
      <p:graphicFrame>
        <p:nvGraphicFramePr>
          <p:cNvPr id="6" name="Content Placeholder 3"/>
          <p:cNvGraphicFramePr>
            <a:graphicFrameLocks/>
          </p:cNvGraphicFramePr>
          <p:nvPr/>
        </p:nvGraphicFramePr>
        <p:xfrm>
          <a:off x="584200" y="1346200"/>
          <a:ext cx="8051800" cy="50038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7"/>
          <p:cNvSpPr txBox="1">
            <a:spLocks noChangeArrowheads="1"/>
          </p:cNvSpPr>
          <p:nvPr/>
        </p:nvSpPr>
        <p:spPr bwMode="auto">
          <a:xfrm>
            <a:off x="3657600" y="5953125"/>
            <a:ext cx="1885950" cy="523875"/>
          </a:xfrm>
          <a:prstGeom prst="rect">
            <a:avLst/>
          </a:prstGeom>
          <a:noFill/>
          <a:ln w="9525">
            <a:noFill/>
            <a:miter lim="800000"/>
            <a:headEnd/>
            <a:tailEnd/>
          </a:ln>
        </p:spPr>
        <p:txBody>
          <a:bodyPr wrap="none">
            <a:spAutoFit/>
          </a:bodyPr>
          <a:lstStyle/>
          <a:p>
            <a:r>
              <a:rPr lang="en-US" sz="2800"/>
              <a:t>Population</a:t>
            </a:r>
          </a:p>
        </p:txBody>
      </p:sp>
      <p:sp>
        <p:nvSpPr>
          <p:cNvPr id="8" name="TextBox 8"/>
          <p:cNvSpPr txBox="1">
            <a:spLocks noChangeArrowheads="1"/>
          </p:cNvSpPr>
          <p:nvPr/>
        </p:nvSpPr>
        <p:spPr bwMode="auto">
          <a:xfrm rot="16200000">
            <a:off x="-611187" y="3124200"/>
            <a:ext cx="2203450" cy="523875"/>
          </a:xfrm>
          <a:prstGeom prst="rect">
            <a:avLst/>
          </a:prstGeom>
          <a:noFill/>
          <a:ln w="9525">
            <a:noFill/>
            <a:miter lim="800000"/>
            <a:headEnd/>
            <a:tailEnd/>
          </a:ln>
        </p:spPr>
        <p:txBody>
          <a:bodyPr wrap="none">
            <a:spAutoFit/>
          </a:bodyPr>
          <a:lstStyle/>
          <a:p>
            <a:r>
              <a:rPr lang="en-US" sz="2800"/>
              <a:t>Sample Size</a:t>
            </a:r>
          </a:p>
        </p:txBody>
      </p:sp>
      <p:sp>
        <p:nvSpPr>
          <p:cNvPr id="9" name="TextBox 4"/>
          <p:cNvSpPr txBox="1">
            <a:spLocks noChangeArrowheads="1"/>
          </p:cNvSpPr>
          <p:nvPr/>
        </p:nvSpPr>
        <p:spPr bwMode="auto">
          <a:xfrm>
            <a:off x="4953000" y="1825625"/>
            <a:ext cx="1066800" cy="307975"/>
          </a:xfrm>
          <a:prstGeom prst="rect">
            <a:avLst/>
          </a:prstGeom>
          <a:noFill/>
          <a:ln w="9525">
            <a:noFill/>
            <a:miter lim="800000"/>
            <a:headEnd/>
            <a:tailEnd/>
          </a:ln>
        </p:spPr>
        <p:txBody>
          <a:bodyPr>
            <a:spAutoFit/>
          </a:bodyPr>
          <a:lstStyle/>
          <a:p>
            <a:r>
              <a:rPr lang="en-US" sz="1400" dirty="0"/>
              <a:t>±3% error</a:t>
            </a:r>
          </a:p>
        </p:txBody>
      </p:sp>
      <p:sp>
        <p:nvSpPr>
          <p:cNvPr id="10" name="TextBox 5"/>
          <p:cNvSpPr txBox="1">
            <a:spLocks noChangeArrowheads="1"/>
          </p:cNvSpPr>
          <p:nvPr/>
        </p:nvSpPr>
        <p:spPr bwMode="auto">
          <a:xfrm>
            <a:off x="5562600" y="3505200"/>
            <a:ext cx="1066800" cy="307975"/>
          </a:xfrm>
          <a:prstGeom prst="rect">
            <a:avLst/>
          </a:prstGeom>
          <a:noFill/>
          <a:ln w="9525">
            <a:noFill/>
            <a:miter lim="800000"/>
            <a:headEnd/>
            <a:tailEnd/>
          </a:ln>
        </p:spPr>
        <p:txBody>
          <a:bodyPr>
            <a:spAutoFit/>
          </a:bodyPr>
          <a:lstStyle/>
          <a:p>
            <a:r>
              <a:rPr lang="en-US" sz="1400"/>
              <a:t>±5% error</a:t>
            </a:r>
          </a:p>
        </p:txBody>
      </p:sp>
      <p:sp>
        <p:nvSpPr>
          <p:cNvPr id="11" name="TextBox 6"/>
          <p:cNvSpPr txBox="1">
            <a:spLocks noChangeArrowheads="1"/>
          </p:cNvSpPr>
          <p:nvPr/>
        </p:nvSpPr>
        <p:spPr bwMode="auto">
          <a:xfrm>
            <a:off x="5715000" y="4375150"/>
            <a:ext cx="1066800" cy="306388"/>
          </a:xfrm>
          <a:prstGeom prst="rect">
            <a:avLst/>
          </a:prstGeom>
          <a:noFill/>
          <a:ln w="9525">
            <a:noFill/>
            <a:miter lim="800000"/>
            <a:headEnd/>
            <a:tailEnd/>
          </a:ln>
        </p:spPr>
        <p:txBody>
          <a:bodyPr>
            <a:spAutoFit/>
          </a:bodyPr>
          <a:lstStyle/>
          <a:p>
            <a:r>
              <a:rPr lang="en-US" sz="1400"/>
              <a:t>±10% error</a:t>
            </a:r>
          </a:p>
        </p:txBody>
      </p:sp>
      <p:sp>
        <p:nvSpPr>
          <p:cNvPr id="12" name="TextBox 1"/>
          <p:cNvSpPr txBox="1"/>
          <p:nvPr/>
        </p:nvSpPr>
        <p:spPr>
          <a:xfrm>
            <a:off x="1371600" y="5638800"/>
            <a:ext cx="381000" cy="9398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solidFill>
                  <a:srgbClr val="C00000"/>
                </a:solidFill>
              </a:rPr>
              <a:t>92</a:t>
            </a:r>
          </a:p>
          <a:p>
            <a:r>
              <a:rPr lang="en-US" sz="1800" dirty="0" smtClean="0">
                <a:solidFill>
                  <a:schemeClr val="accent2"/>
                </a:solidFill>
              </a:rPr>
              <a:t>80</a:t>
            </a:r>
          </a:p>
          <a:p>
            <a:r>
              <a:rPr lang="en-US" sz="1800" dirty="0" smtClean="0">
                <a:solidFill>
                  <a:srgbClr val="00B050"/>
                </a:solidFill>
              </a:rPr>
              <a:t>49</a:t>
            </a:r>
            <a:endParaRPr lang="en-US" sz="1800" dirty="0">
              <a:solidFill>
                <a:srgbClr val="00B050"/>
              </a:solidFill>
            </a:endParaRPr>
          </a:p>
        </p:txBody>
      </p:sp>
      <p:sp>
        <p:nvSpPr>
          <p:cNvPr id="13" name="TextBox 12"/>
          <p:cNvSpPr txBox="1"/>
          <p:nvPr/>
        </p:nvSpPr>
        <p:spPr>
          <a:xfrm>
            <a:off x="7924800" y="1562100"/>
            <a:ext cx="761747" cy="369332"/>
          </a:xfrm>
          <a:prstGeom prst="rect">
            <a:avLst/>
          </a:prstGeom>
          <a:noFill/>
        </p:spPr>
        <p:txBody>
          <a:bodyPr wrap="none" rtlCol="0">
            <a:spAutoFit/>
          </a:bodyPr>
          <a:lstStyle/>
          <a:p>
            <a:r>
              <a:rPr lang="en-US" dirty="0" smtClean="0">
                <a:solidFill>
                  <a:srgbClr val="C00000"/>
                </a:solidFill>
              </a:rPr>
              <a:t>1,067</a:t>
            </a:r>
            <a:endParaRPr lang="en-US" dirty="0">
              <a:solidFill>
                <a:srgbClr val="C00000"/>
              </a:solidFill>
            </a:endParaRPr>
          </a:p>
        </p:txBody>
      </p:sp>
      <p:sp>
        <p:nvSpPr>
          <p:cNvPr id="14" name="TextBox 13"/>
          <p:cNvSpPr txBox="1"/>
          <p:nvPr/>
        </p:nvSpPr>
        <p:spPr>
          <a:xfrm>
            <a:off x="7924800" y="3516868"/>
            <a:ext cx="569387" cy="369332"/>
          </a:xfrm>
          <a:prstGeom prst="rect">
            <a:avLst/>
          </a:prstGeom>
          <a:noFill/>
        </p:spPr>
        <p:txBody>
          <a:bodyPr wrap="none" rtlCol="0">
            <a:spAutoFit/>
          </a:bodyPr>
          <a:lstStyle/>
          <a:p>
            <a:r>
              <a:rPr lang="en-US" dirty="0" smtClean="0">
                <a:solidFill>
                  <a:schemeClr val="accent2"/>
                </a:solidFill>
              </a:rPr>
              <a:t>384</a:t>
            </a:r>
            <a:endParaRPr lang="en-US" dirty="0">
              <a:solidFill>
                <a:schemeClr val="accent2"/>
              </a:solidFill>
            </a:endParaRPr>
          </a:p>
        </p:txBody>
      </p:sp>
      <p:sp>
        <p:nvSpPr>
          <p:cNvPr id="15" name="TextBox 14"/>
          <p:cNvSpPr txBox="1"/>
          <p:nvPr/>
        </p:nvSpPr>
        <p:spPr>
          <a:xfrm>
            <a:off x="7924800" y="4405868"/>
            <a:ext cx="441146" cy="369332"/>
          </a:xfrm>
          <a:prstGeom prst="rect">
            <a:avLst/>
          </a:prstGeom>
          <a:noFill/>
        </p:spPr>
        <p:txBody>
          <a:bodyPr wrap="none" rtlCol="0">
            <a:spAutoFit/>
          </a:bodyPr>
          <a:lstStyle/>
          <a:p>
            <a:r>
              <a:rPr lang="en-US" dirty="0" smtClean="0">
                <a:solidFill>
                  <a:srgbClr val="00B050"/>
                </a:solidFill>
              </a:rPr>
              <a:t>96</a:t>
            </a:r>
            <a:endParaRPr lang="en-US" dirty="0">
              <a:solidFill>
                <a:srgbClr val="00B05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altLang="en-US" b="1" dirty="0" smtClean="0"/>
              <a:t>Questions</a:t>
            </a:r>
          </a:p>
        </p:txBody>
      </p:sp>
      <p:sp>
        <p:nvSpPr>
          <p:cNvPr id="563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0662CD-F044-41C9-867D-A78DA33C5B46}" type="slidenum">
              <a:rPr lang="en-US" altLang="en-US">
                <a:solidFill>
                  <a:srgbClr val="576943"/>
                </a:solidFill>
              </a:rPr>
              <a:pPr eaLnBrk="1" hangingPunct="1"/>
              <a:t>21</a:t>
            </a:fld>
            <a:endParaRPr lang="en-US" altLang="en-US">
              <a:solidFill>
                <a:srgbClr val="576943"/>
              </a:solidFill>
            </a:endParaRPr>
          </a:p>
        </p:txBody>
      </p:sp>
      <p:sp>
        <p:nvSpPr>
          <p:cNvPr id="2" name="Content Placeholder 1"/>
          <p:cNvSpPr>
            <a:spLocks noGrp="1"/>
          </p:cNvSpPr>
          <p:nvPr>
            <p:ph sz="quarter" idx="1"/>
          </p:nvPr>
        </p:nvSpPr>
        <p:spPr/>
        <p:txBody>
          <a:bodyPr/>
          <a:lstStyle/>
          <a:p>
            <a:endParaRPr lang="en-US"/>
          </a:p>
        </p:txBody>
      </p:sp>
    </p:spTree>
    <p:extLst>
      <p:ext uri="{BB962C8B-B14F-4D97-AF65-F5344CB8AC3E}">
        <p14:creationId xmlns:p14="http://schemas.microsoft.com/office/powerpoint/2010/main" val="1358685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Creative Commons License</a:t>
            </a:r>
            <a:br>
              <a:rPr lang="en-US" dirty="0" smtClean="0"/>
            </a:br>
            <a:endParaRPr lang="en-US" dirty="0"/>
          </a:p>
        </p:txBody>
      </p:sp>
      <p:sp>
        <p:nvSpPr>
          <p:cNvPr id="3" name="Text Placeholder 2"/>
          <p:cNvSpPr>
            <a:spLocks noGrp="1"/>
          </p:cNvSpPr>
          <p:nvPr>
            <p:ph sz="quarter" idx="1"/>
          </p:nvPr>
        </p:nvSpPr>
        <p:spPr/>
        <p:txBody>
          <a:bodyPr>
            <a:normAutofit/>
          </a:bodyPr>
          <a:lstStyle/>
          <a:p>
            <a:r>
              <a:rPr lang="en-US" dirty="0" smtClean="0"/>
              <a:t>This work carries an attribution non-commercial share alike license.</a:t>
            </a:r>
          </a:p>
          <a:p>
            <a:r>
              <a:rPr lang="en-US" dirty="0" smtClean="0">
                <a:hlinkClick r:id="rId4"/>
              </a:rPr>
              <a:t>http://creativecommons.org/licenses/by-nc-sa/3.0/</a:t>
            </a:r>
            <a:endParaRPr lang="en-US" dirty="0" smtClean="0"/>
          </a:p>
          <a:p>
            <a:pPr>
              <a:buNone/>
            </a:pPr>
            <a:endParaRPr lang="en-US" dirty="0" smtClean="0"/>
          </a:p>
        </p:txBody>
      </p:sp>
      <p:pic>
        <p:nvPicPr>
          <p:cNvPr id="5" name="Picture 4" descr="cc_logo.png"/>
          <p:cNvPicPr>
            <a:picLocks noChangeAspect="1"/>
          </p:cNvPicPr>
          <p:nvPr/>
        </p:nvPicPr>
        <p:blipFill>
          <a:blip r:embed="rId5" cstate="print"/>
          <a:stretch>
            <a:fillRect/>
          </a:stretch>
        </p:blipFill>
        <p:spPr>
          <a:xfrm>
            <a:off x="5562600" y="5715000"/>
            <a:ext cx="1800225" cy="438150"/>
          </a:xfrm>
          <a:prstGeom prst="rect">
            <a:avLst/>
          </a:prstGeom>
        </p:spPr>
      </p:pic>
      <p:sp>
        <p:nvSpPr>
          <p:cNvPr id="6" name="Slide Number Placeholder 5"/>
          <p:cNvSpPr>
            <a:spLocks noGrp="1"/>
          </p:cNvSpPr>
          <p:nvPr>
            <p:ph type="sldNum" sz="quarter" idx="12"/>
          </p:nvPr>
        </p:nvSpPr>
        <p:spPr/>
        <p:txBody>
          <a:bodyPr/>
          <a:lstStyle/>
          <a:p>
            <a:fld id="{EFB27BC6-5AC4-4B45-9412-1E69DFA5B2EC}" type="slidenum">
              <a:rPr lang="en-US" smtClean="0"/>
              <a:pPr/>
              <a:t>22</a:t>
            </a:fld>
            <a:endParaRPr lang="en-US"/>
          </a:p>
        </p:txBody>
      </p:sp>
    </p:spTree>
    <p:custDataLst>
      <p:tags r:id="rId1"/>
    </p:custDataLst>
    <p:extLst>
      <p:ext uri="{BB962C8B-B14F-4D97-AF65-F5344CB8AC3E}">
        <p14:creationId xmlns:p14="http://schemas.microsoft.com/office/powerpoint/2010/main" val="137011342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BREI">
      <a:dk1>
        <a:sysClr val="windowText" lastClr="000000"/>
      </a:dk1>
      <a:lt1>
        <a:sysClr val="window" lastClr="FFFFFF"/>
      </a:lt1>
      <a:dk2>
        <a:srgbClr val="576943"/>
      </a:dk2>
      <a:lt2>
        <a:srgbClr val="C9C2D1"/>
      </a:lt2>
      <a:accent1>
        <a:srgbClr val="827029"/>
      </a:accent1>
      <a:accent2>
        <a:srgbClr val="758C5A"/>
      </a:accent2>
      <a:accent3>
        <a:srgbClr val="6E1E4E"/>
      </a:accent3>
      <a:accent4>
        <a:srgbClr val="6585CF"/>
      </a:accent4>
      <a:accent5>
        <a:srgbClr val="7E6BC9"/>
      </a:accent5>
      <a:accent6>
        <a:srgbClr val="A379BB"/>
      </a:accent6>
      <a:hlink>
        <a:srgbClr val="410082"/>
      </a:hlink>
      <a:folHlink>
        <a:srgbClr val="932968"/>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6030</TotalTime>
  <Words>1597</Words>
  <Application>Microsoft Office PowerPoint</Application>
  <PresentationFormat>On-screen Show (4:3)</PresentationFormat>
  <Paragraphs>194</Paragraphs>
  <Slides>22</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Bookman Old Style</vt:lpstr>
      <vt:lpstr>Calibri</vt:lpstr>
      <vt:lpstr>Gill Sans MT</vt:lpstr>
      <vt:lpstr>Wingdings</vt:lpstr>
      <vt:lpstr>Wingdings 3</vt:lpstr>
      <vt:lpstr>1_Origin</vt:lpstr>
      <vt:lpstr>Origin</vt:lpstr>
      <vt:lpstr>Business Retention and Expansion</vt:lpstr>
      <vt:lpstr>Why use a survey?</vt:lpstr>
      <vt:lpstr>Important points</vt:lpstr>
      <vt:lpstr>Use of the instrument/tool</vt:lpstr>
      <vt:lpstr>Important point</vt:lpstr>
      <vt:lpstr>Options for Survey Development</vt:lpstr>
      <vt:lpstr>Using an existing survey</vt:lpstr>
      <vt:lpstr>Developing a survey</vt:lpstr>
      <vt:lpstr>Developing a survey</vt:lpstr>
      <vt:lpstr>Introducing bias into the survey </vt:lpstr>
      <vt:lpstr>Question Specificity</vt:lpstr>
      <vt:lpstr>Characteristics of Open-Ended Questions</vt:lpstr>
      <vt:lpstr>Characteristics of Close-Ended Questions</vt:lpstr>
      <vt:lpstr>Survey Design Points</vt:lpstr>
      <vt:lpstr>Survey Design Points</vt:lpstr>
      <vt:lpstr>Survey Design Points</vt:lpstr>
      <vt:lpstr>Survey Design Points</vt:lpstr>
      <vt:lpstr>Firm Selection</vt:lpstr>
      <vt:lpstr>Sampling</vt:lpstr>
      <vt:lpstr>Sampling Sizes</vt:lpstr>
      <vt:lpstr>Questions</vt:lpstr>
      <vt:lpstr> Creative Commons License </vt:lpstr>
    </vt:vector>
  </TitlesOfParts>
  <Company>Mississippi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Capital</dc:title>
  <dc:creator>Alan Barefield</dc:creator>
  <cp:lastModifiedBy>Alan Barefield2</cp:lastModifiedBy>
  <cp:revision>112</cp:revision>
  <cp:lastPrinted>2018-01-02T17:43:47Z</cp:lastPrinted>
  <dcterms:created xsi:type="dcterms:W3CDTF">2009-11-02T02:10:02Z</dcterms:created>
  <dcterms:modified xsi:type="dcterms:W3CDTF">2018-03-11T00:19:44Z</dcterms:modified>
</cp:coreProperties>
</file>