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80" r:id="rId2"/>
  </p:sldMasterIdLst>
  <p:notesMasterIdLst>
    <p:notesMasterId r:id="rId19"/>
  </p:notesMasterIdLst>
  <p:handoutMasterIdLst>
    <p:handoutMasterId r:id="rId20"/>
  </p:handoutMasterIdLst>
  <p:sldIdLst>
    <p:sldId id="272" r:id="rId3"/>
    <p:sldId id="257" r:id="rId4"/>
    <p:sldId id="258" r:id="rId5"/>
    <p:sldId id="269" r:id="rId6"/>
    <p:sldId id="276" r:id="rId7"/>
    <p:sldId id="259" r:id="rId8"/>
    <p:sldId id="260" r:id="rId9"/>
    <p:sldId id="261" r:id="rId10"/>
    <p:sldId id="262" r:id="rId11"/>
    <p:sldId id="263" r:id="rId12"/>
    <p:sldId id="265" r:id="rId13"/>
    <p:sldId id="275" r:id="rId14"/>
    <p:sldId id="273" r:id="rId15"/>
    <p:sldId id="268" r:id="rId16"/>
    <p:sldId id="274" r:id="rId17"/>
    <p:sldId id="271" r:id="rId18"/>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smtClean="0"/>
            </a:lvl1pPr>
          </a:lstStyle>
          <a:p>
            <a:pPr>
              <a:defRPr/>
            </a:pPr>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smtClean="0"/>
            </a:lvl1pPr>
          </a:lstStyle>
          <a:p>
            <a:pPr>
              <a:defRPr/>
            </a:pPr>
            <a:fld id="{4A9927AE-B8C4-45D5-8645-5282D244C431}" type="slidenum">
              <a:rPr lang="en-US"/>
              <a:pPr>
                <a:defRPr/>
              </a:pPr>
              <a:t>‹#›</a:t>
            </a:fld>
            <a:endParaRPr lang="en-US"/>
          </a:p>
        </p:txBody>
      </p:sp>
    </p:spTree>
    <p:extLst>
      <p:ext uri="{BB962C8B-B14F-4D97-AF65-F5344CB8AC3E}">
        <p14:creationId xmlns:p14="http://schemas.microsoft.com/office/powerpoint/2010/main" val="143736527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eaLnBrk="1" fontAlgn="auto" hangingPunct="1">
              <a:spcBef>
                <a:spcPts val="0"/>
              </a:spcBef>
              <a:spcAft>
                <a:spcPts val="0"/>
              </a:spcAft>
              <a:defRPr sz="1300">
                <a:latin typeface="+mn-lt"/>
              </a:defRPr>
            </a:lvl1pPr>
          </a:lstStyle>
          <a:p>
            <a:pPr>
              <a:defRPr/>
            </a:pPr>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a:latin typeface="Calibri" panose="020F0502020204030204" pitchFamily="34" charset="0"/>
              </a:defRPr>
            </a:lvl1pPr>
          </a:lstStyle>
          <a:p>
            <a:pPr>
              <a:defRPr/>
            </a:pPr>
            <a:fld id="{31E2596C-EF21-433F-B574-CCD4B5139771}" type="slidenum">
              <a:rPr lang="en-US" altLang="en-US"/>
              <a:pPr>
                <a:defRPr/>
              </a:pPr>
              <a:t>‹#›</a:t>
            </a:fld>
            <a:endParaRPr lang="en-US" altLang="en-US"/>
          </a:p>
        </p:txBody>
      </p:sp>
    </p:spTree>
    <p:extLst>
      <p:ext uri="{BB962C8B-B14F-4D97-AF65-F5344CB8AC3E}">
        <p14:creationId xmlns:p14="http://schemas.microsoft.com/office/powerpoint/2010/main" val="4232819633"/>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820E35-EA3A-498D-8E71-4EDF7BF9B2DC}" type="slidenum">
              <a:rPr lang="en-US" altLang="en-US" sz="1300" smtClean="0">
                <a:solidFill>
                  <a:srgbClr val="000000"/>
                </a:solidFill>
              </a:rPr>
              <a:pPr>
                <a:spcBef>
                  <a:spcPct val="0"/>
                </a:spcBef>
              </a:pPr>
              <a:t>1</a:t>
            </a:fld>
            <a:endParaRPr lang="en-US" altLang="en-US" sz="1300" smtClean="0">
              <a:solidFill>
                <a:srgbClr val="000000"/>
              </a:solidFill>
            </a:endParaRPr>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2289579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B46BA1-BC07-4C71-9423-19DFFDFB323E}" type="slidenum">
              <a:rPr lang="en-US" altLang="en-US" sz="1300" smtClean="0"/>
              <a:pPr>
                <a:spcBef>
                  <a:spcPct val="0"/>
                </a:spcBef>
              </a:pPr>
              <a:t>2</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376891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After all the organizing the first step is really the firm visits….if this isn’t done well how relevant are the other steps….might be able to do some immediate follow-up but will you really have good data to look at the “whole” business community and to make good decisions on what the priority projects should be?</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D9CB50-4F1F-407D-B593-73A47D50D1A1}" type="slidenum">
              <a:rPr lang="en-US" altLang="en-US" sz="1300" smtClean="0"/>
              <a:pPr>
                <a:spcBef>
                  <a:spcPct val="0"/>
                </a:spcBef>
              </a:pPr>
              <a:t>3</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873952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FE479D2-2018-49EC-A461-618457A53D53}" type="slidenum">
              <a:rPr lang="en-US" altLang="en-US" sz="1300" smtClean="0"/>
              <a:pPr>
                <a:spcBef>
                  <a:spcPct val="0"/>
                </a:spcBef>
              </a:pPr>
              <a:t>4</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745347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FE479D2-2018-49EC-A461-618457A53D53}" type="slidenum">
              <a:rPr lang="en-US" altLang="en-US" sz="1300" smtClean="0"/>
              <a:pPr>
                <a:spcBef>
                  <a:spcPct val="0"/>
                </a:spcBef>
              </a:pPr>
              <a:t>5</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4022753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0D3F09E-1508-4E96-9C80-D0323280AF85}" type="slidenum">
              <a:rPr lang="en-US" altLang="en-US" sz="1300" smtClean="0"/>
              <a:pPr>
                <a:spcBef>
                  <a:spcPct val="0"/>
                </a:spcBef>
              </a:pPr>
              <a:t>6</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596072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Use Minnesota Extension Service Segment 1 or 2 </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A10CCB-5B78-4F59-8784-AB5B3D740FD9}" type="slidenum">
              <a:rPr lang="en-US" altLang="en-US" sz="1300" smtClean="0"/>
              <a:pPr>
                <a:spcBef>
                  <a:spcPct val="0"/>
                </a:spcBef>
              </a:pPr>
              <a:t>7</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4140251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ECC4817-2251-4C2E-8575-86683E824B67}" type="slidenum">
              <a:rPr lang="en-US" altLang="en-US" sz="1300" smtClean="0"/>
              <a:pPr>
                <a:spcBef>
                  <a:spcPct val="0"/>
                </a:spcBef>
              </a:pPr>
              <a:t>8</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409485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9943EEF-17E4-414F-95C3-42B68572C582}" type="slidenum">
              <a:rPr lang="en-US" altLang="en-US" sz="1300" smtClean="0"/>
              <a:pPr>
                <a:spcBef>
                  <a:spcPct val="0"/>
                </a:spcBef>
              </a:pPr>
              <a:t>9</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321662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6050654-20B7-473E-9F95-9C71B6BB70DF}" type="slidenum">
              <a:rPr lang="en-US" altLang="en-US" sz="1300" smtClean="0"/>
              <a:pPr>
                <a:spcBef>
                  <a:spcPct val="0"/>
                </a:spcBef>
              </a:pPr>
              <a:t>10</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2180512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346B47A-FCE6-46F7-B06D-F26139D06AEB}" type="slidenum">
              <a:rPr lang="en-US" altLang="en-US" sz="1300" smtClean="0"/>
              <a:pPr>
                <a:spcBef>
                  <a:spcPct val="0"/>
                </a:spcBef>
              </a:pPr>
              <a:t>11</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17082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7AA17C5-3878-4DE8-8FC4-793718D2DE88}" type="slidenum">
              <a:rPr lang="en-US" altLang="en-US" sz="1300" smtClean="0"/>
              <a:pPr>
                <a:spcBef>
                  <a:spcPct val="0"/>
                </a:spcBef>
              </a:pPr>
              <a:t>13</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330989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39E2A5-7C9C-48FA-9FC2-8B321CD4C976}" type="slidenum">
              <a:rPr lang="en-US" altLang="en-US" sz="1300" smtClean="0"/>
              <a:pPr>
                <a:spcBef>
                  <a:spcPct val="0"/>
                </a:spcBef>
              </a:pPr>
              <a:t>14</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192827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75BE7D-3A15-4B27-987E-1D71062C63EE}" type="slidenum">
              <a:rPr lang="en-US" altLang="en-US" sz="1300" smtClean="0"/>
              <a:pPr>
                <a:spcBef>
                  <a:spcPct val="0"/>
                </a:spcBef>
              </a:pPr>
              <a:t>15</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1096661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endParaRPr lang="en-US" alt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4225" indent="-301625">
              <a:spcBef>
                <a:spcPct val="30000"/>
              </a:spcBef>
              <a:defRPr sz="1200">
                <a:solidFill>
                  <a:schemeClr val="tx1"/>
                </a:solidFill>
                <a:latin typeface="Calibri" panose="020F0502020204030204" pitchFamily="34" charset="0"/>
              </a:defRPr>
            </a:lvl2pPr>
            <a:lvl3pPr marL="1208088" indent="-241300">
              <a:spcBef>
                <a:spcPct val="30000"/>
              </a:spcBef>
              <a:defRPr sz="1200">
                <a:solidFill>
                  <a:schemeClr val="tx1"/>
                </a:solidFill>
                <a:latin typeface="Calibri" panose="020F0502020204030204" pitchFamily="34" charset="0"/>
              </a:defRPr>
            </a:lvl3pPr>
            <a:lvl4pPr marL="1690688" indent="-241300">
              <a:spcBef>
                <a:spcPct val="30000"/>
              </a:spcBef>
              <a:defRPr sz="1200">
                <a:solidFill>
                  <a:schemeClr val="tx1"/>
                </a:solidFill>
                <a:latin typeface="Calibri" panose="020F0502020204030204" pitchFamily="34" charset="0"/>
              </a:defRPr>
            </a:lvl4pPr>
            <a:lvl5pPr marL="2174875" indent="-241300">
              <a:spcBef>
                <a:spcPct val="30000"/>
              </a:spcBef>
              <a:defRPr sz="1200">
                <a:solidFill>
                  <a:schemeClr val="tx1"/>
                </a:solidFill>
                <a:latin typeface="Calibri" panose="020F0502020204030204" pitchFamily="34" charset="0"/>
              </a:defRPr>
            </a:lvl5pPr>
            <a:lvl6pPr marL="2632075" indent="-241300" eaLnBrk="0" fontAlgn="base" hangingPunct="0">
              <a:spcBef>
                <a:spcPct val="30000"/>
              </a:spcBef>
              <a:spcAft>
                <a:spcPct val="0"/>
              </a:spcAft>
              <a:defRPr sz="1200">
                <a:solidFill>
                  <a:schemeClr val="tx1"/>
                </a:solidFill>
                <a:latin typeface="Calibri" panose="020F0502020204030204" pitchFamily="34" charset="0"/>
              </a:defRPr>
            </a:lvl6pPr>
            <a:lvl7pPr marL="3089275" indent="-241300" eaLnBrk="0" fontAlgn="base" hangingPunct="0">
              <a:spcBef>
                <a:spcPct val="30000"/>
              </a:spcBef>
              <a:spcAft>
                <a:spcPct val="0"/>
              </a:spcAft>
              <a:defRPr sz="1200">
                <a:solidFill>
                  <a:schemeClr val="tx1"/>
                </a:solidFill>
                <a:latin typeface="Calibri" panose="020F0502020204030204" pitchFamily="34" charset="0"/>
              </a:defRPr>
            </a:lvl7pPr>
            <a:lvl8pPr marL="3546475" indent="-241300" eaLnBrk="0" fontAlgn="base" hangingPunct="0">
              <a:spcBef>
                <a:spcPct val="30000"/>
              </a:spcBef>
              <a:spcAft>
                <a:spcPct val="0"/>
              </a:spcAft>
              <a:defRPr sz="1200">
                <a:solidFill>
                  <a:schemeClr val="tx1"/>
                </a:solidFill>
                <a:latin typeface="Calibri" panose="020F0502020204030204" pitchFamily="34" charset="0"/>
              </a:defRPr>
            </a:lvl8pPr>
            <a:lvl9pPr marL="4003675" indent="-241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5E367FE-115B-411B-AFCA-5EA208FB8381}" type="slidenum">
              <a:rPr lang="en-US" altLang="en-US" sz="1300" smtClean="0"/>
              <a:pPr>
                <a:spcBef>
                  <a:spcPct val="0"/>
                </a:spcBef>
              </a:pPr>
              <a:t>16</a:t>
            </a:fld>
            <a:endParaRPr lang="en-US" altLang="en-US" sz="1300" smtClean="0"/>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1167477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A1316D5A-74C9-465C-973C-E1F5CAA2659C}" type="datetime1">
              <a:rPr lang="en-US"/>
              <a:pPr>
                <a:defRPr/>
              </a:pPr>
              <a:t>3/10/2018</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pPr>
              <a:defRPr/>
            </a:pPr>
            <a:fld id="{FE03FAF3-236D-4F32-AEE8-55E2FAD063A7}" type="slidenum">
              <a:rPr lang="en-US" altLang="en-US"/>
              <a:pPr>
                <a:defRPr/>
              </a:pPr>
              <a:t>‹#›</a:t>
            </a:fld>
            <a:endParaRPr lang="en-US" altLang="en-US"/>
          </a:p>
        </p:txBody>
      </p:sp>
    </p:spTree>
    <p:extLst>
      <p:ext uri="{BB962C8B-B14F-4D97-AF65-F5344CB8AC3E}">
        <p14:creationId xmlns:p14="http://schemas.microsoft.com/office/powerpoint/2010/main" val="3942366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AFEDCC2-C700-46F8-88D8-1333242FEFC7}" type="datetime1">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5F6F0BC-D918-4217-8364-204F59D2BCBB}" type="slidenum">
              <a:rPr lang="en-US" altLang="en-US"/>
              <a:pPr>
                <a:defRPr/>
              </a:pPr>
              <a:t>‹#›</a:t>
            </a:fld>
            <a:endParaRPr lang="en-US" altLang="en-US"/>
          </a:p>
        </p:txBody>
      </p:sp>
    </p:spTree>
    <p:extLst>
      <p:ext uri="{BB962C8B-B14F-4D97-AF65-F5344CB8AC3E}">
        <p14:creationId xmlns:p14="http://schemas.microsoft.com/office/powerpoint/2010/main" val="228753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AB93CE40-A978-4665-8DE5-9AE9D0AB7B19}" type="datetime1">
              <a:rPr lang="en-US"/>
              <a:pPr>
                <a:defRPr/>
              </a:pPr>
              <a:t>3/10/2018</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pPr>
              <a:defRPr/>
            </a:pPr>
            <a:fld id="{999FA927-DE69-476B-850A-E743260F6407}" type="slidenum">
              <a:rPr lang="en-US" altLang="en-US"/>
              <a:pPr>
                <a:defRPr/>
              </a:pPr>
              <a:t>‹#›</a:t>
            </a:fld>
            <a:endParaRPr lang="en-US" altLang="en-US"/>
          </a:p>
        </p:txBody>
      </p:sp>
    </p:spTree>
    <p:extLst>
      <p:ext uri="{BB962C8B-B14F-4D97-AF65-F5344CB8AC3E}">
        <p14:creationId xmlns:p14="http://schemas.microsoft.com/office/powerpoint/2010/main" val="143596561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0F6DC779-9CBF-487C-B26C-64AF671E78B0}" type="datetime1">
              <a:rPr lang="en-US"/>
              <a:pPr>
                <a:defRPr/>
              </a:pPr>
              <a:t>3/10/2018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9569BEB-DC77-4475-B070-5DEED04AE118}" type="slidenum">
              <a:rPr lang="en-US" altLang="en-US"/>
              <a:pPr>
                <a:defRPr/>
              </a:pPr>
              <a:t>‹#›</a:t>
            </a:fld>
            <a:endParaRPr lang="en-US" altLang="en-US"/>
          </a:p>
        </p:txBody>
      </p:sp>
    </p:spTree>
    <p:extLst>
      <p:ext uri="{BB962C8B-B14F-4D97-AF65-F5344CB8AC3E}">
        <p14:creationId xmlns:p14="http://schemas.microsoft.com/office/powerpoint/2010/main" val="2405768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0D2B6CA5-6106-4DBA-A615-FD000DB3EE3E}" type="datetime1">
              <a:rPr lang="en-US"/>
              <a:pPr>
                <a:defRPr/>
              </a:pPr>
              <a:t>3/10/2018</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E3A0F8D8-9ED2-4BF6-8AA9-913CD88B5D65}" type="slidenum">
              <a:rPr lang="en-US" altLang="en-US"/>
              <a:pPr>
                <a:defRPr/>
              </a:pPr>
              <a:t>‹#›</a:t>
            </a:fld>
            <a:endParaRPr lang="en-US" altLang="en-US"/>
          </a:p>
        </p:txBody>
      </p:sp>
    </p:spTree>
    <p:extLst>
      <p:ext uri="{BB962C8B-B14F-4D97-AF65-F5344CB8AC3E}">
        <p14:creationId xmlns:p14="http://schemas.microsoft.com/office/powerpoint/2010/main" val="1731185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B1A4FC53-59F7-4BB8-A3ED-FD2231129841}" type="datetime1">
              <a:rPr lang="en-US"/>
              <a:pPr>
                <a:defRPr/>
              </a:pPr>
              <a:t>3/10/2018</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6D92F950-8D00-44CB-A79C-164C1CA7B63C}" type="slidenum">
              <a:rPr lang="en-US" altLang="en-US"/>
              <a:pPr>
                <a:defRPr/>
              </a:pPr>
              <a:t>‹#›</a:t>
            </a:fld>
            <a:endParaRPr lang="en-US" altLang="en-US"/>
          </a:p>
        </p:txBody>
      </p:sp>
    </p:spTree>
    <p:extLst>
      <p:ext uri="{BB962C8B-B14F-4D97-AF65-F5344CB8AC3E}">
        <p14:creationId xmlns:p14="http://schemas.microsoft.com/office/powerpoint/2010/main" val="2690530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Date Placeholder 1"/>
          <p:cNvSpPr>
            <a:spLocks noGrp="1"/>
          </p:cNvSpPr>
          <p:nvPr>
            <p:ph type="dt" sz="half" idx="10"/>
          </p:nvPr>
        </p:nvSpPr>
        <p:spPr/>
        <p:txBody>
          <a:bodyPr/>
          <a:lstStyle>
            <a:lvl1pPr>
              <a:defRPr/>
            </a:lvl1pPr>
          </a:lstStyle>
          <a:p>
            <a:pPr>
              <a:defRPr/>
            </a:pPr>
            <a:fld id="{D7199166-2707-43AD-9AB8-457BFC83C4CD}" type="datetime1">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6D3723D8-4DC0-4C1E-896C-48F739B08A46}" type="slidenum">
              <a:rPr lang="en-US" altLang="en-US"/>
              <a:pPr>
                <a:defRPr/>
              </a:pPr>
              <a:t>‹#›</a:t>
            </a:fld>
            <a:endParaRPr lang="en-US" altLang="en-US"/>
          </a:p>
        </p:txBody>
      </p:sp>
    </p:spTree>
    <p:extLst>
      <p:ext uri="{BB962C8B-B14F-4D97-AF65-F5344CB8AC3E}">
        <p14:creationId xmlns:p14="http://schemas.microsoft.com/office/powerpoint/2010/main" val="38223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4F8F29E6-C4B5-4234-9E64-FBC62F92260D}" type="datetime1">
              <a:rPr lang="en-US"/>
              <a:pPr>
                <a:defRPr/>
              </a:pPr>
              <a:t>3/10/2018</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0553B0A7-8AE1-470B-85DF-6035A2E73DA8}" type="slidenum">
              <a:rPr lang="en-US" altLang="en-US"/>
              <a:pPr>
                <a:defRPr/>
              </a:pPr>
              <a:t>‹#›</a:t>
            </a:fld>
            <a:endParaRPr lang="en-US" altLang="en-US"/>
          </a:p>
        </p:txBody>
      </p:sp>
    </p:spTree>
    <p:extLst>
      <p:ext uri="{BB962C8B-B14F-4D97-AF65-F5344CB8AC3E}">
        <p14:creationId xmlns:p14="http://schemas.microsoft.com/office/powerpoint/2010/main" val="3657915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B65A6731-DAD9-4F0E-8237-5307E00713EE}" type="datetime1">
              <a:rPr lang="en-US"/>
              <a:pPr>
                <a:defRPr/>
              </a:pPr>
              <a:t>3/10/2018</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pPr>
              <a:defRPr/>
            </a:pPr>
            <a:fld id="{9D191AF2-7597-4BCF-A9EB-D3BB72A46ED7}" type="slidenum">
              <a:rPr lang="en-US" altLang="en-US"/>
              <a:pPr>
                <a:defRPr/>
              </a:pPr>
              <a:t>‹#›</a:t>
            </a:fld>
            <a:endParaRPr lang="en-US" altLang="en-US"/>
          </a:p>
        </p:txBody>
      </p:sp>
    </p:spTree>
    <p:extLst>
      <p:ext uri="{BB962C8B-B14F-4D97-AF65-F5344CB8AC3E}">
        <p14:creationId xmlns:p14="http://schemas.microsoft.com/office/powerpoint/2010/main" val="206269999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0E1F388-20E8-4A66-96D8-750D8A7AE438}" type="datetime1">
              <a:rPr lang="en-US"/>
              <a:pPr>
                <a:defRPr/>
              </a:pPr>
              <a:t>3/10/2018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EA9118D-076C-4CD1-B645-B87BAF3AA4B4}" type="slidenum">
              <a:rPr lang="en-US" altLang="en-US"/>
              <a:pPr>
                <a:defRPr/>
              </a:pPr>
              <a:t>‹#›</a:t>
            </a:fld>
            <a:endParaRPr lang="en-US" altLang="en-US"/>
          </a:p>
        </p:txBody>
      </p:sp>
    </p:spTree>
    <p:extLst>
      <p:ext uri="{BB962C8B-B14F-4D97-AF65-F5344CB8AC3E}">
        <p14:creationId xmlns:p14="http://schemas.microsoft.com/office/powerpoint/2010/main" val="2470565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4D1165-51E2-4887-8A53-5047F4B677DB}" type="datetime1">
              <a:rPr lang="en-US"/>
              <a:pPr>
                <a:defRPr/>
              </a:pPr>
              <a:t>3/10/2018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1F298B-AE1D-4499-B9F4-60AAE2C3D8FE}" type="slidenum">
              <a:rPr lang="en-US" altLang="en-US"/>
              <a:pPr>
                <a:defRPr/>
              </a:pPr>
              <a:t>‹#›</a:t>
            </a:fld>
            <a:endParaRPr lang="en-US" altLang="en-US"/>
          </a:p>
        </p:txBody>
      </p:sp>
    </p:spTree>
    <p:extLst>
      <p:ext uri="{BB962C8B-B14F-4D97-AF65-F5344CB8AC3E}">
        <p14:creationId xmlns:p14="http://schemas.microsoft.com/office/powerpoint/2010/main" val="3353294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Arial" charset="0"/>
              </a:defRPr>
            </a:lvl1pPr>
          </a:lstStyle>
          <a:p>
            <a:pPr>
              <a:defRPr/>
            </a:pPr>
            <a:fld id="{4391EEEA-5C30-471E-969C-02B622BC25F6}" type="datetime1">
              <a:rPr lang="en-US"/>
              <a:pPr>
                <a:defRPr/>
              </a:pPr>
              <a:t>3/10/2018</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pPr>
              <a:defRPr/>
            </a:pPr>
            <a:fld id="{57C5F6FC-84FC-4EF9-BEAC-6BFA2A98897A}" type="slidenum">
              <a:rPr lang="en-US" altLang="en-US"/>
              <a:pPr>
                <a:defRPr/>
              </a:pPr>
              <a:t>‹#›</a:t>
            </a:fld>
            <a:endParaRPr lang="en-US" altLang="en-US"/>
          </a:p>
        </p:txBody>
      </p:sp>
    </p:spTree>
    <p:extLst>
      <p:ext uri="{BB962C8B-B14F-4D97-AF65-F5344CB8AC3E}">
        <p14:creationId xmlns:p14="http://schemas.microsoft.com/office/powerpoint/2010/main" val="3410440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98A7530-2568-4916-A680-F1ACC8033763}"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E650305F-C6B4-458C-A9CA-AA089F4F8EDA}" type="slidenum">
              <a:rPr lang="en-US" altLang="en-US"/>
              <a:pPr>
                <a:defRPr/>
              </a:pPr>
              <a:t>‹#›</a:t>
            </a:fld>
            <a:endParaRPr lang="en-US" altLang="en-US"/>
          </a:p>
        </p:txBody>
      </p:sp>
    </p:spTree>
    <p:extLst>
      <p:ext uri="{BB962C8B-B14F-4D97-AF65-F5344CB8AC3E}">
        <p14:creationId xmlns:p14="http://schemas.microsoft.com/office/powerpoint/2010/main" val="1370454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charset="0"/>
              </a:defRPr>
            </a:lvl1pPr>
          </a:lstStyle>
          <a:p>
            <a:pPr>
              <a:defRPr/>
            </a:pPr>
            <a:fld id="{736580E8-2F26-4BF6-A7F3-660536AF781E}" type="datetime1">
              <a:rPr lang="en-US"/>
              <a:pPr>
                <a:defRPr/>
              </a:pPr>
              <a:t>3/10/2018</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pPr>
              <a:defRPr/>
            </a:pPr>
            <a:fld id="{4D67F8C1-5856-4137-8C32-98BA17332941}" type="slidenum">
              <a:rPr lang="en-US" altLang="en-US"/>
              <a:pPr>
                <a:defRPr/>
              </a:pPr>
              <a:t>‹#›</a:t>
            </a:fld>
            <a:endParaRPr lang="en-US" altLang="en-US"/>
          </a:p>
        </p:txBody>
      </p:sp>
    </p:spTree>
    <p:extLst>
      <p:ext uri="{BB962C8B-B14F-4D97-AF65-F5344CB8AC3E}">
        <p14:creationId xmlns:p14="http://schemas.microsoft.com/office/powerpoint/2010/main" val="84043648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6BB6E90-9C2D-4A15-BD22-77DBFCEE729E}" type="datetime1">
              <a:rPr lang="en-US"/>
              <a:pPr>
                <a:defRPr/>
              </a:pPr>
              <a:t>3/10/2018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pPr>
              <a:defRPr/>
            </a:pPr>
            <a:fld id="{E6C079F0-AC9C-440B-999D-17F020E51ABB}" type="slidenum">
              <a:rPr lang="en-US" altLang="en-US"/>
              <a:pPr>
                <a:defRPr/>
              </a:pPr>
              <a:t>‹#›</a:t>
            </a:fld>
            <a:endParaRPr lang="en-US" altLang="en-US"/>
          </a:p>
        </p:txBody>
      </p:sp>
    </p:spTree>
    <p:extLst>
      <p:ext uri="{BB962C8B-B14F-4D97-AF65-F5344CB8AC3E}">
        <p14:creationId xmlns:p14="http://schemas.microsoft.com/office/powerpoint/2010/main" val="109806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EAC8D2C-75BA-470C-ACB8-8DBCC269278F}" type="datetime1">
              <a:rPr lang="en-US"/>
              <a:pPr>
                <a:defRPr/>
              </a:pPr>
              <a:t>3/10/2018</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pPr>
              <a:defRPr/>
            </a:pPr>
            <a:fld id="{FE65A945-9292-46FD-8280-F75DC798F90E}" type="slidenum">
              <a:rPr lang="en-US" altLang="en-US"/>
              <a:pPr>
                <a:defRPr/>
              </a:pPr>
              <a:t>‹#›</a:t>
            </a:fld>
            <a:endParaRPr lang="en-US" altLang="en-US"/>
          </a:p>
        </p:txBody>
      </p:sp>
    </p:spTree>
    <p:extLst>
      <p:ext uri="{BB962C8B-B14F-4D97-AF65-F5344CB8AC3E}">
        <p14:creationId xmlns:p14="http://schemas.microsoft.com/office/powerpoint/2010/main" val="308049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B0F90E8-DD66-4056-B43E-9ABAD3DEDAFB}" type="datetime1">
              <a:rPr lang="en-US"/>
              <a:pPr>
                <a:defRPr/>
              </a:pPr>
              <a:t>3/10/2018</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pPr>
              <a:defRPr/>
            </a:pPr>
            <a:fld id="{D1656B83-CBE1-4203-9FE9-0BB1039B5BC3}" type="slidenum">
              <a:rPr lang="en-US" altLang="en-US"/>
              <a:pPr>
                <a:defRPr/>
              </a:pPr>
              <a:t>‹#›</a:t>
            </a:fld>
            <a:endParaRPr lang="en-US" altLang="en-US"/>
          </a:p>
        </p:txBody>
      </p:sp>
    </p:spTree>
    <p:extLst>
      <p:ext uri="{BB962C8B-B14F-4D97-AF65-F5344CB8AC3E}">
        <p14:creationId xmlns:p14="http://schemas.microsoft.com/office/powerpoint/2010/main" val="3274037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39DA198-763D-4416-B0FE-9E23AA963CFD}" type="datetime1">
              <a:rPr lang="en-US"/>
              <a:pPr>
                <a:defRPr/>
              </a:pPr>
              <a:t>3/10/2018</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pPr>
              <a:defRPr/>
            </a:pPr>
            <a:fld id="{71F32F92-C72C-422F-A5A8-7AE95DCC061D}" type="slidenum">
              <a:rPr lang="en-US" altLang="en-US"/>
              <a:pPr>
                <a:defRPr/>
              </a:pPr>
              <a:t>‹#›</a:t>
            </a:fld>
            <a:endParaRPr lang="en-US" altLang="en-US"/>
          </a:p>
        </p:txBody>
      </p:sp>
    </p:spTree>
    <p:extLst>
      <p:ext uri="{BB962C8B-B14F-4D97-AF65-F5344CB8AC3E}">
        <p14:creationId xmlns:p14="http://schemas.microsoft.com/office/powerpoint/2010/main" val="928601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CBE8098B-E5FA-45C7-8ADE-2633DCC38D68}" type="datetime1">
              <a:rPr lang="en-US"/>
              <a:pPr>
                <a:defRPr/>
              </a:pPr>
              <a:t>3/10/2018</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pPr>
              <a:defRPr/>
            </a:pPr>
            <a:fld id="{6AB37489-3A9D-4E62-99E1-4F5548C80B88}" type="slidenum">
              <a:rPr lang="en-US" altLang="en-US"/>
              <a:pPr>
                <a:defRPr/>
              </a:pPr>
              <a:t>‹#›</a:t>
            </a:fld>
            <a:endParaRPr lang="en-US" altLang="en-US"/>
          </a:p>
        </p:txBody>
      </p:sp>
    </p:spTree>
    <p:extLst>
      <p:ext uri="{BB962C8B-B14F-4D97-AF65-F5344CB8AC3E}">
        <p14:creationId xmlns:p14="http://schemas.microsoft.com/office/powerpoint/2010/main" val="3088933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charset="0"/>
              </a:defRPr>
            </a:lvl1pPr>
          </a:lstStyle>
          <a:p>
            <a:pPr>
              <a:defRPr/>
            </a:pPr>
            <a:fld id="{B9CEB5EC-14F6-46DA-BCCD-EF8BB280C631}" type="datetime1">
              <a:rPr lang="en-US"/>
              <a:pPr>
                <a:defRPr/>
              </a:pPr>
              <a:t>3/10/2018</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pPr>
              <a:defRPr/>
            </a:pPr>
            <a:fld id="{84D169DF-8885-4C2F-9C1F-1BFA9CFA9AF3}" type="slidenum">
              <a:rPr lang="en-US" altLang="en-US"/>
              <a:pPr>
                <a:defRPr/>
              </a:pPr>
              <a:t>‹#›</a:t>
            </a:fld>
            <a:endParaRPr lang="en-US" altLang="en-US"/>
          </a:p>
        </p:txBody>
      </p:sp>
    </p:spTree>
    <p:extLst>
      <p:ext uri="{BB962C8B-B14F-4D97-AF65-F5344CB8AC3E}">
        <p14:creationId xmlns:p14="http://schemas.microsoft.com/office/powerpoint/2010/main" val="81440393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A7D133B-C3FB-4A74-A806-A4EF4D20EF21}"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D9B2612A-C1DA-44BA-9A5A-E8121426CB51}" type="slidenum">
              <a:rPr lang="en-US" altLang="en-US"/>
              <a:pPr>
                <a:defRPr/>
              </a:pPr>
              <a:t>‹#›</a:t>
            </a:fld>
            <a:endParaRPr lang="en-US" altLang="en-US"/>
          </a:p>
        </p:txBody>
      </p:sp>
    </p:spTree>
    <p:extLst>
      <p:ext uri="{BB962C8B-B14F-4D97-AF65-F5344CB8AC3E}">
        <p14:creationId xmlns:p14="http://schemas.microsoft.com/office/powerpoint/2010/main" val="2108015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E96C2F12-1AD6-4C49-84DC-EE305A05F3C9}" type="datetime1">
              <a:rPr lang="en-US"/>
              <a:pPr>
                <a:defRPr/>
              </a:pPr>
              <a:t>3/10/2018</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4AC56620-D400-4F6B-A1C3-12279750B0B6}" type="slidenum">
              <a:rPr lang="en-US" altLang="en-US"/>
              <a:pPr>
                <a:defRPr/>
              </a:pPr>
              <a:t>‹#›</a:t>
            </a:fld>
            <a:endParaRPr lang="en-US" altLang="en-US"/>
          </a:p>
        </p:txBody>
      </p:sp>
    </p:spTree>
    <p:extLst>
      <p:ext uri="{BB962C8B-B14F-4D97-AF65-F5344CB8AC3E}">
        <p14:creationId xmlns:p14="http://schemas.microsoft.com/office/powerpoint/2010/main" val="1352039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233E7F0-959D-4210-9186-690E1F96952F}" type="datetime1">
              <a:rPr lang="en-US"/>
              <a:pPr>
                <a:defRPr/>
              </a:pPr>
              <a:t>3/10/2018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pPr>
              <a:defRPr/>
            </a:pPr>
            <a:fld id="{260A5BD7-A259-4647-8FF1-34D927CD1DD1}" type="slidenum">
              <a:rPr lang="en-US" altLang="en-US"/>
              <a:pPr>
                <a:defRPr/>
              </a:pPr>
              <a:t>‹#›</a:t>
            </a:fld>
            <a:endParaRPr lang="en-US" altLang="en-US"/>
          </a:p>
        </p:txBody>
      </p:sp>
    </p:spTree>
    <p:extLst>
      <p:ext uri="{BB962C8B-B14F-4D97-AF65-F5344CB8AC3E}">
        <p14:creationId xmlns:p14="http://schemas.microsoft.com/office/powerpoint/2010/main" val="3784213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4FC28CF9-0228-4417-9C74-DBD046D2A8B0}" type="datetime1">
              <a:rPr lang="en-US"/>
              <a:pPr>
                <a:defRPr/>
              </a:pPr>
              <a:t>3/10/2018</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chemeClr val="tx2"/>
                </a:solidFill>
              </a:defRPr>
            </a:lvl1pPr>
          </a:lstStyle>
          <a:p>
            <a:pPr>
              <a:defRPr/>
            </a:pPr>
            <a:fld id="{03AED7DA-2262-4B51-B9B0-98F810CC3AE0}" type="slidenum">
              <a:rPr lang="en-US" altLang="en-US"/>
              <a:pPr>
                <a:defRPr/>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4110" r:id="rId1"/>
    <p:sldLayoutId id="2147484106" r:id="rId2"/>
    <p:sldLayoutId id="2147484111" r:id="rId3"/>
    <p:sldLayoutId id="2147484107" r:id="rId4"/>
    <p:sldLayoutId id="2147484108" r:id="rId5"/>
    <p:sldLayoutId id="2147484112" r:id="rId6"/>
    <p:sldLayoutId id="2147484113" r:id="rId7"/>
    <p:sldLayoutId id="2147484114" r:id="rId8"/>
    <p:sldLayoutId id="2147484115" r:id="rId9"/>
    <p:sldLayoutId id="2147484109" r:id="rId10"/>
    <p:sldLayoutId id="2147484116"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15325997-0608-4CEA-8DE5-C1778937AA27}" type="datetime1">
              <a:rPr lang="en-US"/>
              <a:pPr>
                <a:defRPr/>
              </a:pPr>
              <a:t>3/10/2018</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400">
                <a:solidFill>
                  <a:srgbClr val="576943"/>
                </a:solidFill>
                <a:latin typeface="Gill Sans MT" panose="020B0502020104020203" pitchFamily="34" charset="0"/>
              </a:defRPr>
            </a:lvl1pPr>
          </a:lstStyle>
          <a:p>
            <a:pPr>
              <a:defRPr/>
            </a:pPr>
            <a:fld id="{C26D37E5-1AEF-41D5-B254-16113047E117}" type="slidenum">
              <a:rPr lang="en-US" altLang="en-US"/>
              <a:pPr>
                <a:defRPr/>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 id="2147484128"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188"/>
            <a:ext cx="9144000" cy="696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a:t>Business Retention and Expansion</a:t>
            </a:r>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a:t>Firm Visitation Training</a:t>
            </a:r>
          </a:p>
          <a:p>
            <a:pPr algn="ctr" eaLnBrk="1" fontAlgn="auto" hangingPunct="1">
              <a:spcAft>
                <a:spcPts val="0"/>
              </a:spcAft>
              <a:buFont typeface="Wingdings 3"/>
              <a:buNone/>
              <a:defRPr/>
            </a:pPr>
            <a:endParaRPr lang="en-US" sz="2400" dirty="0"/>
          </a:p>
        </p:txBody>
      </p:sp>
      <p:sp>
        <p:nvSpPr>
          <p:cNvPr id="2458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FF6CD2-DE2C-4F94-9D76-A941BEA09181}" type="slidenum">
              <a:rPr lang="en-US" altLang="en-US" smtClean="0">
                <a:solidFill>
                  <a:srgbClr val="576943"/>
                </a:solidFill>
              </a:rPr>
              <a:pPr/>
              <a:t>1</a:t>
            </a:fld>
            <a:endParaRPr lang="en-US" altLang="en-US" smtClean="0">
              <a:solidFill>
                <a:srgbClr val="576943"/>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dirty="0" smtClean="0"/>
              <a:t>Objectives of the </a:t>
            </a:r>
            <a:br>
              <a:rPr lang="en-US" b="1" dirty="0" smtClean="0"/>
            </a:br>
            <a:r>
              <a:rPr lang="en-US" b="1" dirty="0" smtClean="0"/>
              <a:t>BR&amp;E Visitation Program</a:t>
            </a:r>
            <a:endParaRPr lang="en-US" b="1" dirty="0"/>
          </a:p>
        </p:txBody>
      </p:sp>
      <p:sp>
        <p:nvSpPr>
          <p:cNvPr id="3" name="Content Placeholder 2"/>
          <p:cNvSpPr>
            <a:spLocks noGrp="1"/>
          </p:cNvSpPr>
          <p:nvPr>
            <p:ph sz="quarter" idx="1"/>
          </p:nvPr>
        </p:nvSpPr>
        <p:spPr>
          <a:xfrm>
            <a:off x="304800" y="1600200"/>
            <a:ext cx="8610600" cy="4525963"/>
          </a:xfrm>
        </p:spPr>
        <p:txBody>
          <a:bodyPr>
            <a:normAutofit lnSpcReduction="10000"/>
          </a:bodyPr>
          <a:lstStyle/>
          <a:p>
            <a:pPr marL="274320" indent="-274320" eaLnBrk="1" fontAlgn="auto" hangingPunct="1">
              <a:spcAft>
                <a:spcPts val="0"/>
              </a:spcAft>
              <a:buFont typeface="Wingdings 3"/>
              <a:buChar char=""/>
              <a:defRPr/>
            </a:pPr>
            <a:r>
              <a:rPr lang="en-US" sz="3000" dirty="0" smtClean="0"/>
              <a:t>Demonstrate to local businesses that the community appreciates their contribution to the economy</a:t>
            </a:r>
          </a:p>
          <a:p>
            <a:pPr marL="274320" indent="-274320" eaLnBrk="1" fontAlgn="auto" hangingPunct="1">
              <a:spcAft>
                <a:spcPts val="0"/>
              </a:spcAft>
              <a:buFont typeface="Wingdings 3"/>
              <a:buChar char=""/>
              <a:defRPr/>
            </a:pPr>
            <a:r>
              <a:rPr lang="en-US" sz="3000" dirty="0" smtClean="0"/>
              <a:t>Help existing businesses solve problems</a:t>
            </a:r>
          </a:p>
          <a:p>
            <a:pPr marL="274320" indent="-274320" eaLnBrk="1" fontAlgn="auto" hangingPunct="1">
              <a:spcAft>
                <a:spcPts val="0"/>
              </a:spcAft>
              <a:buFont typeface="Wingdings 3"/>
              <a:buChar char=""/>
              <a:defRPr/>
            </a:pPr>
            <a:r>
              <a:rPr lang="en-US" sz="3000" dirty="0" smtClean="0"/>
              <a:t>Assist businesses in using programs aimed at helping them become more competitive</a:t>
            </a:r>
          </a:p>
          <a:p>
            <a:pPr marL="274320" indent="-274320" eaLnBrk="1" fontAlgn="auto" hangingPunct="1">
              <a:spcAft>
                <a:spcPts val="0"/>
              </a:spcAft>
              <a:buFont typeface="Wingdings 3"/>
              <a:buChar char=""/>
              <a:defRPr/>
            </a:pPr>
            <a:r>
              <a:rPr lang="en-US" sz="3000" dirty="0" smtClean="0"/>
              <a:t>Develop strategic plans for long-range BR&amp;E activities</a:t>
            </a:r>
          </a:p>
          <a:p>
            <a:pPr marL="274320" indent="-274320" eaLnBrk="1" fontAlgn="auto" hangingPunct="1">
              <a:spcAft>
                <a:spcPts val="0"/>
              </a:spcAft>
              <a:buFont typeface="Wingdings 3"/>
              <a:buChar char=""/>
              <a:defRPr/>
            </a:pPr>
            <a:r>
              <a:rPr lang="en-US" sz="3000" dirty="0" smtClean="0"/>
              <a:t>Build community capacity to sustain growth and development</a:t>
            </a:r>
            <a:endParaRPr lang="en-US" sz="3000" dirty="0"/>
          </a:p>
        </p:txBody>
      </p:sp>
      <p:sp>
        <p:nvSpPr>
          <p:cNvPr id="2662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9C0F40-C21E-4160-84C5-9EF5BEB71AB7}" type="slidenum">
              <a:rPr lang="en-US" altLang="en-US" smtClean="0">
                <a:solidFill>
                  <a:schemeClr val="tx2"/>
                </a:solidFill>
              </a:rPr>
              <a:pPr/>
              <a:t>2</a:t>
            </a:fld>
            <a:endParaRPr lang="en-US" altLang="en-US" smtClean="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b="1" smtClean="0"/>
              <a:t>BR&amp;E Visitation Process</a:t>
            </a:r>
          </a:p>
        </p:txBody>
      </p:sp>
      <p:sp>
        <p:nvSpPr>
          <p:cNvPr id="28675" name="Content Placeholder 2"/>
          <p:cNvSpPr>
            <a:spLocks noGrp="1"/>
          </p:cNvSpPr>
          <p:nvPr>
            <p:ph sz="quarter" idx="1"/>
          </p:nvPr>
        </p:nvSpPr>
        <p:spPr>
          <a:xfrm>
            <a:off x="457200" y="1600200"/>
            <a:ext cx="5486400" cy="4525963"/>
          </a:xfrm>
        </p:spPr>
        <p:txBody>
          <a:bodyPr/>
          <a:lstStyle/>
          <a:p>
            <a:pPr eaLnBrk="1" hangingPunct="1">
              <a:buFont typeface="Wingdings 3" panose="05040102010807070707" pitchFamily="18" charset="2"/>
              <a:buNone/>
            </a:pPr>
            <a:r>
              <a:rPr lang="en-US" altLang="en-US" sz="3600" b="1" smtClean="0"/>
              <a:t>There are Four Stages</a:t>
            </a:r>
          </a:p>
          <a:p>
            <a:pPr eaLnBrk="1" hangingPunct="1">
              <a:spcAft>
                <a:spcPts val="1200"/>
              </a:spcAft>
            </a:pPr>
            <a:r>
              <a:rPr lang="en-US" altLang="en-US" smtClean="0"/>
              <a:t>Stage 1: Firm Visits</a:t>
            </a:r>
          </a:p>
          <a:p>
            <a:pPr eaLnBrk="1" hangingPunct="1">
              <a:spcAft>
                <a:spcPts val="1200"/>
              </a:spcAft>
            </a:pPr>
            <a:r>
              <a:rPr lang="en-US" altLang="en-US" smtClean="0"/>
              <a:t>Stage 2: Immediate Follow-up</a:t>
            </a:r>
          </a:p>
          <a:p>
            <a:pPr eaLnBrk="1" hangingPunct="1">
              <a:spcAft>
                <a:spcPts val="1200"/>
              </a:spcAft>
            </a:pPr>
            <a:r>
              <a:rPr lang="en-US" altLang="en-US" smtClean="0"/>
              <a:t>State 3: Data Analysis and Recommendations</a:t>
            </a:r>
          </a:p>
          <a:p>
            <a:pPr eaLnBrk="1" hangingPunct="1"/>
            <a:r>
              <a:rPr lang="en-US" altLang="en-US" smtClean="0"/>
              <a:t>Stage 4: Commencement Meeting and Implementation</a:t>
            </a:r>
          </a:p>
        </p:txBody>
      </p:sp>
      <p:sp>
        <p:nvSpPr>
          <p:cNvPr id="5" name="Rectangle 4"/>
          <p:cNvSpPr/>
          <p:nvPr/>
        </p:nvSpPr>
        <p:spPr>
          <a:xfrm>
            <a:off x="6400800" y="22098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400800" y="32004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400800" y="42672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6400800" y="52578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8680" name="TextBox 8"/>
          <p:cNvSpPr txBox="1">
            <a:spLocks noChangeArrowheads="1"/>
          </p:cNvSpPr>
          <p:nvPr/>
        </p:nvSpPr>
        <p:spPr bwMode="auto">
          <a:xfrm>
            <a:off x="6781800" y="2362200"/>
            <a:ext cx="125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eaLnBrk="1" hangingPunct="1">
              <a:spcBef>
                <a:spcPct val="0"/>
              </a:spcBef>
              <a:buClrTx/>
              <a:buSzTx/>
              <a:buFontTx/>
              <a:buNone/>
            </a:pPr>
            <a:r>
              <a:rPr lang="en-US" altLang="en-US" sz="1800">
                <a:latin typeface="Arial" panose="020B0604020202020204" pitchFamily="34" charset="0"/>
              </a:rPr>
              <a:t>Firm Visits</a:t>
            </a:r>
          </a:p>
        </p:txBody>
      </p:sp>
      <p:sp>
        <p:nvSpPr>
          <p:cNvPr id="28681" name="TextBox 9"/>
          <p:cNvSpPr txBox="1">
            <a:spLocks noChangeArrowheads="1"/>
          </p:cNvSpPr>
          <p:nvPr/>
        </p:nvSpPr>
        <p:spPr bwMode="auto">
          <a:xfrm>
            <a:off x="6781800" y="3200400"/>
            <a:ext cx="1262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1800">
                <a:latin typeface="Arial" panose="020B0604020202020204" pitchFamily="34" charset="0"/>
              </a:rPr>
              <a:t>Immediate</a:t>
            </a:r>
          </a:p>
          <a:p>
            <a:pPr algn="ctr" eaLnBrk="1" hangingPunct="1">
              <a:spcBef>
                <a:spcPct val="0"/>
              </a:spcBef>
              <a:buClrTx/>
              <a:buSzTx/>
              <a:buFontTx/>
              <a:buNone/>
            </a:pPr>
            <a:r>
              <a:rPr lang="en-US" altLang="en-US" sz="1800">
                <a:latin typeface="Arial" panose="020B0604020202020204" pitchFamily="34" charset="0"/>
              </a:rPr>
              <a:t>Followup</a:t>
            </a:r>
          </a:p>
        </p:txBody>
      </p:sp>
      <p:sp>
        <p:nvSpPr>
          <p:cNvPr id="28682" name="TextBox 10"/>
          <p:cNvSpPr txBox="1">
            <a:spLocks noChangeArrowheads="1"/>
          </p:cNvSpPr>
          <p:nvPr/>
        </p:nvSpPr>
        <p:spPr bwMode="auto">
          <a:xfrm>
            <a:off x="6621463" y="4389438"/>
            <a:ext cx="158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1800">
                <a:latin typeface="Arial" panose="020B0604020202020204" pitchFamily="34" charset="0"/>
              </a:rPr>
              <a:t>Data Analysis</a:t>
            </a:r>
          </a:p>
        </p:txBody>
      </p:sp>
      <p:sp>
        <p:nvSpPr>
          <p:cNvPr id="28683" name="TextBox 11"/>
          <p:cNvSpPr txBox="1">
            <a:spLocks noChangeArrowheads="1"/>
          </p:cNvSpPr>
          <p:nvPr/>
        </p:nvSpPr>
        <p:spPr bwMode="auto">
          <a:xfrm>
            <a:off x="6538913" y="5421313"/>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pPr>
            <a:r>
              <a:rPr lang="en-US" altLang="en-US" sz="1800">
                <a:latin typeface="Arial" panose="020B0604020202020204" pitchFamily="34" charset="0"/>
              </a:rPr>
              <a:t>Implementation</a:t>
            </a:r>
          </a:p>
        </p:txBody>
      </p:sp>
      <p:cxnSp>
        <p:nvCxnSpPr>
          <p:cNvPr id="20" name="Straight Arrow Connector 19"/>
          <p:cNvCxnSpPr>
            <a:stCxn id="7" idx="2"/>
            <a:endCxn id="8" idx="0"/>
          </p:cNvCxnSpPr>
          <p:nvPr/>
        </p:nvCxnSpPr>
        <p:spPr>
          <a:xfrm rot="5400000">
            <a:off x="7239001" y="5067300"/>
            <a:ext cx="381000" cy="317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5" idx="2"/>
            <a:endCxn id="6" idx="0"/>
          </p:cNvCxnSpPr>
          <p:nvPr/>
        </p:nvCxnSpPr>
        <p:spPr>
          <a:xfrm rot="5400000">
            <a:off x="7239001" y="3009900"/>
            <a:ext cx="381000" cy="317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28681" idx="2"/>
            <a:endCxn id="7" idx="0"/>
          </p:cNvCxnSpPr>
          <p:nvPr/>
        </p:nvCxnSpPr>
        <p:spPr>
          <a:xfrm rot="16200000" flipH="1">
            <a:off x="7210425" y="4048126"/>
            <a:ext cx="420687" cy="17462"/>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868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6A4A18-94CC-4530-87E9-C5A12C7CFDD4}" type="slidenum">
              <a:rPr lang="en-US" altLang="en-US" smtClean="0">
                <a:solidFill>
                  <a:schemeClr val="tx2"/>
                </a:solidFill>
              </a:rPr>
              <a:pPr/>
              <a:t>3</a:t>
            </a:fld>
            <a:endParaRPr lang="en-US" altLang="en-US" smtClean="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b="1" dirty="0" smtClean="0"/>
              <a:t>In the Beginning … </a:t>
            </a:r>
            <a:endParaRPr lang="en-US" altLang="en-US" b="1" dirty="0" smtClean="0"/>
          </a:p>
        </p:txBody>
      </p:sp>
      <p:sp>
        <p:nvSpPr>
          <p:cNvPr id="48131" name="Content Placeholder 2"/>
          <p:cNvSpPr>
            <a:spLocks noGrp="1"/>
          </p:cNvSpPr>
          <p:nvPr>
            <p:ph sz="quarter" idx="1"/>
          </p:nvPr>
        </p:nvSpPr>
        <p:spPr>
          <a:xfrm>
            <a:off x="457200" y="1447800"/>
            <a:ext cx="8305800" cy="4525963"/>
          </a:xfrm>
        </p:spPr>
        <p:txBody>
          <a:bodyPr/>
          <a:lstStyle/>
          <a:p>
            <a:pPr marL="0" indent="0" eaLnBrk="1" hangingPunct="1">
              <a:buFont typeface="Wingdings 3" panose="05040102010807070707" pitchFamily="18" charset="2"/>
              <a:buNone/>
              <a:defRPr/>
            </a:pPr>
            <a:r>
              <a:rPr lang="en-US" altLang="en-US" b="1" dirty="0" smtClean="0"/>
              <a:t>The </a:t>
            </a:r>
            <a:r>
              <a:rPr lang="en-US" altLang="en-US" b="1" dirty="0" smtClean="0"/>
              <a:t>key to a successful program is planning and marketing</a:t>
            </a:r>
            <a:endParaRPr lang="en-US" altLang="en-US" b="1" dirty="0" smtClean="0"/>
          </a:p>
          <a:p>
            <a:pPr eaLnBrk="1" hangingPunct="1">
              <a:defRPr/>
            </a:pPr>
            <a:r>
              <a:rPr lang="en-US" altLang="en-US" dirty="0" smtClean="0"/>
              <a:t>Publicize the program (especially in a small community)</a:t>
            </a:r>
          </a:p>
          <a:p>
            <a:pPr lvl="1" eaLnBrk="1" hangingPunct="1">
              <a:defRPr/>
            </a:pPr>
            <a:r>
              <a:rPr lang="en-US" altLang="en-US" dirty="0" smtClean="0"/>
              <a:t>Involve local leaders (law enforcement, faith leaders, elected officials) to provide legitimacy</a:t>
            </a:r>
          </a:p>
          <a:p>
            <a:pPr eaLnBrk="1" hangingPunct="1">
              <a:defRPr/>
            </a:pPr>
            <a:r>
              <a:rPr lang="en-US" altLang="en-US" dirty="0" smtClean="0"/>
              <a:t>Send a letter of introduction to targeted businesses to outline the program</a:t>
            </a:r>
          </a:p>
          <a:p>
            <a:pPr eaLnBrk="1" hangingPunct="1">
              <a:defRPr/>
            </a:pPr>
            <a:r>
              <a:rPr lang="en-US" altLang="en-US" dirty="0" smtClean="0"/>
              <a:t>Develop a brochure or fact sheet to inform the public about the program’s objectives</a:t>
            </a:r>
          </a:p>
          <a:p>
            <a:pPr eaLnBrk="1" hangingPunct="1">
              <a:defRPr/>
            </a:pPr>
            <a:r>
              <a:rPr lang="en-US" altLang="en-US" dirty="0" smtClean="0"/>
              <a:t>Stakeholders are your best marketers; </a:t>
            </a:r>
            <a:r>
              <a:rPr lang="en-US" altLang="en-US" b="1" i="1" dirty="0" smtClean="0"/>
              <a:t>use them wisely!</a:t>
            </a:r>
          </a:p>
          <a:p>
            <a:pPr eaLnBrk="1" hangingPunct="1">
              <a:defRPr/>
            </a:pPr>
            <a:endParaRPr lang="en-US" altLang="en-US" dirty="0" smtClean="0"/>
          </a:p>
        </p:txBody>
      </p:sp>
      <p:sp>
        <p:nvSpPr>
          <p:cNvPr id="3072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1464AD-F7B7-40BE-8D35-263E11F9F600}" type="slidenum">
              <a:rPr lang="en-US" altLang="en-US" smtClean="0">
                <a:solidFill>
                  <a:schemeClr val="tx2"/>
                </a:solidFill>
              </a:rPr>
              <a:pPr/>
              <a:t>4</a:t>
            </a:fld>
            <a:endParaRPr lang="en-US" altLang="en-US" smtClean="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b="1" smtClean="0"/>
              <a:t>First Steps</a:t>
            </a:r>
          </a:p>
        </p:txBody>
      </p:sp>
      <p:sp>
        <p:nvSpPr>
          <p:cNvPr id="48131" name="Content Placeholder 2"/>
          <p:cNvSpPr>
            <a:spLocks noGrp="1"/>
          </p:cNvSpPr>
          <p:nvPr>
            <p:ph sz="quarter" idx="1"/>
          </p:nvPr>
        </p:nvSpPr>
        <p:spPr>
          <a:xfrm>
            <a:off x="457200" y="1447800"/>
            <a:ext cx="8305800" cy="4525963"/>
          </a:xfrm>
        </p:spPr>
        <p:txBody>
          <a:bodyPr/>
          <a:lstStyle/>
          <a:p>
            <a:pPr marL="0" indent="0" eaLnBrk="1" hangingPunct="1">
              <a:buFont typeface="Wingdings 3" panose="05040102010807070707" pitchFamily="18" charset="2"/>
              <a:buNone/>
              <a:defRPr/>
            </a:pPr>
            <a:r>
              <a:rPr lang="en-US" altLang="en-US" b="1" dirty="0" smtClean="0"/>
              <a:t>The Operations Team should:</a:t>
            </a:r>
          </a:p>
          <a:p>
            <a:pPr eaLnBrk="1" hangingPunct="1">
              <a:defRPr/>
            </a:pPr>
            <a:r>
              <a:rPr lang="en-US" altLang="en-US" dirty="0" smtClean="0"/>
              <a:t>Review any problem survey questions</a:t>
            </a:r>
          </a:p>
          <a:p>
            <a:pPr eaLnBrk="1" hangingPunct="1">
              <a:defRPr/>
            </a:pPr>
            <a:r>
              <a:rPr lang="en-US" altLang="en-US" dirty="0" smtClean="0"/>
              <a:t>Designate visitation teams or individuals to visit firms if not already assigned</a:t>
            </a:r>
          </a:p>
          <a:p>
            <a:pPr eaLnBrk="1" hangingPunct="1">
              <a:defRPr/>
            </a:pPr>
            <a:r>
              <a:rPr lang="en-US" altLang="en-US" dirty="0" smtClean="0"/>
              <a:t>Select recorder and interviewer (if using a team approach)</a:t>
            </a:r>
          </a:p>
          <a:p>
            <a:pPr eaLnBrk="1" hangingPunct="1">
              <a:defRPr/>
            </a:pPr>
            <a:r>
              <a:rPr lang="en-US" altLang="en-US" dirty="0" smtClean="0"/>
              <a:t>Distribute the official surveys (includes cover and comment sheets)</a:t>
            </a:r>
          </a:p>
          <a:p>
            <a:pPr eaLnBrk="1" hangingPunct="1">
              <a:defRPr/>
            </a:pPr>
            <a:r>
              <a:rPr lang="en-US" altLang="en-US" dirty="0" smtClean="0"/>
              <a:t>Read the survey and guidelines before interviews</a:t>
            </a:r>
          </a:p>
          <a:p>
            <a:pPr eaLnBrk="1" hangingPunct="1">
              <a:defRPr/>
            </a:pPr>
            <a:r>
              <a:rPr lang="en-US" altLang="en-US" dirty="0" smtClean="0"/>
              <a:t>Understand deadlines and contact information</a:t>
            </a:r>
          </a:p>
          <a:p>
            <a:pPr eaLnBrk="1" hangingPunct="1">
              <a:defRPr/>
            </a:pPr>
            <a:r>
              <a:rPr lang="en-US" altLang="en-US" dirty="0" smtClean="0"/>
              <a:t>Be given the opportunity to ask any final questions</a:t>
            </a:r>
          </a:p>
        </p:txBody>
      </p:sp>
      <p:sp>
        <p:nvSpPr>
          <p:cNvPr id="3072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1464AD-F7B7-40BE-8D35-263E11F9F600}" type="slidenum">
              <a:rPr lang="en-US" altLang="en-US" smtClean="0">
                <a:solidFill>
                  <a:schemeClr val="tx2"/>
                </a:solidFill>
              </a:rPr>
              <a:pPr/>
              <a:t>5</a:t>
            </a:fld>
            <a:endParaRPr lang="en-US" altLang="en-US" smtClean="0">
              <a:solidFill>
                <a:schemeClr val="tx2"/>
              </a:solidFill>
            </a:endParaRPr>
          </a:p>
        </p:txBody>
      </p:sp>
    </p:spTree>
    <p:extLst>
      <p:ext uri="{BB962C8B-B14F-4D97-AF65-F5344CB8AC3E}">
        <p14:creationId xmlns:p14="http://schemas.microsoft.com/office/powerpoint/2010/main" val="1503665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b="1" smtClean="0"/>
              <a:t>Account Executive’s packets should include:</a:t>
            </a:r>
          </a:p>
        </p:txBody>
      </p:sp>
      <p:sp>
        <p:nvSpPr>
          <p:cNvPr id="32771" name="Content Placeholder 2"/>
          <p:cNvSpPr>
            <a:spLocks noGrp="1"/>
          </p:cNvSpPr>
          <p:nvPr>
            <p:ph sz="quarter" idx="1"/>
          </p:nvPr>
        </p:nvSpPr>
        <p:spPr>
          <a:xfrm>
            <a:off x="457200" y="1219200"/>
            <a:ext cx="8229600" cy="5105400"/>
          </a:xfrm>
        </p:spPr>
        <p:txBody>
          <a:bodyPr/>
          <a:lstStyle/>
          <a:p>
            <a:pPr eaLnBrk="1" hangingPunct="1"/>
            <a:r>
              <a:rPr lang="en-US" altLang="en-US" smtClean="0"/>
              <a:t>Copy of the firm’s letter introducing the program</a:t>
            </a:r>
          </a:p>
          <a:p>
            <a:pPr eaLnBrk="1" hangingPunct="1"/>
            <a:r>
              <a:rPr lang="en-US" altLang="en-US" smtClean="0"/>
              <a:t>Copy of the program timeline</a:t>
            </a:r>
          </a:p>
          <a:p>
            <a:pPr eaLnBrk="1" hangingPunct="1"/>
            <a:r>
              <a:rPr lang="en-US" altLang="en-US" smtClean="0"/>
              <a:t>Surveys – two copies plus “official response” copy with the informational cover sheet completed</a:t>
            </a:r>
          </a:p>
          <a:p>
            <a:pPr eaLnBrk="1" hangingPunct="1"/>
            <a:r>
              <a:rPr lang="en-US" altLang="en-US" smtClean="0"/>
              <a:t>Copy of local BR&amp;E brochure</a:t>
            </a:r>
          </a:p>
          <a:p>
            <a:pPr eaLnBrk="1" hangingPunct="1"/>
            <a:r>
              <a:rPr lang="en-US" altLang="en-US" smtClean="0"/>
              <a:t>Copy of the “Is It For Our Community?” assessment responses from the Management Team and Stakeholders</a:t>
            </a:r>
          </a:p>
          <a:p>
            <a:pPr eaLnBrk="1" hangingPunct="1"/>
            <a:r>
              <a:rPr lang="en-US" altLang="en-US" smtClean="0"/>
              <a:t>Copy of “Guidelines for Firm Visitors”</a:t>
            </a:r>
          </a:p>
          <a:p>
            <a:pPr eaLnBrk="1" hangingPunct="1"/>
            <a:r>
              <a:rPr lang="en-US" altLang="en-US" smtClean="0"/>
              <a:t>Confidentiality Agreement for the firm</a:t>
            </a:r>
          </a:p>
          <a:p>
            <a:pPr eaLnBrk="1" hangingPunct="1"/>
            <a:r>
              <a:rPr lang="en-US" altLang="en-US" smtClean="0"/>
              <a:t>Account Executive (Firm Visitor) Checklist</a:t>
            </a:r>
          </a:p>
          <a:p>
            <a:pPr eaLnBrk="1" hangingPunct="1"/>
            <a:r>
              <a:rPr lang="en-US" altLang="en-US" smtClean="0"/>
              <a:t>BR&amp;E Firm Visitor Overview</a:t>
            </a:r>
          </a:p>
        </p:txBody>
      </p:sp>
      <p:sp>
        <p:nvSpPr>
          <p:cNvPr id="3277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5B2658-452B-418B-9B04-E283FA08D2ED}" type="slidenum">
              <a:rPr lang="en-US" altLang="en-US" smtClean="0">
                <a:solidFill>
                  <a:schemeClr val="tx2"/>
                </a:solidFill>
              </a:rPr>
              <a:pPr/>
              <a:t>6</a:t>
            </a:fld>
            <a:endParaRPr lang="en-US" altLang="en-US" smtClean="0">
              <a:solidFill>
                <a:schemeClr val="tx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b="1" smtClean="0"/>
              <a:t>Visitor Role Play</a:t>
            </a:r>
          </a:p>
        </p:txBody>
      </p:sp>
      <p:sp>
        <p:nvSpPr>
          <p:cNvPr id="34819" name="Content Placeholder 2"/>
          <p:cNvSpPr>
            <a:spLocks noGrp="1"/>
          </p:cNvSpPr>
          <p:nvPr>
            <p:ph sz="quarter" idx="1"/>
          </p:nvPr>
        </p:nvSpPr>
        <p:spPr>
          <a:xfrm>
            <a:off x="457200" y="1219200"/>
            <a:ext cx="8229600" cy="4937125"/>
          </a:xfrm>
        </p:spPr>
        <p:txBody>
          <a:bodyPr/>
          <a:lstStyle/>
          <a:p>
            <a:pPr eaLnBrk="1" hangingPunct="1"/>
            <a:r>
              <a:rPr lang="en-US" altLang="en-US" smtClean="0"/>
              <a:t>This vignette tells you how to get the firm’s opinions, how to get high quality data and how to make the visits fun</a:t>
            </a:r>
          </a:p>
          <a:p>
            <a:pPr eaLnBrk="1" hangingPunct="1"/>
            <a:endParaRPr lang="en-US" altLang="en-US" smtClean="0"/>
          </a:p>
          <a:p>
            <a:pPr eaLnBrk="1" hangingPunct="1"/>
            <a:r>
              <a:rPr lang="en-US" altLang="en-US" smtClean="0"/>
              <a:t>The actors in this role play do some things correctly and some incorrectly.  Watch for both.  Note these items in the chat box.</a:t>
            </a:r>
          </a:p>
        </p:txBody>
      </p:sp>
      <p:sp>
        <p:nvSpPr>
          <p:cNvPr id="3482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BBD20E-AED2-4F44-AED0-3F3CF15E45BA}" type="slidenum">
              <a:rPr lang="en-US" altLang="en-US" smtClean="0">
                <a:solidFill>
                  <a:schemeClr val="tx2"/>
                </a:solidFill>
              </a:rPr>
              <a:pPr/>
              <a:t>7</a:t>
            </a:fld>
            <a:endParaRPr lang="en-US" altLang="en-US" smtClean="0">
              <a:solidFill>
                <a:schemeClr val="tx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n-US" altLang="en-US" b="1" smtClean="0"/>
              <a:t>Note:</a:t>
            </a:r>
          </a:p>
        </p:txBody>
      </p:sp>
      <p:sp>
        <p:nvSpPr>
          <p:cNvPr id="35843" name="Rectangle 4"/>
          <p:cNvSpPr>
            <a:spLocks noChangeArrowheads="1"/>
          </p:cNvSpPr>
          <p:nvPr/>
        </p:nvSpPr>
        <p:spPr bwMode="auto">
          <a:xfrm>
            <a:off x="914400" y="2246313"/>
            <a:ext cx="7239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lgn="ctr" eaLnBrk="1" hangingPunct="1">
              <a:spcBef>
                <a:spcPct val="0"/>
              </a:spcBef>
              <a:buClrTx/>
              <a:buSzTx/>
              <a:buFontTx/>
              <a:buNone/>
              <a:defRPr/>
            </a:pPr>
            <a:r>
              <a:rPr lang="en-US" altLang="en-US" sz="4000" dirty="0" smtClean="0">
                <a:latin typeface="+mn-lt"/>
              </a:rPr>
              <a:t>The survey in this role play was much shorter than the normal ones that you would be using in an actual BR&amp;E program</a:t>
            </a:r>
          </a:p>
        </p:txBody>
      </p:sp>
      <p:sp>
        <p:nvSpPr>
          <p:cNvPr id="3686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5FE1E6-FA41-4052-B61D-600F426638B1}" type="slidenum">
              <a:rPr lang="en-US" altLang="en-US" smtClean="0">
                <a:solidFill>
                  <a:schemeClr val="tx2"/>
                </a:solidFill>
              </a:rPr>
              <a:pPr/>
              <a:t>8</a:t>
            </a:fld>
            <a:endParaRPr lang="en-US" altLang="en-US" smtClean="0">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p:cNvSpPr>
            <a:spLocks noGrp="1"/>
          </p:cNvSpPr>
          <p:nvPr>
            <p:ph type="title"/>
          </p:nvPr>
        </p:nvSpPr>
        <p:spPr/>
        <p:txBody>
          <a:bodyPr/>
          <a:lstStyle/>
          <a:p>
            <a:pPr eaLnBrk="1" hangingPunct="1"/>
            <a:r>
              <a:rPr lang="en-US" altLang="en-US" b="1" smtClean="0"/>
              <a:t>Discussion of Role Play</a:t>
            </a:r>
          </a:p>
        </p:txBody>
      </p:sp>
      <p:sp>
        <p:nvSpPr>
          <p:cNvPr id="38915" name="Content Placeholder 3"/>
          <p:cNvSpPr>
            <a:spLocks noGrp="1"/>
          </p:cNvSpPr>
          <p:nvPr>
            <p:ph sz="quarter" idx="1"/>
          </p:nvPr>
        </p:nvSpPr>
        <p:spPr>
          <a:xfrm>
            <a:off x="457200" y="1219200"/>
            <a:ext cx="8229600" cy="4937125"/>
          </a:xfrm>
        </p:spPr>
        <p:txBody>
          <a:bodyPr/>
          <a:lstStyle/>
          <a:p>
            <a:pPr eaLnBrk="1" hangingPunct="1">
              <a:spcAft>
                <a:spcPts val="1200"/>
              </a:spcAft>
            </a:pPr>
            <a:r>
              <a:rPr lang="en-US" altLang="en-US" smtClean="0"/>
              <a:t>The firm owner did no wrong (just as in real life).  The visitors did some things correctly and incorrectly.</a:t>
            </a:r>
          </a:p>
          <a:p>
            <a:pPr eaLnBrk="1" hangingPunct="1">
              <a:spcAft>
                <a:spcPts val="1200"/>
              </a:spcAft>
            </a:pPr>
            <a:r>
              <a:rPr lang="en-US" altLang="en-US" smtClean="0"/>
              <a:t>What did the person asking the questions do correctly and incorrectly? (noted in chat box)</a:t>
            </a:r>
          </a:p>
          <a:p>
            <a:pPr eaLnBrk="1" hangingPunct="1"/>
            <a:r>
              <a:rPr lang="en-US" altLang="en-US" smtClean="0"/>
              <a:t>What did the persons taking the notes do correctly and incorrectly? (noted in chat box)</a:t>
            </a:r>
          </a:p>
        </p:txBody>
      </p:sp>
      <p:sp>
        <p:nvSpPr>
          <p:cNvPr id="3891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240125-D11B-4F9F-BDFA-D44A8DD07AFC}" type="slidenum">
              <a:rPr lang="en-US" altLang="en-US" smtClean="0">
                <a:solidFill>
                  <a:schemeClr val="tx2"/>
                </a:solidFill>
              </a:rPr>
              <a:pPr/>
              <a:t>9</a:t>
            </a:fld>
            <a:endParaRPr lang="en-US" altLang="en-US" smtClean="0">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tLang="en-US" b="1" smtClean="0"/>
              <a:t>Obtaining Firm Opinions</a:t>
            </a:r>
          </a:p>
        </p:txBody>
      </p:sp>
      <p:sp>
        <p:nvSpPr>
          <p:cNvPr id="40963" name="Content Placeholder 2"/>
          <p:cNvSpPr>
            <a:spLocks noGrp="1"/>
          </p:cNvSpPr>
          <p:nvPr>
            <p:ph sz="quarter" idx="1"/>
          </p:nvPr>
        </p:nvSpPr>
        <p:spPr>
          <a:xfrm>
            <a:off x="457200" y="1371600"/>
            <a:ext cx="8229600" cy="4953000"/>
          </a:xfrm>
        </p:spPr>
        <p:txBody>
          <a:bodyPr/>
          <a:lstStyle/>
          <a:p>
            <a:pPr eaLnBrk="1" hangingPunct="1"/>
            <a:r>
              <a:rPr lang="en-US" altLang="en-US" dirty="0" smtClean="0"/>
              <a:t>The reason for doing the BR&amp;E Visitation Program is to build awareness of local business problems in order to help them.</a:t>
            </a:r>
          </a:p>
          <a:p>
            <a:pPr eaLnBrk="1" hangingPunct="1"/>
            <a:r>
              <a:rPr lang="en-US" altLang="en-US" dirty="0" smtClean="0"/>
              <a:t>What happened in the DVD when Kent started offering opinions and tried to influence the answers of the firm owner? </a:t>
            </a:r>
            <a:endParaRPr lang="en-US" altLang="en-US" dirty="0" smtClean="0"/>
          </a:p>
          <a:p>
            <a:pPr eaLnBrk="1" hangingPunct="1"/>
            <a:r>
              <a:rPr lang="en-US" altLang="en-US" dirty="0" smtClean="0"/>
              <a:t>What </a:t>
            </a:r>
            <a:r>
              <a:rPr lang="en-US" altLang="en-US" dirty="0" smtClean="0"/>
              <a:t>do you do if the owner just hands you the survey and does not want to visit? </a:t>
            </a:r>
          </a:p>
          <a:p>
            <a:pPr eaLnBrk="1" hangingPunct="1"/>
            <a:r>
              <a:rPr lang="en-US" altLang="en-US" dirty="0" smtClean="0"/>
              <a:t>Do you have to read survey questions exactly as they are stated? </a:t>
            </a:r>
          </a:p>
        </p:txBody>
      </p:sp>
      <p:sp>
        <p:nvSpPr>
          <p:cNvPr id="4096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944590-7F99-463A-BCB1-8927CB2EF4F5}" type="slidenum">
              <a:rPr lang="en-US" altLang="en-US" smtClean="0">
                <a:solidFill>
                  <a:schemeClr val="tx2"/>
                </a:solidFill>
              </a:rPr>
              <a:pPr/>
              <a:t>10</a:t>
            </a:fld>
            <a:endParaRPr lang="en-US" altLang="en-US" smtClean="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altLang="en-US" b="1" smtClean="0"/>
              <a:t>Firm Visits Are Fun!</a:t>
            </a:r>
          </a:p>
        </p:txBody>
      </p:sp>
      <p:sp>
        <p:nvSpPr>
          <p:cNvPr id="41987" name="Content Placeholder 2"/>
          <p:cNvSpPr>
            <a:spLocks noGrp="1"/>
          </p:cNvSpPr>
          <p:nvPr>
            <p:ph sz="quarter" idx="1"/>
          </p:nvPr>
        </p:nvSpPr>
        <p:spPr>
          <a:xfrm>
            <a:off x="457200" y="1143000"/>
            <a:ext cx="8229600" cy="4648200"/>
          </a:xfrm>
        </p:spPr>
        <p:txBody>
          <a:bodyPr/>
          <a:lstStyle/>
          <a:p>
            <a:pPr marL="0" indent="0" eaLnBrk="1" hangingPunct="1">
              <a:buFont typeface="Wingdings 3" panose="05040102010807070707" pitchFamily="18" charset="2"/>
              <a:buNone/>
              <a:defRPr/>
            </a:pPr>
            <a:r>
              <a:rPr lang="en-US" altLang="en-US" b="1" dirty="0" smtClean="0">
                <a:solidFill>
                  <a:schemeClr val="tx2"/>
                </a:solidFill>
              </a:rPr>
              <a:t>Remember</a:t>
            </a:r>
          </a:p>
          <a:p>
            <a:pPr eaLnBrk="1" hangingPunct="1">
              <a:spcAft>
                <a:spcPts val="1200"/>
              </a:spcAft>
              <a:defRPr/>
            </a:pPr>
            <a:r>
              <a:rPr lang="en-US" altLang="en-US" dirty="0" smtClean="0"/>
              <a:t>The Operations Team can’t make good decisions on priorities if the data from the survey has a lot of missing items or isn’t clear</a:t>
            </a:r>
          </a:p>
          <a:p>
            <a:pPr eaLnBrk="1" hangingPunct="1">
              <a:spcAft>
                <a:spcPts val="1200"/>
              </a:spcAft>
              <a:defRPr/>
            </a:pPr>
            <a:r>
              <a:rPr lang="en-US" altLang="en-US" dirty="0" smtClean="0"/>
              <a:t>And if the completion rate is low, the quality of the data goes down as well as leaving a bad impression to the firm about the program</a:t>
            </a:r>
          </a:p>
          <a:p>
            <a:pPr eaLnBrk="1" hangingPunct="1">
              <a:spcAft>
                <a:spcPts val="1200"/>
              </a:spcAft>
              <a:defRPr/>
            </a:pPr>
            <a:r>
              <a:rPr lang="en-US" altLang="en-US" dirty="0" smtClean="0"/>
              <a:t>Either visit the firms in teams of two or have significant practice in asking the questions and taking detailed notes from the responses</a:t>
            </a:r>
          </a:p>
          <a:p>
            <a:pPr eaLnBrk="1" hangingPunct="1">
              <a:defRPr/>
            </a:pPr>
            <a:r>
              <a:rPr lang="en-US" altLang="en-US" dirty="0" smtClean="0"/>
              <a:t>Above all, remember that “Visits are fun!”</a:t>
            </a:r>
          </a:p>
        </p:txBody>
      </p:sp>
      <p:sp>
        <p:nvSpPr>
          <p:cNvPr id="4301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8AF969-FF90-4C52-BAA0-7252D5CC59E3}" type="slidenum">
              <a:rPr lang="en-US" altLang="en-US" smtClean="0">
                <a:solidFill>
                  <a:schemeClr val="tx2"/>
                </a:solidFill>
              </a:rPr>
              <a:pPr/>
              <a:t>11</a:t>
            </a:fld>
            <a:endParaRPr lang="en-US" altLang="en-US" smtClean="0">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b="1" smtClean="0"/>
              <a:t>Final Notes:  Informed Consent and Non Disclosure Agreement</a:t>
            </a:r>
          </a:p>
        </p:txBody>
      </p:sp>
      <p:sp>
        <p:nvSpPr>
          <p:cNvPr id="45059" name="Content Placeholder 2"/>
          <p:cNvSpPr>
            <a:spLocks noGrp="1"/>
          </p:cNvSpPr>
          <p:nvPr>
            <p:ph sz="quarter" idx="1"/>
          </p:nvPr>
        </p:nvSpPr>
        <p:spPr>
          <a:xfrm>
            <a:off x="457200" y="1219200"/>
            <a:ext cx="8229600" cy="4937125"/>
          </a:xfrm>
        </p:spPr>
        <p:txBody>
          <a:bodyPr/>
          <a:lstStyle/>
          <a:p>
            <a:r>
              <a:rPr lang="en-US" altLang="en-US" sz="2400" smtClean="0"/>
              <a:t>It is paramount that the firm understand how their responses may be used and that their individual responses will not be shared without their permission</a:t>
            </a:r>
          </a:p>
          <a:p>
            <a:pPr lvl="1"/>
            <a:r>
              <a:rPr lang="en-US" altLang="en-US" sz="2100" smtClean="0"/>
              <a:t>The informed consent agreement details the uses of the data that is gathered from the firm visit and survey implementation</a:t>
            </a:r>
          </a:p>
          <a:p>
            <a:pPr lvl="1"/>
            <a:r>
              <a:rPr lang="en-US" altLang="en-US" sz="2100" smtClean="0"/>
              <a:t>The non-disclosure agreement assures the firm that its individual responses won’t be shared </a:t>
            </a:r>
          </a:p>
          <a:p>
            <a:r>
              <a:rPr lang="en-US" altLang="en-US" sz="2400" smtClean="0"/>
              <a:t>Remember that while the long-term goal of the BR&amp;E program is to assist existing businesses, the short-term reality is that the business is doing the BR&amp;E program a “favor” in participating in the survey program</a:t>
            </a:r>
          </a:p>
          <a:p>
            <a:r>
              <a:rPr lang="en-US" altLang="en-US" sz="2400" smtClean="0"/>
              <a:t>Be mindful of the “customer service” aspect of these agreements</a:t>
            </a:r>
          </a:p>
        </p:txBody>
      </p:sp>
      <p:sp>
        <p:nvSpPr>
          <p:cNvPr id="450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83A568-59BE-4530-A3B1-98D319457348}" type="slidenum">
              <a:rPr lang="en-US" altLang="en-US" smtClean="0">
                <a:solidFill>
                  <a:schemeClr val="tx2"/>
                </a:solidFill>
              </a:rPr>
              <a:pPr/>
              <a:t>12</a:t>
            </a:fld>
            <a:endParaRPr lang="en-US" altLang="en-US" smtClean="0">
              <a:solidFill>
                <a:schemeClr val="tx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28600" y="533400"/>
            <a:ext cx="8915400" cy="533400"/>
          </a:xfrm>
        </p:spPr>
        <p:txBody>
          <a:bodyPr/>
          <a:lstStyle/>
          <a:p>
            <a:pPr eaLnBrk="1" hangingPunct="1"/>
            <a:r>
              <a:rPr lang="en-US" altLang="en-US" b="1" smtClean="0"/>
              <a:t>Oft-asked questions by Account Executives</a:t>
            </a:r>
          </a:p>
        </p:txBody>
      </p:sp>
      <p:sp>
        <p:nvSpPr>
          <p:cNvPr id="46083" name="Content Placeholder 2"/>
          <p:cNvSpPr>
            <a:spLocks noGrp="1"/>
          </p:cNvSpPr>
          <p:nvPr>
            <p:ph sz="quarter" idx="1"/>
          </p:nvPr>
        </p:nvSpPr>
        <p:spPr>
          <a:xfrm>
            <a:off x="457200" y="1143000"/>
            <a:ext cx="8229600" cy="4937125"/>
          </a:xfrm>
        </p:spPr>
        <p:txBody>
          <a:bodyPr/>
          <a:lstStyle/>
          <a:p>
            <a:pPr eaLnBrk="1" hangingPunct="1">
              <a:spcBef>
                <a:spcPct val="0"/>
              </a:spcBef>
            </a:pPr>
            <a:r>
              <a:rPr lang="en-US" altLang="en-US" smtClean="0"/>
              <a:t>Who schedules the visits?</a:t>
            </a:r>
          </a:p>
          <a:p>
            <a:pPr lvl="1" eaLnBrk="1" hangingPunct="1">
              <a:spcBef>
                <a:spcPct val="0"/>
              </a:spcBef>
              <a:spcAft>
                <a:spcPts val="1200"/>
              </a:spcAft>
            </a:pPr>
            <a:r>
              <a:rPr lang="en-US" altLang="en-US" smtClean="0"/>
              <a:t>This will typically be the Operations Team members</a:t>
            </a:r>
          </a:p>
          <a:p>
            <a:pPr eaLnBrk="1" hangingPunct="1">
              <a:spcBef>
                <a:spcPct val="0"/>
              </a:spcBef>
            </a:pPr>
            <a:r>
              <a:rPr lang="en-US" altLang="en-US" smtClean="0"/>
              <a:t>When to call to set up the visit?</a:t>
            </a:r>
          </a:p>
          <a:p>
            <a:pPr lvl="1" eaLnBrk="1" hangingPunct="1">
              <a:spcBef>
                <a:spcPct val="0"/>
              </a:spcBef>
              <a:spcAft>
                <a:spcPts val="1200"/>
              </a:spcAft>
            </a:pPr>
            <a:r>
              <a:rPr lang="en-US" altLang="en-US" smtClean="0"/>
              <a:t>Try not to call before 9:00 a.m., after 4:00 p.m., or during lunch</a:t>
            </a:r>
          </a:p>
          <a:p>
            <a:pPr eaLnBrk="1" hangingPunct="1">
              <a:spcBef>
                <a:spcPct val="0"/>
              </a:spcBef>
            </a:pPr>
            <a:r>
              <a:rPr lang="en-US" altLang="en-US" smtClean="0"/>
              <a:t>When to visit?</a:t>
            </a:r>
          </a:p>
          <a:p>
            <a:pPr lvl="1" eaLnBrk="1" hangingPunct="1">
              <a:spcBef>
                <a:spcPct val="0"/>
              </a:spcBef>
              <a:spcAft>
                <a:spcPts val="1200"/>
              </a:spcAft>
            </a:pPr>
            <a:r>
              <a:rPr lang="en-US" altLang="en-US" smtClean="0"/>
              <a:t>This should be left up to the firm.  Be aware that the firm owner/manager may want to meet before 8:00 or after 5:00</a:t>
            </a:r>
          </a:p>
          <a:p>
            <a:pPr eaLnBrk="1" hangingPunct="1">
              <a:spcBef>
                <a:spcPct val="0"/>
              </a:spcBef>
            </a:pPr>
            <a:r>
              <a:rPr lang="en-US" altLang="en-US" smtClean="0"/>
              <a:t>Where to visit?</a:t>
            </a:r>
          </a:p>
          <a:p>
            <a:pPr lvl="1" eaLnBrk="1" hangingPunct="1">
              <a:spcBef>
                <a:spcPct val="0"/>
              </a:spcBef>
              <a:spcAft>
                <a:spcPts val="1200"/>
              </a:spcAft>
            </a:pPr>
            <a:r>
              <a:rPr lang="en-US" altLang="en-US" smtClean="0"/>
              <a:t>The visit setting should also be left up to the firm, but with some caveats.  The place of business may be best due to fewer “nonformal” interruptions.</a:t>
            </a:r>
          </a:p>
        </p:txBody>
      </p:sp>
      <p:sp>
        <p:nvSpPr>
          <p:cNvPr id="4608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9B004BA-ABF9-468C-B665-BEBC960C9962}" type="slidenum">
              <a:rPr lang="en-US" altLang="en-US" smtClean="0">
                <a:solidFill>
                  <a:schemeClr val="tx2"/>
                </a:solidFill>
              </a:rPr>
              <a:pPr/>
              <a:t>13</a:t>
            </a:fld>
            <a:endParaRPr lang="en-US" altLang="en-US" smtClean="0">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p:cNvSpPr>
            <a:spLocks noGrp="1"/>
          </p:cNvSpPr>
          <p:nvPr>
            <p:ph sz="quarter" idx="1"/>
          </p:nvPr>
        </p:nvSpPr>
        <p:spPr>
          <a:xfrm>
            <a:off x="457200" y="1143000"/>
            <a:ext cx="8229600" cy="4937125"/>
          </a:xfrm>
        </p:spPr>
        <p:txBody>
          <a:bodyPr/>
          <a:lstStyle/>
          <a:p>
            <a:pPr eaLnBrk="1" hangingPunct="1">
              <a:spcBef>
                <a:spcPct val="0"/>
              </a:spcBef>
            </a:pPr>
            <a:r>
              <a:rPr lang="en-US" altLang="en-US" smtClean="0"/>
              <a:t>What if they refuse?</a:t>
            </a:r>
          </a:p>
          <a:p>
            <a:pPr lvl="1" eaLnBrk="1" hangingPunct="1">
              <a:spcAft>
                <a:spcPts val="1200"/>
              </a:spcAft>
            </a:pPr>
            <a:r>
              <a:rPr lang="en-US" altLang="en-US" smtClean="0"/>
              <a:t>Thank them for their time and always be courteous and grateful.  Try to make sure that they receive future information about the value of the program.</a:t>
            </a:r>
          </a:p>
          <a:p>
            <a:pPr eaLnBrk="1" hangingPunct="1"/>
            <a:r>
              <a:rPr lang="en-US" altLang="en-US" smtClean="0"/>
              <a:t>What do you do after the visit?</a:t>
            </a:r>
          </a:p>
          <a:p>
            <a:pPr lvl="1" eaLnBrk="1" hangingPunct="1">
              <a:spcBef>
                <a:spcPct val="0"/>
              </a:spcBef>
            </a:pPr>
            <a:r>
              <a:rPr lang="en-US" altLang="en-US" smtClean="0"/>
              <a:t>Be sure to thank the firm owner/manager for the time s/he has taken to respond to the survey</a:t>
            </a:r>
          </a:p>
          <a:p>
            <a:pPr lvl="1" eaLnBrk="1" hangingPunct="1">
              <a:spcBef>
                <a:spcPct val="0"/>
              </a:spcBef>
            </a:pPr>
            <a:r>
              <a:rPr lang="en-US" altLang="en-US" smtClean="0"/>
              <a:t>Share the program timeline, especially the projected date for any future reports/presentations/recommendations</a:t>
            </a:r>
          </a:p>
          <a:p>
            <a:pPr lvl="1" eaLnBrk="1" hangingPunct="1">
              <a:spcBef>
                <a:spcPct val="0"/>
              </a:spcBef>
            </a:pPr>
            <a:r>
              <a:rPr lang="en-US" altLang="en-US" smtClean="0"/>
              <a:t>Review your notes to ensure you understand the responses</a:t>
            </a:r>
          </a:p>
          <a:p>
            <a:pPr lvl="1" eaLnBrk="1" hangingPunct="1">
              <a:spcBef>
                <a:spcPct val="0"/>
              </a:spcBef>
            </a:pPr>
            <a:r>
              <a:rPr lang="en-US" altLang="en-US" smtClean="0"/>
              <a:t>Seek to immediately identify any “red flag” issues</a:t>
            </a:r>
          </a:p>
          <a:p>
            <a:pPr lvl="1" eaLnBrk="1" hangingPunct="1">
              <a:spcBef>
                <a:spcPct val="0"/>
              </a:spcBef>
            </a:pPr>
            <a:r>
              <a:rPr lang="en-US" altLang="en-US" smtClean="0"/>
              <a:t>Enter the responses into the database as soon as possible</a:t>
            </a:r>
          </a:p>
        </p:txBody>
      </p:sp>
      <p:sp>
        <p:nvSpPr>
          <p:cNvPr id="4813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8AE393-CE3F-44DE-ADDC-14BF0AF25C8F}" type="slidenum">
              <a:rPr lang="en-US" altLang="en-US" smtClean="0">
                <a:solidFill>
                  <a:schemeClr val="tx2"/>
                </a:solidFill>
              </a:rPr>
              <a:pPr/>
              <a:t>14</a:t>
            </a:fld>
            <a:endParaRPr lang="en-US" altLang="en-US" smtClean="0">
              <a:solidFill>
                <a:schemeClr val="tx2"/>
              </a:solidFill>
            </a:endParaRPr>
          </a:p>
        </p:txBody>
      </p:sp>
      <p:sp>
        <p:nvSpPr>
          <p:cNvPr id="48132" name="Title 1"/>
          <p:cNvSpPr>
            <a:spLocks noGrp="1"/>
          </p:cNvSpPr>
          <p:nvPr>
            <p:ph type="title"/>
          </p:nvPr>
        </p:nvSpPr>
        <p:spPr>
          <a:xfrm>
            <a:off x="228600" y="533400"/>
            <a:ext cx="8915400" cy="533400"/>
          </a:xfrm>
        </p:spPr>
        <p:txBody>
          <a:bodyPr/>
          <a:lstStyle/>
          <a:p>
            <a:pPr eaLnBrk="1" hangingPunct="1"/>
            <a:r>
              <a:rPr lang="en-US" altLang="en-US" b="1" smtClean="0"/>
              <a:t>Oft-asked questions by Account Executives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b="1" smtClean="0"/>
              <a:t>Questions</a:t>
            </a:r>
          </a:p>
        </p:txBody>
      </p:sp>
      <p:sp>
        <p:nvSpPr>
          <p:cNvPr id="5017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C5E9D9A8-8B3E-4359-BE2A-47B11291D782}" type="slidenum">
              <a:rPr lang="en-US" altLang="en-US" sz="1400" smtClean="0">
                <a:solidFill>
                  <a:srgbClr val="576943"/>
                </a:solidFill>
                <a:latin typeface="Arial" panose="020B0604020202020204" pitchFamily="34" charset="0"/>
              </a:rPr>
              <a:pPr>
                <a:spcBef>
                  <a:spcPct val="0"/>
                </a:spcBef>
                <a:buClrTx/>
                <a:buSzTx/>
                <a:buFontTx/>
                <a:buNone/>
              </a:pPr>
              <a:t>15</a:t>
            </a:fld>
            <a:endParaRPr lang="en-US" altLang="en-US" sz="1400" smtClean="0">
              <a:solidFill>
                <a:srgbClr val="576943"/>
              </a:solidFill>
              <a:latin typeface="Arial" panose="020B0604020202020204" pitchFamily="34" charset="0"/>
            </a:endParaRPr>
          </a:p>
        </p:txBody>
      </p:sp>
      <p:sp>
        <p:nvSpPr>
          <p:cNvPr id="50180" name="Content Placeholder 1"/>
          <p:cNvSpPr>
            <a:spLocks noGrp="1"/>
          </p:cNvSpPr>
          <p:nvPr>
            <p:ph sz="quarter" idx="1"/>
          </p:nvPr>
        </p:nvSpPr>
        <p:spPr>
          <a:xfrm>
            <a:off x="457200" y="1219200"/>
            <a:ext cx="8229600" cy="4937125"/>
          </a:xfrm>
        </p:spPr>
        <p:txBody>
          <a:bodyPr/>
          <a:lstStyle/>
          <a:p>
            <a:endParaRPr lang="en-US" altLang="en-US" smtClean="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52227"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52228"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76000"/>
              <a:buFont typeface="Wingdings 3" panose="05040102010807070707" pitchFamily="18" charset="2"/>
              <a:buChar char=""/>
              <a:defRPr sz="2600">
                <a:solidFill>
                  <a:schemeClr val="tx1"/>
                </a:solidFill>
                <a:latin typeface="Gill Sans MT" panose="020B0502020104020203" pitchFamily="34" charset="0"/>
              </a:defRPr>
            </a:lvl1pPr>
            <a:lvl2pPr marL="742950" indent="-285750">
              <a:spcBef>
                <a:spcPts val="500"/>
              </a:spcBef>
              <a:buClr>
                <a:schemeClr val="accent2"/>
              </a:buClr>
              <a:buSzPct val="76000"/>
              <a:buFont typeface="Wingdings 3" panose="05040102010807070707" pitchFamily="18" charset="2"/>
              <a:buChar char=""/>
              <a:defRPr sz="2300">
                <a:solidFill>
                  <a:schemeClr val="tx2"/>
                </a:solidFill>
                <a:latin typeface="Gill Sans MT" panose="020B0502020104020203" pitchFamily="34" charset="0"/>
              </a:defRPr>
            </a:lvl2pPr>
            <a:lvl3pPr marL="1143000" indent="-228600">
              <a:spcBef>
                <a:spcPts val="500"/>
              </a:spcBef>
              <a:buClr>
                <a:srgbClr val="BCBCBC"/>
              </a:buClr>
              <a:buSzPct val="76000"/>
              <a:buFont typeface="Wingdings 3" panose="05040102010807070707" pitchFamily="18" charset="2"/>
              <a:buChar char=""/>
              <a:defRPr sz="2000">
                <a:solidFill>
                  <a:schemeClr val="tx1"/>
                </a:solidFill>
                <a:latin typeface="Gill Sans MT" panose="020B0502020104020203" pitchFamily="34" charset="0"/>
              </a:defRPr>
            </a:lvl3pPr>
            <a:lvl4pPr marL="1600200" indent="-228600">
              <a:spcBef>
                <a:spcPts val="400"/>
              </a:spcBef>
              <a:buClr>
                <a:srgbClr val="8BA2B4"/>
              </a:buClr>
              <a:buSzPct val="70000"/>
              <a:buFont typeface="Wingdings" panose="05000000000000000000" pitchFamily="2" charset="2"/>
              <a:buChar char=""/>
              <a:defRPr>
                <a:solidFill>
                  <a:schemeClr val="tx1"/>
                </a:solidFill>
                <a:latin typeface="Gill Sans MT" panose="020B0502020104020203" pitchFamily="34" charset="0"/>
              </a:defRPr>
            </a:lvl4pPr>
            <a:lvl5pPr marL="2057400" indent="-228600">
              <a:spcBef>
                <a:spcPts val="300"/>
              </a:spcBef>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5pPr>
            <a:lvl6pPr marL="25146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6pPr>
            <a:lvl7pPr marL="29718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7pPr>
            <a:lvl8pPr marL="34290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8pPr>
            <a:lvl9pPr marL="3886200" indent="-228600" eaLnBrk="0" fontAlgn="base" hangingPunct="0">
              <a:spcBef>
                <a:spcPts val="300"/>
              </a:spcBef>
              <a:spcAft>
                <a:spcPct val="0"/>
              </a:spcAft>
              <a:buClr>
                <a:schemeClr val="accent2"/>
              </a:buClr>
              <a:buSzPct val="70000"/>
              <a:buFont typeface="Wingdings" panose="05000000000000000000" pitchFamily="2" charset="2"/>
              <a:buChar char=""/>
              <a:defRPr sz="1600">
                <a:solidFill>
                  <a:schemeClr val="tx1"/>
                </a:solidFill>
                <a:latin typeface="Gill Sans MT" panose="020B0502020104020203" pitchFamily="34" charset="0"/>
              </a:defRPr>
            </a:lvl9pPr>
          </a:lstStyle>
          <a:p>
            <a:pPr>
              <a:spcBef>
                <a:spcPct val="0"/>
              </a:spcBef>
              <a:buClrTx/>
              <a:buSzTx/>
              <a:buFontTx/>
              <a:buNone/>
            </a:pPr>
            <a:fld id="{EB4AF20D-704B-4391-81C5-BA274F1C4E05}" type="slidenum">
              <a:rPr lang="en-US" altLang="en-US" sz="1400" smtClean="0">
                <a:solidFill>
                  <a:schemeClr val="tx2"/>
                </a:solidFill>
                <a:latin typeface="Arial" panose="020B0604020202020204" pitchFamily="34" charset="0"/>
              </a:rPr>
              <a:pPr>
                <a:spcBef>
                  <a:spcPct val="0"/>
                </a:spcBef>
                <a:buClrTx/>
                <a:buSzTx/>
                <a:buFontTx/>
                <a:buNone/>
              </a:pPr>
              <a:t>16</a:t>
            </a:fld>
            <a:endParaRPr lang="en-US" altLang="en-US" sz="1400" smtClean="0">
              <a:solidFill>
                <a:schemeClr val="tx2"/>
              </a:solidFill>
              <a:latin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1349</TotalTime>
  <Words>1149</Words>
  <Application>Microsoft Office PowerPoint</Application>
  <PresentationFormat>On-screen Show (4:3)</PresentationFormat>
  <Paragraphs>128</Paragraphs>
  <Slides>16</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Bookman Old Style</vt:lpstr>
      <vt:lpstr>Gill Sans MT</vt:lpstr>
      <vt:lpstr>Wingdings 3</vt:lpstr>
      <vt:lpstr>Wingdings</vt:lpstr>
      <vt:lpstr>Calibri</vt:lpstr>
      <vt:lpstr>Origin</vt:lpstr>
      <vt:lpstr>1_Origin</vt:lpstr>
      <vt:lpstr>Business Retention and Expansion</vt:lpstr>
      <vt:lpstr>Objectives of the  BR&amp;E Visitation Program</vt:lpstr>
      <vt:lpstr>BR&amp;E Visitation Process</vt:lpstr>
      <vt:lpstr>In the Beginning … </vt:lpstr>
      <vt:lpstr>First Steps</vt:lpstr>
      <vt:lpstr>Account Executive’s packets should include:</vt:lpstr>
      <vt:lpstr>Visitor Role Play</vt:lpstr>
      <vt:lpstr>Note:</vt:lpstr>
      <vt:lpstr>Discussion of Role Play</vt:lpstr>
      <vt:lpstr>Obtaining Firm Opinions</vt:lpstr>
      <vt:lpstr>Firm Visits Are Fun!</vt:lpstr>
      <vt:lpstr>Final Notes:  Informed Consent and Non Disclosure Agreement</vt:lpstr>
      <vt:lpstr>Oft-asked questions by Account Executives</vt:lpstr>
      <vt:lpstr>Oft-asked questions by Account Executives</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Barefield;Kathy Tweeten</dc:creator>
  <cp:lastModifiedBy>Alan Barefield2</cp:lastModifiedBy>
  <cp:revision>67</cp:revision>
  <cp:lastPrinted>2018-01-02T18:24:27Z</cp:lastPrinted>
  <dcterms:created xsi:type="dcterms:W3CDTF">2009-11-02T02:10:02Z</dcterms:created>
  <dcterms:modified xsi:type="dcterms:W3CDTF">2018-03-11T00:48:12Z</dcterms:modified>
</cp:coreProperties>
</file>