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65" r:id="rId3"/>
    <p:sldId id="271"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efield, Alan" initials="BA" lastIdx="1" clrIdx="0">
    <p:extLst>
      <p:ext uri="{19B8F6BF-5375-455C-9EA6-DF929625EA0E}">
        <p15:presenceInfo xmlns:p15="http://schemas.microsoft.com/office/powerpoint/2012/main" userId="Barefield, Al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76943"/>
    <a:srgbClr val="C0A47F"/>
    <a:srgbClr val="A0D1CA"/>
    <a:srgbClr val="9AA5AF"/>
    <a:srgbClr val="26686D"/>
    <a:srgbClr val="B97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4" autoAdjust="0"/>
    <p:restoredTop sz="81764" autoAdjust="0"/>
  </p:normalViewPr>
  <p:slideViewPr>
    <p:cSldViewPr snapToGrid="0">
      <p:cViewPr varScale="1">
        <p:scale>
          <a:sx n="58" d="100"/>
          <a:sy n="58" d="100"/>
        </p:scale>
        <p:origin x="114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0-28T18:18:10.702" idx="1">
    <p:pos x="7680" y="874"/>
    <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10-28T18:18:10.702" idx="1">
    <p:pos x="7680" y="874"/>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09C15-066A-4761-98A2-485096DAA1EA}" type="datetimeFigureOut">
              <a:rPr lang="en-US" smtClean="0"/>
              <a:t>2/20/2020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96D8B-757E-4188-A297-ABBC474CB58B}" type="slidenum">
              <a:rPr lang="en-US" smtClean="0"/>
              <a:t>‹#›</a:t>
            </a:fld>
            <a:endParaRPr lang="en-US"/>
          </a:p>
        </p:txBody>
      </p:sp>
    </p:spTree>
    <p:extLst>
      <p:ext uri="{BB962C8B-B14F-4D97-AF65-F5344CB8AC3E}">
        <p14:creationId xmlns:p14="http://schemas.microsoft.com/office/powerpoint/2010/main" val="3363469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1</a:t>
            </a:fld>
            <a:endParaRPr lang="en-US"/>
          </a:p>
        </p:txBody>
      </p:sp>
    </p:spTree>
    <p:extLst>
      <p:ext uri="{BB962C8B-B14F-4D97-AF65-F5344CB8AC3E}">
        <p14:creationId xmlns:p14="http://schemas.microsoft.com/office/powerpoint/2010/main" val="172382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2</a:t>
            </a:fld>
            <a:endParaRPr lang="en-US"/>
          </a:p>
        </p:txBody>
      </p:sp>
    </p:spTree>
    <p:extLst>
      <p:ext uri="{BB962C8B-B14F-4D97-AF65-F5344CB8AC3E}">
        <p14:creationId xmlns:p14="http://schemas.microsoft.com/office/powerpoint/2010/main" val="2532176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696D8B-757E-4188-A297-ABBC474CB58B}" type="slidenum">
              <a:rPr lang="en-US" smtClean="0"/>
              <a:t>3</a:t>
            </a:fld>
            <a:endParaRPr lang="en-US"/>
          </a:p>
        </p:txBody>
      </p:sp>
    </p:spTree>
    <p:extLst>
      <p:ext uri="{BB962C8B-B14F-4D97-AF65-F5344CB8AC3E}">
        <p14:creationId xmlns:p14="http://schemas.microsoft.com/office/powerpoint/2010/main" val="2804660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310E-6A42-4AC1-A07B-2F435501EDAB}"/>
              </a:ext>
            </a:extLst>
          </p:cNvPr>
          <p:cNvSpPr>
            <a:spLocks noGrp="1"/>
          </p:cNvSpPr>
          <p:nvPr>
            <p:ph type="ctrTitle"/>
          </p:nvPr>
        </p:nvSpPr>
        <p:spPr>
          <a:xfrm>
            <a:off x="1277007" y="1122363"/>
            <a:ext cx="9695793" cy="2387600"/>
          </a:xfrm>
        </p:spPr>
        <p:txBody>
          <a:bodyPr anchor="b"/>
          <a:lstStyle>
            <a:lvl1pPr algn="ctr">
              <a:defRPr sz="6000" b="1">
                <a:solidFill>
                  <a:srgbClr val="576943"/>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2A24144D-EA22-498F-A188-6239D4302A14}"/>
              </a:ext>
            </a:extLst>
          </p:cNvPr>
          <p:cNvSpPr>
            <a:spLocks noGrp="1"/>
          </p:cNvSpPr>
          <p:nvPr>
            <p:ph type="subTitle" idx="1"/>
          </p:nvPr>
        </p:nvSpPr>
        <p:spPr>
          <a:xfrm>
            <a:off x="1524000" y="3602038"/>
            <a:ext cx="9144000" cy="1655762"/>
          </a:xfrm>
        </p:spPr>
        <p:txBody>
          <a:bodyPr>
            <a:normAutofit/>
          </a:bodyPr>
          <a:lstStyle>
            <a:lvl1pPr marL="0" indent="0" algn="l">
              <a:buNone/>
              <a:defRPr sz="4000" b="1">
                <a:solidFill>
                  <a:srgbClr val="57694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DB8FCC7-5CDC-48DB-8E79-5B322B696D5A}"/>
              </a:ext>
            </a:extLst>
          </p:cNvPr>
          <p:cNvSpPr>
            <a:spLocks noGrp="1"/>
          </p:cNvSpPr>
          <p:nvPr>
            <p:ph type="ftr" sz="quarter" idx="11"/>
          </p:nvPr>
        </p:nvSpPr>
        <p:spPr>
          <a:xfrm>
            <a:off x="441434" y="6356350"/>
            <a:ext cx="11177752" cy="359760"/>
          </a:xfrm>
          <a:solidFill>
            <a:srgbClr val="B97A56"/>
          </a:solidFill>
        </p:spPr>
        <p:txBody>
          <a:bodyPr/>
          <a:lstStyle>
            <a:lvl1pPr>
              <a:defRPr sz="1600">
                <a:solidFill>
                  <a:schemeClr val="bg1"/>
                </a:solidFill>
              </a:defRPr>
            </a:lvl1pPr>
          </a:lstStyle>
          <a:p>
            <a:r>
              <a:rPr lang="en-US" dirty="0"/>
              <a:t>Business Retention and Expansion International  |  P.O. Box 15011, Hattiesburg, MS  39404-5011  |  601.602.8075  |  brei@brei.org</a:t>
            </a:r>
          </a:p>
        </p:txBody>
      </p:sp>
    </p:spTree>
    <p:extLst>
      <p:ext uri="{BB962C8B-B14F-4D97-AF65-F5344CB8AC3E}">
        <p14:creationId xmlns:p14="http://schemas.microsoft.com/office/powerpoint/2010/main" val="7295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B9798-E3CE-43AF-B583-38C72AD54095}"/>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C208134D-00DF-418F-A114-4D760A9DEEE4}"/>
              </a:ext>
            </a:extLst>
          </p:cNvPr>
          <p:cNvSpPr>
            <a:spLocks noGrp="1"/>
          </p:cNvSpPr>
          <p:nvPr>
            <p:ph idx="1"/>
          </p:nvPr>
        </p:nvSpPr>
        <p:spPr/>
        <p:txBody>
          <a:bodyPr/>
          <a:lstStyle>
            <a:lvl1pPr>
              <a:defRPr sz="3600"/>
            </a:lvl1pPr>
            <a:lvl2pPr>
              <a:defRPr sz="3200"/>
            </a:lvl2pPr>
            <a:lvl3pPr>
              <a:defRPr sz="24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CC024E6-E5B9-4033-A308-21114734E7C8}"/>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78F68788-5BF2-409B-8C95-DF0E642FF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54AD6-A902-4427-BEF9-4525012654AA}"/>
              </a:ext>
            </a:extLst>
          </p:cNvPr>
          <p:cNvSpPr>
            <a:spLocks noGrp="1"/>
          </p:cNvSpPr>
          <p:nvPr>
            <p:ph type="sldNum" sz="quarter" idx="12"/>
          </p:nvPr>
        </p:nvSpPr>
        <p:spPr/>
        <p:txBody>
          <a:bodyPr/>
          <a:lstStyle>
            <a:lvl1pPr>
              <a:defRPr b="1">
                <a:solidFill>
                  <a:srgbClr val="576943"/>
                </a:solidFill>
              </a:defRPr>
            </a:lvl1pPr>
          </a:lstStyle>
          <a:p>
            <a:fld id="{2ABB0DEF-D804-4791-8C62-4F6916C2FAE2}" type="slidenum">
              <a:rPr lang="en-US" smtClean="0"/>
              <a:pPr/>
              <a:t>‹#›</a:t>
            </a:fld>
            <a:endParaRPr lang="en-US" dirty="0"/>
          </a:p>
        </p:txBody>
      </p:sp>
    </p:spTree>
    <p:extLst>
      <p:ext uri="{BB962C8B-B14F-4D97-AF65-F5344CB8AC3E}">
        <p14:creationId xmlns:p14="http://schemas.microsoft.com/office/powerpoint/2010/main" val="1548146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57D2-E6C4-4CD4-B671-FD46D46B4C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C59ED8-2D1C-4097-BE27-AE6C516097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E356A9-570E-4B9F-8D0E-A1B63C184BD1}"/>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0451FC68-5395-4E38-A005-141A193AB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EBDA0A-C5A0-472C-9C10-CED96F86197F}"/>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59246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68127-A763-4FE7-81CC-BB94051C6B81}"/>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C42C1FFE-7098-4055-ACA5-6DF55FA8D8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82AC34-1076-4775-94EE-74ECFDDF5B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A3B1DB-EBB1-4E36-9044-FCFD5A3E6DE9}"/>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6" name="Footer Placeholder 5">
            <a:extLst>
              <a:ext uri="{FF2B5EF4-FFF2-40B4-BE49-F238E27FC236}">
                <a16:creationId xmlns:a16="http://schemas.microsoft.com/office/drawing/2014/main" id="{A4FCD7FF-1CE0-47A4-8706-D9EAAE909A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8BDD0F-A2B0-4974-8DD6-89CD36012B7C}"/>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10149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5C0F-DEB2-4EFD-9324-B6A8F7ACA8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F7BF62-F729-4144-96CC-98D590994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83EBD4-83B0-410B-8D4C-05779F9DD6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25DAEF-8DF8-4B5F-BA85-03B9213D11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227706-EEB7-43DD-B70D-553928871F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31A971-5C4F-4C28-9CBC-5E77854D90C6}"/>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8" name="Footer Placeholder 7">
            <a:extLst>
              <a:ext uri="{FF2B5EF4-FFF2-40B4-BE49-F238E27FC236}">
                <a16:creationId xmlns:a16="http://schemas.microsoft.com/office/drawing/2014/main" id="{0C4F3E25-907D-4E05-AD0C-EA7595735E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711C71-CA5D-4C84-90D9-503C39847642}"/>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716368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20A7-7140-4CC9-96E0-9EE544A32A82}"/>
              </a:ext>
            </a:extLst>
          </p:cNvPr>
          <p:cNvSpPr>
            <a:spLocks noGrp="1"/>
          </p:cNvSpPr>
          <p:nvPr>
            <p:ph type="title"/>
          </p:nvPr>
        </p:nvSpPr>
        <p:spPr/>
        <p:txBody>
          <a:bodyPr/>
          <a:lstStyle>
            <a:lvl1pPr>
              <a:defRPr b="1">
                <a:solidFill>
                  <a:srgbClr val="576943"/>
                </a:solidFill>
                <a:latin typeface="+mn-lt"/>
              </a:defRPr>
            </a:lvl1pPr>
          </a:lstStyle>
          <a:p>
            <a:r>
              <a:rPr lang="en-US" dirty="0"/>
              <a:t>Click to edit Master title style</a:t>
            </a:r>
          </a:p>
        </p:txBody>
      </p:sp>
      <p:sp>
        <p:nvSpPr>
          <p:cNvPr id="3" name="Date Placeholder 2">
            <a:extLst>
              <a:ext uri="{FF2B5EF4-FFF2-40B4-BE49-F238E27FC236}">
                <a16:creationId xmlns:a16="http://schemas.microsoft.com/office/drawing/2014/main" id="{11497851-6C3D-41ED-9058-78F8A4407134}"/>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4" name="Footer Placeholder 3">
            <a:extLst>
              <a:ext uri="{FF2B5EF4-FFF2-40B4-BE49-F238E27FC236}">
                <a16:creationId xmlns:a16="http://schemas.microsoft.com/office/drawing/2014/main" id="{1E8FDABF-228B-405F-84E3-9835FE5850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F5A31C-C086-4451-B460-4E8DED375DFB}"/>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57433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32D72C-3B07-4615-AC1F-0EA0F5A12336}"/>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3" name="Footer Placeholder 2">
            <a:extLst>
              <a:ext uri="{FF2B5EF4-FFF2-40B4-BE49-F238E27FC236}">
                <a16:creationId xmlns:a16="http://schemas.microsoft.com/office/drawing/2014/main" id="{E5C09B28-D228-4E75-BA33-13931F753A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523D3C-F328-4B14-AB47-22A8B4749812}"/>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729975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2CF3-F071-487A-A903-C2CF32E30C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0D0499-9D3D-4904-AFFA-D608ED2FE5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AD0805-702F-491D-9E68-516AD8484B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06A6D6-5611-474E-85D7-166EDF2EDC4E}"/>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6" name="Footer Placeholder 5">
            <a:extLst>
              <a:ext uri="{FF2B5EF4-FFF2-40B4-BE49-F238E27FC236}">
                <a16:creationId xmlns:a16="http://schemas.microsoft.com/office/drawing/2014/main" id="{B1ACD0E9-0C5F-4CBF-901C-46714822A7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731181-861B-472E-ADFB-98451D40C2D9}"/>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274761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729E-6614-4500-8AF4-EA89A137A6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2E5D6E-BB83-4576-9B83-67A3628EB9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EB2BC4-CECD-4730-B8FC-E4901A36A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6F829F-4C02-457A-BAF1-7ADB0F1E58A6}"/>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6" name="Footer Placeholder 5">
            <a:extLst>
              <a:ext uri="{FF2B5EF4-FFF2-40B4-BE49-F238E27FC236}">
                <a16:creationId xmlns:a16="http://schemas.microsoft.com/office/drawing/2014/main" id="{723EC379-37C4-4072-ABBC-FA54CFB7E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7F0E5-7CA3-4B47-A5D0-01A0E7B5CE33}"/>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586694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0810A-8FDD-4D2F-84B8-0BAC3EB5C5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E5C4AD-F6E3-4A14-8B83-2F17DD7506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E25B6-B973-42F3-9649-EB54514BBE0D}"/>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15978945-F03B-4FC2-B93F-9E4B167BB4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61B08-5F20-4E40-A4B8-EDB60F42EAA9}"/>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3865122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7179BD-58AB-4E5F-AC9B-0D9B7003B6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DEDE5B-FE5E-47D3-B99A-FDAA1406A9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0F2D3-D918-4C8F-AE99-1B6B985F27E0}"/>
              </a:ext>
            </a:extLst>
          </p:cNvPr>
          <p:cNvSpPr>
            <a:spLocks noGrp="1"/>
          </p:cNvSpPr>
          <p:nvPr>
            <p:ph type="dt" sz="half" idx="10"/>
          </p:nvPr>
        </p:nvSpPr>
        <p:spPr/>
        <p:txBody>
          <a:body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7E2FD30F-0FE1-41E5-A706-EDAACCE7E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B7B574-6E4D-4F2A-847F-4D1220009BE0}"/>
              </a:ext>
            </a:extLst>
          </p:cNvPr>
          <p:cNvSpPr>
            <a:spLocks noGrp="1"/>
          </p:cNvSpPr>
          <p:nvPr>
            <p:ph type="sldNum" sz="quarter" idx="12"/>
          </p:nvPr>
        </p:nvSpPr>
        <p:spPr/>
        <p:txBody>
          <a:bodyPr/>
          <a:lstStyle/>
          <a:p>
            <a:fld id="{2ABB0DEF-D804-4791-8C62-4F6916C2FAE2}" type="slidenum">
              <a:rPr lang="en-US" smtClean="0"/>
              <a:t>‹#›</a:t>
            </a:fld>
            <a:endParaRPr lang="en-US"/>
          </a:p>
        </p:txBody>
      </p:sp>
    </p:spTree>
    <p:extLst>
      <p:ext uri="{BB962C8B-B14F-4D97-AF65-F5344CB8AC3E}">
        <p14:creationId xmlns:p14="http://schemas.microsoft.com/office/powerpoint/2010/main" val="162962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6F0A9-7017-439D-95D6-4AB87F3D8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3D2434-1ABC-432D-9CF4-DEFD9372B2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251D0-0B9E-43E3-82BF-3F067ACA0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FAC76-2FF1-4B3D-BE2D-038EE1D7E7DE}" type="datetimeFigureOut">
              <a:rPr lang="en-US" smtClean="0"/>
              <a:t>2/20/2020</a:t>
            </a:fld>
            <a:endParaRPr lang="en-US"/>
          </a:p>
        </p:txBody>
      </p:sp>
      <p:sp>
        <p:nvSpPr>
          <p:cNvPr id="5" name="Footer Placeholder 4">
            <a:extLst>
              <a:ext uri="{FF2B5EF4-FFF2-40B4-BE49-F238E27FC236}">
                <a16:creationId xmlns:a16="http://schemas.microsoft.com/office/drawing/2014/main" id="{9B1D5E7B-08F4-4D90-ABD1-B4E2EFFA52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4515C7-7CB5-4F95-9FDB-9DBB76386C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B0DEF-D804-4791-8C62-4F6916C2FAE2}" type="slidenum">
              <a:rPr lang="en-US" smtClean="0"/>
              <a:t>‹#›</a:t>
            </a:fld>
            <a:endParaRPr lang="en-US"/>
          </a:p>
        </p:txBody>
      </p:sp>
    </p:spTree>
    <p:extLst>
      <p:ext uri="{BB962C8B-B14F-4D97-AF65-F5344CB8AC3E}">
        <p14:creationId xmlns:p14="http://schemas.microsoft.com/office/powerpoint/2010/main" val="2901426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iteseerx.ist.psu.edu/viewdoc/download?doi=10.1.1.454.1132&amp;rep=rep1&amp;type=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hyperlink" Target="https://www.bigrapidsnews.com/editorials/article/How-successful-communities-attract-jobs-15052643.php" TargetMode="Externa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49B56-C1E7-4E94-8222-3F0872FFB5CF}"/>
              </a:ext>
            </a:extLst>
          </p:cNvPr>
          <p:cNvSpPr>
            <a:spLocks noGrp="1"/>
          </p:cNvSpPr>
          <p:nvPr>
            <p:ph type="ctrTitle"/>
          </p:nvPr>
        </p:nvSpPr>
        <p:spPr>
          <a:xfrm>
            <a:off x="1277007" y="1122363"/>
            <a:ext cx="10348936" cy="2387600"/>
          </a:xfrm>
        </p:spPr>
        <p:txBody>
          <a:bodyPr/>
          <a:lstStyle/>
          <a:p>
            <a:pPr algn="l"/>
            <a:r>
              <a:rPr lang="en-US" dirty="0"/>
              <a:t>Business Retention &amp; Expansion</a:t>
            </a:r>
          </a:p>
        </p:txBody>
      </p:sp>
      <p:sp>
        <p:nvSpPr>
          <p:cNvPr id="3" name="Subtitle 2">
            <a:extLst>
              <a:ext uri="{FF2B5EF4-FFF2-40B4-BE49-F238E27FC236}">
                <a16:creationId xmlns:a16="http://schemas.microsoft.com/office/drawing/2014/main" id="{82A6BFB2-5E4F-4DFC-B315-8EE527E7D4CE}"/>
              </a:ext>
            </a:extLst>
          </p:cNvPr>
          <p:cNvSpPr>
            <a:spLocks noGrp="1"/>
          </p:cNvSpPr>
          <p:nvPr>
            <p:ph type="subTitle" idx="1"/>
          </p:nvPr>
        </p:nvSpPr>
        <p:spPr>
          <a:xfrm>
            <a:off x="1524000" y="3602037"/>
            <a:ext cx="9144000" cy="2133599"/>
          </a:xfrm>
        </p:spPr>
        <p:txBody>
          <a:bodyPr>
            <a:normAutofit lnSpcReduction="10000"/>
          </a:bodyPr>
          <a:lstStyle/>
          <a:p>
            <a:pPr>
              <a:spcAft>
                <a:spcPts val="1200"/>
              </a:spcAft>
            </a:pPr>
            <a:endParaRPr lang="en-US" dirty="0"/>
          </a:p>
          <a:p>
            <a:pPr>
              <a:spcAft>
                <a:spcPts val="1200"/>
              </a:spcAft>
            </a:pPr>
            <a:endParaRPr lang="en-US" dirty="0"/>
          </a:p>
          <a:p>
            <a:pPr>
              <a:spcAft>
                <a:spcPts val="1200"/>
              </a:spcAft>
            </a:pPr>
            <a:r>
              <a:rPr lang="en-US" dirty="0"/>
              <a:t>BR&amp;E Fundamentals Certification Course</a:t>
            </a:r>
          </a:p>
        </p:txBody>
      </p:sp>
      <p:sp>
        <p:nvSpPr>
          <p:cNvPr id="4" name="Footer Placeholder 4">
            <a:extLst>
              <a:ext uri="{FF2B5EF4-FFF2-40B4-BE49-F238E27FC236}">
                <a16:creationId xmlns:a16="http://schemas.microsoft.com/office/drawing/2014/main" id="{34D2CD03-CEB4-416A-ACF2-A2C0667A119B}"/>
              </a:ext>
            </a:extLst>
          </p:cNvPr>
          <p:cNvSpPr>
            <a:spLocks noGrp="1"/>
          </p:cNvSpPr>
          <p:nvPr>
            <p:ph type="ftr" sz="quarter" idx="11"/>
          </p:nvPr>
        </p:nvSpPr>
        <p:spPr>
          <a:xfrm>
            <a:off x="441434" y="6356350"/>
            <a:ext cx="11177752" cy="359760"/>
          </a:xfrm>
          <a:solidFill>
            <a:srgbClr val="C0A47F"/>
          </a:solidFill>
        </p:spPr>
        <p:txBody>
          <a:bodyPr/>
          <a:lstStyle>
            <a:lvl1pPr>
              <a:defRPr sz="1600">
                <a:solidFill>
                  <a:schemeClr val="bg1"/>
                </a:solidFill>
              </a:defRPr>
            </a:lvl1pPr>
          </a:lstStyle>
          <a:p>
            <a:r>
              <a:rPr lang="en-US" b="1" dirty="0"/>
              <a:t>Business Retention and Expansion International  |  P.O. Box 15011, Hattiesburg, MS  39404-5011  |  601.602.8075  |  brei@brei.org</a:t>
            </a:r>
          </a:p>
        </p:txBody>
      </p:sp>
    </p:spTree>
    <p:extLst>
      <p:ext uri="{BB962C8B-B14F-4D97-AF65-F5344CB8AC3E}">
        <p14:creationId xmlns:p14="http://schemas.microsoft.com/office/powerpoint/2010/main" val="1966818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Why this course?</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199" y="1542992"/>
            <a:ext cx="10832869" cy="4820104"/>
          </a:xfrm>
        </p:spPr>
        <p:txBody>
          <a:bodyPr>
            <a:normAutofit/>
          </a:bodyPr>
          <a:lstStyle/>
          <a:p>
            <a:r>
              <a:rPr lang="en-US" sz="3000" dirty="0"/>
              <a:t>There are three ways in which to grow jobs for the community</a:t>
            </a:r>
          </a:p>
          <a:p>
            <a:pPr lvl="1"/>
            <a:r>
              <a:rPr lang="en-US" sz="2600" dirty="0"/>
              <a:t>Creation of new businesses</a:t>
            </a:r>
          </a:p>
          <a:p>
            <a:pPr lvl="1"/>
            <a:r>
              <a:rPr lang="en-US" sz="2600" dirty="0"/>
              <a:t>Attraction of existing or expanding businesses to your community</a:t>
            </a:r>
          </a:p>
          <a:p>
            <a:pPr lvl="1"/>
            <a:r>
              <a:rPr lang="en-US" sz="2600" dirty="0"/>
              <a:t>Retaining and Expanding existing businesses within your community</a:t>
            </a:r>
          </a:p>
          <a:p>
            <a:pPr lvl="2"/>
            <a:r>
              <a:rPr lang="en-US" sz="1800" dirty="0">
                <a:hlinkClick r:id="rId3"/>
              </a:rPr>
              <a:t>http://citeseerx.ist.psu.edu/viewdoc/download?doi=10.1.1.454.1132&amp;rep=rep1&amp;type=pdf</a:t>
            </a:r>
            <a:endParaRPr lang="en-US" sz="1800" dirty="0"/>
          </a:p>
          <a:p>
            <a:r>
              <a:rPr lang="en-US" sz="3000" dirty="0"/>
              <a:t>Most communities focus the majority of resources on attracting businesses to the community, but one estimate indicates that the odds of attracting one of the 150 largest firms relocating in any particular year is 3 percent (one success every 33 years)</a:t>
            </a:r>
          </a:p>
          <a:p>
            <a:pPr lvl="2"/>
            <a:r>
              <a:rPr lang="en-US" sz="1800" dirty="0">
                <a:hlinkClick r:id="rId4"/>
              </a:rPr>
              <a:t>https://www.bigrapidsnews.com/editorials/article/How-successful-communities-attract-jobs-15052643.php</a:t>
            </a:r>
            <a:endParaRPr lang="en-US" sz="1800" dirty="0"/>
          </a:p>
          <a:p>
            <a:pPr lvl="2"/>
            <a:endParaRPr lang="en-US" sz="1800" dirty="0"/>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020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B53D-92BF-4EC7-BD32-FCC6DAACA4CD}"/>
              </a:ext>
            </a:extLst>
          </p:cNvPr>
          <p:cNvSpPr>
            <a:spLocks noGrp="1"/>
          </p:cNvSpPr>
          <p:nvPr>
            <p:ph type="title"/>
          </p:nvPr>
        </p:nvSpPr>
        <p:spPr/>
        <p:txBody>
          <a:bodyPr/>
          <a:lstStyle/>
          <a:p>
            <a:r>
              <a:rPr lang="en-US" dirty="0"/>
              <a:t>Why this course?</a:t>
            </a:r>
          </a:p>
        </p:txBody>
      </p:sp>
      <p:sp>
        <p:nvSpPr>
          <p:cNvPr id="3" name="Content Placeholder 2">
            <a:extLst>
              <a:ext uri="{FF2B5EF4-FFF2-40B4-BE49-F238E27FC236}">
                <a16:creationId xmlns:a16="http://schemas.microsoft.com/office/drawing/2014/main" id="{D8C999CA-533D-4F94-AE5B-6D14CDFCBEA9}"/>
              </a:ext>
            </a:extLst>
          </p:cNvPr>
          <p:cNvSpPr>
            <a:spLocks noGrp="1"/>
          </p:cNvSpPr>
          <p:nvPr>
            <p:ph idx="1"/>
          </p:nvPr>
        </p:nvSpPr>
        <p:spPr>
          <a:xfrm>
            <a:off x="838200" y="1825625"/>
            <a:ext cx="10982498" cy="4820104"/>
          </a:xfrm>
        </p:spPr>
        <p:txBody>
          <a:bodyPr>
            <a:normAutofit/>
          </a:bodyPr>
          <a:lstStyle/>
          <a:p>
            <a:r>
              <a:rPr lang="en-US" dirty="0"/>
              <a:t>Creating new businesses is a sound strategy, but one that bears substantial risk</a:t>
            </a:r>
          </a:p>
          <a:p>
            <a:r>
              <a:rPr lang="en-US" dirty="0"/>
              <a:t>Retaining and expanding businesses that currently exist within the community has several advantages</a:t>
            </a:r>
          </a:p>
          <a:p>
            <a:pPr lvl="1"/>
            <a:r>
              <a:rPr lang="en-US" dirty="0">
                <a:solidFill>
                  <a:srgbClr val="576943"/>
                </a:solidFill>
              </a:rPr>
              <a:t>The cost per job tends to be much lower than either the creation or attraction strategies</a:t>
            </a:r>
          </a:p>
          <a:p>
            <a:pPr lvl="1"/>
            <a:r>
              <a:rPr lang="en-US" dirty="0">
                <a:solidFill>
                  <a:srgbClr val="576943"/>
                </a:solidFill>
              </a:rPr>
              <a:t>These businesses are currently a part of the social fabric</a:t>
            </a:r>
          </a:p>
          <a:p>
            <a:pPr lvl="1"/>
            <a:r>
              <a:rPr lang="en-US" dirty="0">
                <a:solidFill>
                  <a:srgbClr val="576943"/>
                </a:solidFill>
              </a:rPr>
              <a:t>These businesses have already made substantial investments in the community, including employment of residents</a:t>
            </a:r>
          </a:p>
          <a:p>
            <a:endParaRPr lang="en-US" dirty="0"/>
          </a:p>
        </p:txBody>
      </p:sp>
      <p:cxnSp>
        <p:nvCxnSpPr>
          <p:cNvPr id="5" name="Straight Connector 4">
            <a:extLst>
              <a:ext uri="{FF2B5EF4-FFF2-40B4-BE49-F238E27FC236}">
                <a16:creationId xmlns:a16="http://schemas.microsoft.com/office/drawing/2014/main" id="{63F5564B-9005-4EEB-9B21-ACA4FABF73E9}"/>
              </a:ext>
            </a:extLst>
          </p:cNvPr>
          <p:cNvCxnSpPr/>
          <p:nvPr/>
        </p:nvCxnSpPr>
        <p:spPr>
          <a:xfrm>
            <a:off x="0" y="1387929"/>
            <a:ext cx="12192000" cy="0"/>
          </a:xfrm>
          <a:prstGeom prst="line">
            <a:avLst/>
          </a:prstGeom>
          <a:ln w="44450">
            <a:solidFill>
              <a:srgbClr val="5769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7914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479</TotalTime>
  <Words>231</Words>
  <Application>Microsoft Office PowerPoint</Application>
  <PresentationFormat>Widescreen</PresentationFormat>
  <Paragraphs>22</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Business Retention &amp; Expansion</vt:lpstr>
      <vt:lpstr>Why this course?</vt:lpstr>
      <vt:lpstr>Why this course?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Retention &amp; Expansion</dc:title>
  <dc:creator>Barefield, Alan</dc:creator>
  <cp:lastModifiedBy>Barefield, Alan</cp:lastModifiedBy>
  <cp:revision>38</cp:revision>
  <dcterms:created xsi:type="dcterms:W3CDTF">2019-10-28T23:06:09Z</dcterms:created>
  <dcterms:modified xsi:type="dcterms:W3CDTF">2020-02-20T14:06:37Z</dcterms:modified>
</cp:coreProperties>
</file>