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6" r:id="rId5"/>
    <p:sldId id="265" r:id="rId6"/>
    <p:sldId id="267" r:id="rId7"/>
    <p:sldId id="268" r:id="rId8"/>
    <p:sldId id="269" r:id="rId9"/>
    <p:sldId id="270" r:id="rId10"/>
    <p:sldId id="271" r:id="rId11"/>
    <p:sldId id="275" r:id="rId12"/>
    <p:sldId id="272" r:id="rId13"/>
    <p:sldId id="273" r:id="rId14"/>
    <p:sldId id="274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63" r:id="rId25"/>
    <p:sldId id="264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refield, Alan" initials="BA" lastIdx="1" clrIdx="0">
    <p:extLst>
      <p:ext uri="{19B8F6BF-5375-455C-9EA6-DF929625EA0E}">
        <p15:presenceInfo xmlns:p15="http://schemas.microsoft.com/office/powerpoint/2012/main" userId="Barefield, Al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6943"/>
    <a:srgbClr val="B97A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34" autoAdjust="0"/>
    <p:restoredTop sz="95366" autoAdjust="0"/>
  </p:normalViewPr>
  <p:slideViewPr>
    <p:cSldViewPr snapToGrid="0">
      <p:cViewPr varScale="1">
        <p:scale>
          <a:sx n="81" d="100"/>
          <a:sy n="81" d="100"/>
        </p:scale>
        <p:origin x="48" y="120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4310E-6A42-4AC1-A07B-2F435501ED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7007" y="1122363"/>
            <a:ext cx="9695793" cy="2387600"/>
          </a:xfrm>
        </p:spPr>
        <p:txBody>
          <a:bodyPr anchor="b"/>
          <a:lstStyle>
            <a:lvl1pPr algn="ctr">
              <a:defRPr sz="6000"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24144D-EA22-498F-A188-6239D4302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4000" b="1">
                <a:solidFill>
                  <a:srgbClr val="57694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B8FCC7-5CDC-48DB-8E79-5B322B696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4" y="6356350"/>
            <a:ext cx="11177752" cy="359760"/>
          </a:xfrm>
          <a:solidFill>
            <a:srgbClr val="B97A56"/>
          </a:solidFill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Business Retention and Expansion International  |  P.O. Box 15011, Hattiesburg, MS  39404-5011  |  601.602.8075  |  brei@brei.org</a:t>
            </a:r>
          </a:p>
        </p:txBody>
      </p:sp>
    </p:spTree>
    <p:extLst>
      <p:ext uri="{BB962C8B-B14F-4D97-AF65-F5344CB8AC3E}">
        <p14:creationId xmlns:p14="http://schemas.microsoft.com/office/powerpoint/2010/main" val="72950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B9798-E3CE-43AF-B583-38C72AD54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08134D-00DF-418F-A114-4D760A9DE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4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024E6-E5B9-4033-A308-21114734E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F68788-5BF2-409B-8C95-DF0E642FF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554AD6-A902-4427-BEF9-452501265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</a:defRPr>
            </a:lvl1pPr>
          </a:lstStyle>
          <a:p>
            <a:fld id="{2ABB0DEF-D804-4791-8C62-4F6916C2FA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146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757D2-E6C4-4CD4-B671-FD46D46B4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C59ED8-2D1C-4097-BE27-AE6C51609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E356A9-570E-4B9F-8D0E-A1B63C184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51FC68-5395-4E38-A005-141A193AB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EBDA0A-C5A0-472C-9C10-CED96F861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464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68127-A763-4FE7-81CC-BB94051C6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C1FFE-7098-4055-ACA5-6DF55FA8D8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82AC34-1076-4775-94EE-74ECFDDF5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A3B1DB-EBB1-4E36-9044-FCFD5A3E6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FCD7FF-1CE0-47A4-8706-D9EAAE90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8BDD0F-A2B0-4974-8DD6-89CD36012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493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05C0F-DEB2-4EFD-9324-B6A8F7ACA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F7BF62-F729-4144-96CC-98D590994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83EBD4-83B0-410B-8D4C-05779F9DD6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25DAEF-8DF8-4B5F-BA85-03B9213D11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227706-EEB7-43DD-B70D-553928871F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31A971-5C4F-4C28-9CBC-5E77854D9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4F3E25-907D-4E05-AD0C-EA7595735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711C71-CA5D-4C84-90D9-503C39847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368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920A7-7140-4CC9-96E0-9EE544A32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497851-6C3D-41ED-9058-78F8A4407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8FDABF-228B-405F-84E3-9835FE585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F5A31C-C086-4451-B460-4E8DED375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338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32D72C-3B07-4615-AC1F-0EA0F5A12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C09B28-D228-4E75-BA33-13931F753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23D3C-F328-4B14-AB47-22A8B4749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975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B2CF3-F071-487A-A903-C2CF32E30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D0499-9D3D-4904-AFFA-D608ED2FE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AD0805-702F-491D-9E68-516AD8484B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06A6D6-5611-474E-85D7-166EDF2ED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ACD0E9-0C5F-4CBF-901C-46714822A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731181-861B-472E-ADFB-98451D40C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617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7729E-6614-4500-8AF4-EA89A137A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2E5D6E-BB83-4576-9B83-67A3628EB9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EB2BC4-CECD-4730-B8FC-E4901A36A9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6F829F-4C02-457A-BAF1-7ADB0F1E5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3EC379-37C4-4072-ABBC-FA54CFB7E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37F0E5-7CA3-4B47-A5D0-01A0E7B5C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694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0810A-8FDD-4D2F-84B8-0BAC3EB5C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E5C4AD-F6E3-4A14-8B83-2F17DD7506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5E25B6-B973-42F3-9649-EB54514BB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78945-F03B-4FC2-B93F-9E4B167BB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61B08-5F20-4E40-A4B8-EDB60F42E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122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7179BD-58AB-4E5F-AC9B-0D9B7003B6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DEDE5B-FE5E-47D3-B99A-FDAA1406A9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0F2D3-D918-4C8F-AE99-1B6B985F2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FD30F-0FE1-41E5-A706-EDAACCE7E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B7B574-6E4D-4F2A-847F-4D1220009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626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66F0A9-7017-439D-95D6-4AB87F3D8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3D2434-1ABC-432D-9CF4-DEFD9372B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2251D0-0B9E-43E3-82BF-3F067ACA0C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1D5E7B-08F4-4D90-ABD1-B4E2EFFA52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515C7-7CB5-4F95-9FDB-9DBB76386C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426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creativecommons.org/licenses/by-nc-sa/3.0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49B56-C1E7-4E94-8222-3F0872FFB5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7007" y="1122363"/>
            <a:ext cx="10348936" cy="2387600"/>
          </a:xfrm>
        </p:spPr>
        <p:txBody>
          <a:bodyPr/>
          <a:lstStyle/>
          <a:p>
            <a:pPr algn="l"/>
            <a:r>
              <a:rPr lang="en-US" dirty="0"/>
              <a:t>Business Retention &amp; Expansion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A6BFB2-5E4F-4DFC-B315-8EE527E7D4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Process for Developing the Research Report and Related Presentations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D699C7-023B-4D5D-90CB-F453ADFB9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4" y="6356350"/>
            <a:ext cx="11177752" cy="359760"/>
          </a:xfrm>
          <a:solidFill>
            <a:srgbClr val="C0A47F"/>
          </a:solidFill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b="1" dirty="0"/>
              <a:t>Business Retention and Expansion International  |  P.O. Box 15011, Hattiesburg, MS  39404-5011  |  601.602.8075  |  brei@brei.org</a:t>
            </a:r>
          </a:p>
        </p:txBody>
      </p:sp>
    </p:spTree>
    <p:extLst>
      <p:ext uri="{BB962C8B-B14F-4D97-AF65-F5344CB8AC3E}">
        <p14:creationId xmlns:p14="http://schemas.microsoft.com/office/powerpoint/2010/main" val="1966818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2010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It’s all about communication!</a:t>
            </a:r>
          </a:p>
          <a:p>
            <a:pPr lvl="1"/>
            <a:r>
              <a:rPr lang="en-US" dirty="0"/>
              <a:t>“The single biggest problem with communication is the illusion that it has taken place.” George Bernard Shaw</a:t>
            </a:r>
          </a:p>
          <a:p>
            <a:pPr>
              <a:spcBef>
                <a:spcPts val="1200"/>
              </a:spcBef>
            </a:pPr>
            <a:r>
              <a:rPr lang="en-US" dirty="0"/>
              <a:t>The responses that you receive from the businesses are data – you are responsible for  turning this data into information</a:t>
            </a:r>
          </a:p>
          <a:p>
            <a:pPr>
              <a:spcBef>
                <a:spcPts val="1200"/>
              </a:spcBef>
            </a:pPr>
            <a:r>
              <a:rPr lang="en-US" dirty="0"/>
              <a:t>While much of the focus of this presentation is on developing a full-fledged written report, the same principles apply to short, fact-sheet type products that are targeted for specific audiences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8419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Rationale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034932" cy="482010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Remember that the BR&amp;E process is also concerned with building community and community appreciation for businesses</a:t>
            </a:r>
          </a:p>
          <a:p>
            <a:r>
              <a:rPr lang="en-US" dirty="0"/>
              <a:t>Written reports can benefit the Action Team’s economic development planning efforts</a:t>
            </a:r>
          </a:p>
          <a:p>
            <a:r>
              <a:rPr lang="en-US" dirty="0"/>
              <a:t>Written report(s) to stakeholders and the public can do much to build community support for the program</a:t>
            </a:r>
          </a:p>
          <a:p>
            <a:r>
              <a:rPr lang="en-US" dirty="0"/>
              <a:t>Presentations will mean the most to the community, but the written report is the basis for these presentations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2229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should the research report do?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40F88476-8DE5-4DBA-BF31-A7D6ED9E2C10}"/>
              </a:ext>
            </a:extLst>
          </p:cNvPr>
          <p:cNvSpPr/>
          <p:nvPr/>
        </p:nvSpPr>
        <p:spPr>
          <a:xfrm>
            <a:off x="2046851" y="2514600"/>
            <a:ext cx="4596384" cy="3657600"/>
          </a:xfrm>
          <a:prstGeom prst="triangle">
            <a:avLst/>
          </a:prstGeom>
          <a:noFill/>
          <a:ln w="38100">
            <a:solidFill>
              <a:srgbClr val="5769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A98BA65-2B75-4A41-A155-B7EC44A2F0C7}"/>
              </a:ext>
            </a:extLst>
          </p:cNvPr>
          <p:cNvCxnSpPr/>
          <p:nvPr/>
        </p:nvCxnSpPr>
        <p:spPr>
          <a:xfrm>
            <a:off x="3799451" y="3429000"/>
            <a:ext cx="6019800" cy="0"/>
          </a:xfrm>
          <a:prstGeom prst="line">
            <a:avLst/>
          </a:prstGeom>
          <a:ln w="38100">
            <a:solidFill>
              <a:srgbClr val="B97A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D32935E-C299-4415-8305-D84B26C91B37}"/>
              </a:ext>
            </a:extLst>
          </p:cNvPr>
          <p:cNvCxnSpPr>
            <a:stCxn id="7" idx="1"/>
          </p:cNvCxnSpPr>
          <p:nvPr/>
        </p:nvCxnSpPr>
        <p:spPr>
          <a:xfrm rot="10800000" flipH="1">
            <a:off x="3195947" y="4343400"/>
            <a:ext cx="6623304" cy="0"/>
          </a:xfrm>
          <a:prstGeom prst="line">
            <a:avLst/>
          </a:prstGeom>
          <a:ln w="38100">
            <a:solidFill>
              <a:srgbClr val="B97A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53B9CE0-0189-4FEA-8986-6DCB9BF12F61}"/>
              </a:ext>
            </a:extLst>
          </p:cNvPr>
          <p:cNvCxnSpPr/>
          <p:nvPr/>
        </p:nvCxnSpPr>
        <p:spPr>
          <a:xfrm>
            <a:off x="2656451" y="5257800"/>
            <a:ext cx="7162800" cy="0"/>
          </a:xfrm>
          <a:prstGeom prst="line">
            <a:avLst/>
          </a:prstGeom>
          <a:ln w="38100">
            <a:solidFill>
              <a:srgbClr val="B97A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9863DB1-A84A-4B66-A054-0B6624F2495D}"/>
              </a:ext>
            </a:extLst>
          </p:cNvPr>
          <p:cNvCxnSpPr>
            <a:stCxn id="7" idx="4"/>
          </p:cNvCxnSpPr>
          <p:nvPr/>
        </p:nvCxnSpPr>
        <p:spPr>
          <a:xfrm rot="16200000" flipH="1">
            <a:off x="8231243" y="4584192"/>
            <a:ext cx="0" cy="317601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D2FE790-88D0-48C5-A0C0-64F79422DE80}"/>
              </a:ext>
            </a:extLst>
          </p:cNvPr>
          <p:cNvSpPr txBox="1"/>
          <p:nvPr/>
        </p:nvSpPr>
        <p:spPr>
          <a:xfrm>
            <a:off x="6697075" y="5715000"/>
            <a:ext cx="29606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576943"/>
                </a:solidFill>
                <a:latin typeface="+mn-lt"/>
              </a:rPr>
              <a:t>Data – Operations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3EDFE6-1DF2-4635-A513-C2CF839F4A92}"/>
              </a:ext>
            </a:extLst>
          </p:cNvPr>
          <p:cNvSpPr txBox="1"/>
          <p:nvPr/>
        </p:nvSpPr>
        <p:spPr>
          <a:xfrm>
            <a:off x="6237851" y="4800600"/>
            <a:ext cx="26972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576943"/>
                </a:solidFill>
                <a:latin typeface="+mn-lt"/>
              </a:rPr>
              <a:t>Info - Operations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433C65C-E846-4032-B3C7-6D91EAE3F188}"/>
              </a:ext>
            </a:extLst>
          </p:cNvPr>
          <p:cNvSpPr txBox="1"/>
          <p:nvPr/>
        </p:nvSpPr>
        <p:spPr>
          <a:xfrm>
            <a:off x="5856851" y="3886200"/>
            <a:ext cx="30793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576943"/>
                </a:solidFill>
                <a:latin typeface="+mn-lt"/>
              </a:rPr>
              <a:t>Knowledge - Action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5890747-F2F4-48EB-95C8-73DA814A8066}"/>
              </a:ext>
            </a:extLst>
          </p:cNvPr>
          <p:cNvSpPr txBox="1"/>
          <p:nvPr/>
        </p:nvSpPr>
        <p:spPr>
          <a:xfrm>
            <a:off x="5475851" y="2971800"/>
            <a:ext cx="39949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576943"/>
                </a:solidFill>
                <a:latin typeface="+mn-lt"/>
              </a:rPr>
              <a:t>Innovation - Stakeholders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860BFE6-4500-4E0A-98CB-FD4572DF43D8}"/>
              </a:ext>
            </a:extLst>
          </p:cNvPr>
          <p:cNvCxnSpPr>
            <a:stCxn id="7" idx="3"/>
          </p:cNvCxnSpPr>
          <p:nvPr/>
        </p:nvCxnSpPr>
        <p:spPr>
          <a:xfrm rot="5400000" flipH="1">
            <a:off x="3881747" y="5708904"/>
            <a:ext cx="914400" cy="12192"/>
          </a:xfrm>
          <a:prstGeom prst="straightConnector1">
            <a:avLst/>
          </a:prstGeom>
          <a:ln w="508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6991127-880B-49D8-AF96-AE87DA4A4AC4}"/>
              </a:ext>
            </a:extLst>
          </p:cNvPr>
          <p:cNvCxnSpPr/>
          <p:nvPr/>
        </p:nvCxnSpPr>
        <p:spPr>
          <a:xfrm rot="5400000" flipH="1" flipV="1">
            <a:off x="3875651" y="4800600"/>
            <a:ext cx="914400" cy="1588"/>
          </a:xfrm>
          <a:prstGeom prst="straightConnector1">
            <a:avLst/>
          </a:prstGeom>
          <a:ln w="508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9976F84-5281-4844-9DEA-E7785DD26DC7}"/>
              </a:ext>
            </a:extLst>
          </p:cNvPr>
          <p:cNvCxnSpPr/>
          <p:nvPr/>
        </p:nvCxnSpPr>
        <p:spPr>
          <a:xfrm rot="5400000" flipH="1" flipV="1">
            <a:off x="3875651" y="3886200"/>
            <a:ext cx="914400" cy="1588"/>
          </a:xfrm>
          <a:prstGeom prst="straightConnector1">
            <a:avLst/>
          </a:prstGeom>
          <a:ln w="508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7EEB095-C66D-47CF-A4FF-C24E058CEE6C}"/>
              </a:ext>
            </a:extLst>
          </p:cNvPr>
          <p:cNvCxnSpPr>
            <a:endCxn id="7" idx="0"/>
          </p:cNvCxnSpPr>
          <p:nvPr/>
        </p:nvCxnSpPr>
        <p:spPr>
          <a:xfrm rot="5400000" flipH="1" flipV="1">
            <a:off x="3881747" y="2965704"/>
            <a:ext cx="914400" cy="12192"/>
          </a:xfrm>
          <a:prstGeom prst="straightConnector1">
            <a:avLst/>
          </a:prstGeom>
          <a:ln w="508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03B03FB0-906E-49EB-88C4-EA2FCBAB451D}"/>
              </a:ext>
            </a:extLst>
          </p:cNvPr>
          <p:cNvSpPr txBox="1"/>
          <p:nvPr/>
        </p:nvSpPr>
        <p:spPr>
          <a:xfrm>
            <a:off x="590843" y="1371600"/>
            <a:ext cx="10972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576943"/>
                </a:solidFill>
                <a:latin typeface="+mn-lt"/>
              </a:rPr>
              <a:t>The analysis and report should provide the basis to move from data (survey results) to innovative action within the community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C398605-BA6F-4129-BFD2-C31EF0F6C9DF}"/>
              </a:ext>
            </a:extLst>
          </p:cNvPr>
          <p:cNvCxnSpPr/>
          <p:nvPr/>
        </p:nvCxnSpPr>
        <p:spPr>
          <a:xfrm>
            <a:off x="2046851" y="6172200"/>
            <a:ext cx="7772400" cy="0"/>
          </a:xfrm>
          <a:prstGeom prst="line">
            <a:avLst/>
          </a:prstGeom>
          <a:ln w="38100">
            <a:solidFill>
              <a:srgbClr val="B97A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82C0FC1-ABF0-4874-BA47-83B4F65F2CFA}"/>
              </a:ext>
            </a:extLst>
          </p:cNvPr>
          <p:cNvSpPr txBox="1"/>
          <p:nvPr/>
        </p:nvSpPr>
        <p:spPr>
          <a:xfrm>
            <a:off x="4377744" y="6477000"/>
            <a:ext cx="63559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 Steve </a:t>
            </a:r>
            <a:r>
              <a:rPr lang="en-US" sz="1400" dirty="0" err="1"/>
              <a:t>Deller</a:t>
            </a:r>
            <a:r>
              <a:rPr lang="en-US" sz="1400" dirty="0"/>
              <a:t>, University of Wisconsin.  NACDEP presentation, 2010.</a:t>
            </a:r>
          </a:p>
        </p:txBody>
      </p:sp>
      <p:sp>
        <p:nvSpPr>
          <p:cNvPr id="23" name="Right Brace 22">
            <a:extLst>
              <a:ext uri="{FF2B5EF4-FFF2-40B4-BE49-F238E27FC236}">
                <a16:creationId xmlns:a16="http://schemas.microsoft.com/office/drawing/2014/main" id="{C6845223-FA33-49A2-B506-079AFE16F918}"/>
              </a:ext>
            </a:extLst>
          </p:cNvPr>
          <p:cNvSpPr/>
          <p:nvPr/>
        </p:nvSpPr>
        <p:spPr>
          <a:xfrm>
            <a:off x="10002126" y="4343400"/>
            <a:ext cx="228313" cy="1828800"/>
          </a:xfrm>
          <a:prstGeom prst="rightBrace">
            <a:avLst/>
          </a:prstGeom>
          <a:ln w="25400">
            <a:solidFill>
              <a:srgbClr val="B97A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" name="TextBox 27">
            <a:extLst>
              <a:ext uri="{FF2B5EF4-FFF2-40B4-BE49-F238E27FC236}">
                <a16:creationId xmlns:a16="http://schemas.microsoft.com/office/drawing/2014/main" id="{C3D464CE-FB01-4C00-8FC9-D223C8CD090F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9847462" y="5009864"/>
            <a:ext cx="133485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576943"/>
                </a:solidFill>
              </a:rPr>
              <a:t>Survey</a:t>
            </a:r>
          </a:p>
        </p:txBody>
      </p:sp>
      <p:sp>
        <p:nvSpPr>
          <p:cNvPr id="25" name="Right Brace 24">
            <a:extLst>
              <a:ext uri="{FF2B5EF4-FFF2-40B4-BE49-F238E27FC236}">
                <a16:creationId xmlns:a16="http://schemas.microsoft.com/office/drawing/2014/main" id="{EE5BF594-A3C9-44C5-A6A1-FE87E5EA13CF}"/>
              </a:ext>
            </a:extLst>
          </p:cNvPr>
          <p:cNvSpPr/>
          <p:nvPr/>
        </p:nvSpPr>
        <p:spPr>
          <a:xfrm>
            <a:off x="10002126" y="2514600"/>
            <a:ext cx="228313" cy="1828800"/>
          </a:xfrm>
          <a:prstGeom prst="rightBrace">
            <a:avLst/>
          </a:prstGeom>
          <a:ln w="25400">
            <a:solidFill>
              <a:srgbClr val="B97A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" name="TextBox 27">
            <a:extLst>
              <a:ext uri="{FF2B5EF4-FFF2-40B4-BE49-F238E27FC236}">
                <a16:creationId xmlns:a16="http://schemas.microsoft.com/office/drawing/2014/main" id="{29E7E5F6-199B-4FA0-B5C6-780076BC7FC5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9850014" y="3150901"/>
            <a:ext cx="13456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576943"/>
                </a:solidFill>
              </a:rPr>
              <a:t>Report</a:t>
            </a:r>
          </a:p>
        </p:txBody>
      </p:sp>
    </p:spTree>
    <p:extLst>
      <p:ext uri="{BB962C8B-B14F-4D97-AF65-F5344CB8AC3E}">
        <p14:creationId xmlns:p14="http://schemas.microsoft.com/office/powerpoint/2010/main" val="1855103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1AE-F092-4A06-BE36-A640D72D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92729" cy="1325563"/>
          </a:xfrm>
        </p:spPr>
        <p:txBody>
          <a:bodyPr/>
          <a:lstStyle/>
          <a:p>
            <a:r>
              <a:rPr lang="en-US" dirty="0"/>
              <a:t>Components of a written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904D-46FB-4642-9CF5-F6F04D183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657114" cy="466724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Abstract or executive summary</a:t>
            </a:r>
          </a:p>
          <a:p>
            <a:r>
              <a:rPr lang="en-US" dirty="0"/>
              <a:t>Problem statement including background information (community profile is the source for this)</a:t>
            </a:r>
          </a:p>
          <a:p>
            <a:r>
              <a:rPr lang="en-US" dirty="0"/>
              <a:t>Survey methods and procedures (including difficulties or errors)</a:t>
            </a:r>
          </a:p>
          <a:p>
            <a:r>
              <a:rPr lang="en-US" dirty="0"/>
              <a:t>Survey findings</a:t>
            </a:r>
          </a:p>
          <a:p>
            <a:r>
              <a:rPr lang="en-US" dirty="0"/>
              <a:t>Implications – what does it all mean</a:t>
            </a:r>
          </a:p>
          <a:p>
            <a:r>
              <a:rPr lang="en-US" dirty="0"/>
              <a:t>Appendices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67D62-E7E5-4B37-A7A1-79EF386165A0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958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1AE-F092-4A06-BE36-A640D72D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92729" cy="1325563"/>
          </a:xfrm>
        </p:spPr>
        <p:txBody>
          <a:bodyPr/>
          <a:lstStyle/>
          <a:p>
            <a:r>
              <a:rPr lang="en-US" dirty="0"/>
              <a:t>Components of a verbal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904D-46FB-4642-9CF5-F6F04D183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11203745" cy="466724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Title slide showing Action Team and stakeholders</a:t>
            </a:r>
          </a:p>
          <a:p>
            <a:r>
              <a:rPr lang="en-US" dirty="0"/>
              <a:t>Presentation objectives</a:t>
            </a:r>
          </a:p>
          <a:p>
            <a:r>
              <a:rPr lang="en-US" dirty="0"/>
              <a:t>Relevant key survey findings</a:t>
            </a:r>
          </a:p>
          <a:p>
            <a:r>
              <a:rPr lang="en-US" dirty="0"/>
              <a:t>Survey difficulties (including errors)</a:t>
            </a:r>
          </a:p>
          <a:p>
            <a:r>
              <a:rPr lang="en-US" dirty="0"/>
              <a:t>Exact wording and format of questions to be analyzed </a:t>
            </a:r>
          </a:p>
          <a:p>
            <a:pPr lvl="1"/>
            <a:r>
              <a:rPr lang="en-US" dirty="0"/>
              <a:t>Don’t attempt to analyze all questions – fit the presentation to the audience</a:t>
            </a:r>
          </a:p>
          <a:p>
            <a:r>
              <a:rPr lang="en-US" b="1" i="1" u="sng" dirty="0"/>
              <a:t>Simple</a:t>
            </a:r>
            <a:r>
              <a:rPr lang="en-US" dirty="0"/>
              <a:t> graphics</a:t>
            </a:r>
          </a:p>
          <a:p>
            <a:r>
              <a:rPr lang="en-US" dirty="0"/>
              <a:t>Summary of main findings, implications – encourage discussion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67D62-E7E5-4B37-A7A1-79EF386165A0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2656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1AE-F092-4A06-BE36-A640D72D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92729" cy="1325563"/>
          </a:xfrm>
        </p:spPr>
        <p:txBody>
          <a:bodyPr/>
          <a:lstStyle/>
          <a:p>
            <a:r>
              <a:rPr lang="en-US" dirty="0"/>
              <a:t>Survey analysis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904D-46FB-4642-9CF5-F6F04D183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657114" cy="4667247"/>
          </a:xfrm>
        </p:spPr>
        <p:txBody>
          <a:bodyPr>
            <a:normAutofit/>
          </a:bodyPr>
          <a:lstStyle/>
          <a:p>
            <a:r>
              <a:rPr lang="en-US" dirty="0"/>
              <a:t>Option 1 – Hire/recruit someone else to do it</a:t>
            </a:r>
          </a:p>
          <a:p>
            <a:pPr lvl="1"/>
            <a:r>
              <a:rPr lang="en-US" b="1" i="1" dirty="0">
                <a:solidFill>
                  <a:srgbClr val="576943"/>
                </a:solidFill>
              </a:rPr>
              <a:t>Before you begin this process, you have to have a solid idea of what the organization needs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Above all, get references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Ask for sample reports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Ascertain whether the researcher/consultant did the “</a:t>
            </a:r>
            <a:r>
              <a:rPr lang="en-US" b="1" dirty="0">
                <a:solidFill>
                  <a:srgbClr val="576943"/>
                </a:solidFill>
              </a:rPr>
              <a:t>proper</a:t>
            </a:r>
            <a:r>
              <a:rPr lang="en-US" dirty="0">
                <a:solidFill>
                  <a:srgbClr val="576943"/>
                </a:solidFill>
              </a:rPr>
              <a:t>” job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Did the researcher/consultant perform the analysis in a timely manner?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67D62-E7E5-4B37-A7A1-79EF386165A0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8853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1AE-F092-4A06-BE36-A640D72D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92729" cy="1325563"/>
          </a:xfrm>
        </p:spPr>
        <p:txBody>
          <a:bodyPr/>
          <a:lstStyle/>
          <a:p>
            <a:r>
              <a:rPr lang="en-US" dirty="0"/>
              <a:t>Survey analysis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904D-46FB-4642-9CF5-F6F04D183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657114" cy="466724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Option 2 – Do it yourself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Do you know what you’re doing?</a:t>
            </a:r>
          </a:p>
          <a:p>
            <a:pPr lvl="2"/>
            <a:r>
              <a:rPr lang="en-US" dirty="0">
                <a:solidFill>
                  <a:srgbClr val="576943"/>
                </a:solidFill>
              </a:rPr>
              <a:t>Can you handle large amounts of data?</a:t>
            </a:r>
          </a:p>
          <a:p>
            <a:pPr lvl="2"/>
            <a:r>
              <a:rPr lang="en-US" dirty="0">
                <a:solidFill>
                  <a:srgbClr val="576943"/>
                </a:solidFill>
              </a:rPr>
              <a:t>Are you familiar with the basic statistical tools?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Do you have the time and resources to perform an effective, timely analysis?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Get examples of “good” reports; you have to have an idea of the direction that you need to take</a:t>
            </a:r>
          </a:p>
          <a:p>
            <a:r>
              <a:rPr lang="en-US" dirty="0"/>
              <a:t>You will likely need multiple written and verbal reports targeted to different audiences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67D62-E7E5-4B37-A7A1-79EF386165A0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3403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1AE-F092-4A06-BE36-A640D72D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92729" cy="1325563"/>
          </a:xfrm>
        </p:spPr>
        <p:txBody>
          <a:bodyPr/>
          <a:lstStyle/>
          <a:p>
            <a:r>
              <a:rPr lang="en-US" dirty="0"/>
              <a:t>Questions for BR&amp;E report writers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904D-46FB-4642-9CF5-F6F04D183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657114" cy="4667247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en-US" dirty="0"/>
              <a:t>What do you envision as being included in the report?</a:t>
            </a:r>
          </a:p>
          <a:p>
            <a:pPr>
              <a:spcBef>
                <a:spcPts val="2400"/>
              </a:spcBef>
            </a:pPr>
            <a:r>
              <a:rPr lang="en-US" dirty="0"/>
              <a:t>Do you provide assistance to our group in reaching a consensus for an action plan?</a:t>
            </a:r>
          </a:p>
          <a:p>
            <a:pPr>
              <a:spcBef>
                <a:spcPts val="2400"/>
              </a:spcBef>
            </a:pPr>
            <a:r>
              <a:rPr lang="en-US" dirty="0"/>
              <a:t>What outputs are generated as a result of your efforts?</a:t>
            </a:r>
          </a:p>
          <a:p>
            <a:pPr>
              <a:spcBef>
                <a:spcPts val="2400"/>
              </a:spcBef>
            </a:pPr>
            <a:r>
              <a:rPr lang="en-US" dirty="0"/>
              <a:t>Can you provide references from previous writing efforts?</a:t>
            </a:r>
          </a:p>
          <a:p>
            <a:pPr lvl="1"/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67D62-E7E5-4B37-A7A1-79EF386165A0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8590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1AE-F092-4A06-BE36-A640D72D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317" y="365125"/>
            <a:ext cx="11502683" cy="1325563"/>
          </a:xfrm>
        </p:spPr>
        <p:txBody>
          <a:bodyPr/>
          <a:lstStyle/>
          <a:p>
            <a:r>
              <a:rPr lang="en-US" dirty="0"/>
              <a:t>Basic analysis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904D-46FB-4642-9CF5-F6F04D183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657114" cy="4667247"/>
          </a:xfrm>
        </p:spPr>
        <p:txBody>
          <a:bodyPr>
            <a:normAutofit/>
          </a:bodyPr>
          <a:lstStyle/>
          <a:p>
            <a:r>
              <a:rPr lang="en-US" dirty="0"/>
              <a:t>What should be contained in the report?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Outline of information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Report should be conducive to community/organization strategic planning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Are suggested action plans inherent in the report?</a:t>
            </a:r>
          </a:p>
          <a:p>
            <a:r>
              <a:rPr lang="en-US" dirty="0"/>
              <a:t>What are the </a:t>
            </a:r>
            <a:r>
              <a:rPr lang="en-US" b="1" dirty="0"/>
              <a:t>needed/desired</a:t>
            </a:r>
            <a:r>
              <a:rPr lang="en-US" dirty="0"/>
              <a:t> outputs?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Strategic plan summary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Presentation materials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Survey response summary</a:t>
            </a:r>
          </a:p>
          <a:p>
            <a:pPr lvl="1"/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67D62-E7E5-4B37-A7A1-79EF386165A0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06390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1AE-F092-4A06-BE36-A640D72D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317" y="365125"/>
            <a:ext cx="11502683" cy="1325563"/>
          </a:xfrm>
        </p:spPr>
        <p:txBody>
          <a:bodyPr/>
          <a:lstStyle/>
          <a:p>
            <a:r>
              <a:rPr lang="en-US" dirty="0"/>
              <a:t>Basic analysis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904D-46FB-4642-9CF5-F6F04D183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657114" cy="4667247"/>
          </a:xfrm>
        </p:spPr>
        <p:txBody>
          <a:bodyPr>
            <a:normAutofit/>
          </a:bodyPr>
          <a:lstStyle/>
          <a:p>
            <a:r>
              <a:rPr lang="en-US" dirty="0"/>
              <a:t>What roles will be played and by whom?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Who will present the report to the community?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Can this person present information to increase knowledge and stimulate innovation instead of just presenting data?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How can the researcher assist the task force?</a:t>
            </a:r>
          </a:p>
          <a:p>
            <a:pPr lvl="1"/>
            <a:r>
              <a:rPr lang="en-US" b="1" i="1" dirty="0">
                <a:solidFill>
                  <a:srgbClr val="576943"/>
                </a:solidFill>
              </a:rPr>
              <a:t>Will</a:t>
            </a:r>
            <a:r>
              <a:rPr lang="en-US" dirty="0">
                <a:solidFill>
                  <a:srgbClr val="576943"/>
                </a:solidFill>
              </a:rPr>
              <a:t> the researcher assist the task force?</a:t>
            </a:r>
            <a:endParaRPr lang="en-US" b="1" i="1" dirty="0">
              <a:solidFill>
                <a:srgbClr val="576943"/>
              </a:solidFill>
            </a:endParaRPr>
          </a:p>
          <a:p>
            <a:pPr lvl="1"/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67D62-E7E5-4B37-A7A1-79EF386165A0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81767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1AE-F092-4A06-BE36-A640D72D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317" y="365125"/>
            <a:ext cx="11502683" cy="1325563"/>
          </a:xfrm>
        </p:spPr>
        <p:txBody>
          <a:bodyPr/>
          <a:lstStyle/>
          <a:p>
            <a:r>
              <a:rPr lang="en-US" dirty="0"/>
              <a:t>Analysis guide – SWOT worksheet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904D-46FB-4642-9CF5-F6F04D183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1231880" cy="4667247"/>
          </a:xfrm>
        </p:spPr>
        <p:txBody>
          <a:bodyPr>
            <a:normAutofit fontScale="92500"/>
          </a:bodyPr>
          <a:lstStyle/>
          <a:p>
            <a:r>
              <a:rPr lang="en-US" dirty="0"/>
              <a:t>What appear to be the primary opportunities for and/or threats to these businesses?</a:t>
            </a:r>
          </a:p>
          <a:p>
            <a:r>
              <a:rPr lang="en-US" dirty="0"/>
              <a:t>What appear to be the firms’ or the community’s primary strengths and/or weaknesses in dealing with these opportunities or threats?</a:t>
            </a:r>
          </a:p>
          <a:p>
            <a:r>
              <a:rPr lang="en-US" dirty="0"/>
              <a:t>How can potential projects be identified from using the SWOT approach?</a:t>
            </a:r>
          </a:p>
          <a:p>
            <a:r>
              <a:rPr lang="en-US" dirty="0"/>
              <a:t>Should another approach such as PESTLE (Political, Economic, Social, Technological, Legal, Environmental) be used?</a:t>
            </a:r>
          </a:p>
          <a:p>
            <a:pPr lvl="1"/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67D62-E7E5-4B37-A7A1-79EF386165A0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03377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1AE-F092-4A06-BE36-A640D72D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317" y="365125"/>
            <a:ext cx="11502683" cy="1325563"/>
          </a:xfrm>
        </p:spPr>
        <p:txBody>
          <a:bodyPr/>
          <a:lstStyle/>
          <a:p>
            <a:r>
              <a:rPr lang="en-US" dirty="0"/>
              <a:t>SWOT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904D-46FB-4642-9CF5-F6F04D183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739511" cy="4667247"/>
          </a:xfrm>
        </p:spPr>
        <p:txBody>
          <a:bodyPr>
            <a:normAutofit/>
          </a:bodyPr>
          <a:lstStyle/>
          <a:p>
            <a:r>
              <a:rPr lang="en-US" dirty="0"/>
              <a:t>First analysis of the questionnaire</a:t>
            </a:r>
          </a:p>
          <a:p>
            <a:pPr lvl="1">
              <a:spcAft>
                <a:spcPts val="1200"/>
              </a:spcAft>
            </a:pPr>
            <a:r>
              <a:rPr lang="en-US" dirty="0">
                <a:solidFill>
                  <a:srgbClr val="576943"/>
                </a:solidFill>
              </a:rPr>
              <a:t>What issues really “jumped out” for this community?</a:t>
            </a:r>
          </a:p>
          <a:p>
            <a:r>
              <a:rPr lang="en-US" dirty="0"/>
              <a:t>Second analysis of the questionnaire</a:t>
            </a:r>
          </a:p>
          <a:p>
            <a:pPr lvl="1">
              <a:spcAft>
                <a:spcPts val="1200"/>
              </a:spcAft>
            </a:pPr>
            <a:r>
              <a:rPr lang="en-US" dirty="0">
                <a:solidFill>
                  <a:srgbClr val="576943"/>
                </a:solidFill>
              </a:rPr>
              <a:t>What can the community do to respond to the concerns and opportunities for local firms</a:t>
            </a:r>
          </a:p>
          <a:p>
            <a:r>
              <a:rPr lang="en-US" dirty="0"/>
              <a:t>What are the pros and cons of using this approach to develop the research report?</a:t>
            </a:r>
          </a:p>
          <a:p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67D62-E7E5-4B37-A7A1-79EF386165A0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1023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1AE-F092-4A06-BE36-A640D72D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317" y="365125"/>
            <a:ext cx="11502683" cy="1325563"/>
          </a:xfrm>
        </p:spPr>
        <p:txBody>
          <a:bodyPr/>
          <a:lstStyle/>
          <a:p>
            <a:r>
              <a:rPr lang="en-US" dirty="0"/>
              <a:t>Understand the issue with the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904D-46FB-4642-9CF5-F6F04D183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1049000" cy="466724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Identify the “best” method of presenting the question responses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Would frequencies describe the responses better than averages?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Utilize tables and (simple) graphs whenever possible</a:t>
            </a:r>
          </a:p>
          <a:p>
            <a:r>
              <a:rPr lang="en-US" dirty="0"/>
              <a:t>Look at the cause of the responses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If newer businesses are facing problems, what is the cause of those problems?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Provide </a:t>
            </a:r>
            <a:r>
              <a:rPr lang="en-US" b="1" dirty="0">
                <a:solidFill>
                  <a:srgbClr val="576943"/>
                </a:solidFill>
              </a:rPr>
              <a:t>possible</a:t>
            </a:r>
            <a:r>
              <a:rPr lang="en-US" dirty="0">
                <a:solidFill>
                  <a:srgbClr val="576943"/>
                </a:solidFill>
              </a:rPr>
              <a:t> solutions in the write-up or presentations</a:t>
            </a:r>
          </a:p>
          <a:p>
            <a:r>
              <a:rPr lang="en-US" dirty="0"/>
              <a:t>You are trying to identify the fewest number of factors that have an impact on the most issues faced by businesses</a:t>
            </a:r>
          </a:p>
          <a:p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67D62-E7E5-4B37-A7A1-79EF386165A0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1582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1AE-F092-4A06-BE36-A640D72D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317" y="154105"/>
            <a:ext cx="11502683" cy="1325563"/>
          </a:xfrm>
        </p:spPr>
        <p:txBody>
          <a:bodyPr/>
          <a:lstStyle/>
          <a:p>
            <a:r>
              <a:rPr lang="en-US" dirty="0"/>
              <a:t>Starting at the end – before you design the survey instrument/discussion guide (Section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904D-46FB-4642-9CF5-F6F04D183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049000" cy="487827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Think about the evaluation – </a:t>
            </a:r>
            <a:r>
              <a:rPr lang="en-US"/>
              <a:t>what were </a:t>
            </a:r>
            <a:r>
              <a:rPr lang="en-US" dirty="0"/>
              <a:t>the short-, medium-, and long-term goals that you want to achieve?</a:t>
            </a:r>
          </a:p>
          <a:p>
            <a:pPr>
              <a:spcBef>
                <a:spcPts val="1200"/>
              </a:spcBef>
            </a:pPr>
            <a:r>
              <a:rPr lang="en-US" dirty="0"/>
              <a:t>Design your survey questions so that they lend themselves to the type of analysis that will be entered into the report and presentations</a:t>
            </a:r>
          </a:p>
          <a:p>
            <a:pPr>
              <a:spcBef>
                <a:spcPts val="1200"/>
              </a:spcBef>
            </a:pPr>
            <a:r>
              <a:rPr lang="en-US" dirty="0"/>
              <a:t>Given your questions, identify the clearest statistical measures that will enable you to communicate your findings in the most transparent method possible</a:t>
            </a:r>
          </a:p>
          <a:p>
            <a:pPr>
              <a:spcBef>
                <a:spcPts val="1200"/>
              </a:spcBef>
            </a:pPr>
            <a:r>
              <a:rPr lang="en-US" dirty="0"/>
              <a:t>Remember that the report’s mission is to impart information to your audience – </a:t>
            </a:r>
            <a:r>
              <a:rPr lang="en-US" b="1" dirty="0"/>
              <a:t>just because you can perform an advanced statistical analysis doesn’t mean that you should!</a:t>
            </a:r>
            <a:endParaRPr lang="en-US" dirty="0"/>
          </a:p>
          <a:p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67D62-E7E5-4B37-A7A1-79EF386165A0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82815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1AE-F092-4A06-BE36-A640D72D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317" y="365125"/>
            <a:ext cx="11502683" cy="1325563"/>
          </a:xfrm>
        </p:spPr>
        <p:txBody>
          <a:bodyPr/>
          <a:lstStyle/>
          <a:p>
            <a:r>
              <a:rPr lang="en-US" dirty="0"/>
              <a:t>Analysis tips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904D-46FB-4642-9CF5-F6F04D183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1049000" cy="4667247"/>
          </a:xfrm>
        </p:spPr>
        <p:txBody>
          <a:bodyPr>
            <a:normAutofit/>
          </a:bodyPr>
          <a:lstStyle/>
          <a:p>
            <a:r>
              <a:rPr lang="en-US" dirty="0"/>
              <a:t>Data collection</a:t>
            </a:r>
          </a:p>
          <a:p>
            <a:pPr lvl="1"/>
            <a:r>
              <a:rPr lang="en-US" dirty="0"/>
              <a:t>Use technology – iPad, Surface, smart phone, etc. – to capture responses</a:t>
            </a:r>
          </a:p>
          <a:p>
            <a:r>
              <a:rPr lang="en-US" dirty="0"/>
              <a:t>Several platforms can be used for this</a:t>
            </a:r>
          </a:p>
          <a:p>
            <a:pPr lvl="1"/>
            <a:r>
              <a:rPr lang="en-US" dirty="0"/>
              <a:t>Online survey platforms (SurveyMonkey or Qualtrics)</a:t>
            </a:r>
          </a:p>
          <a:p>
            <a:pPr lvl="1"/>
            <a:r>
              <a:rPr lang="en-US" dirty="0"/>
              <a:t>Spreadsheet (Excel)</a:t>
            </a:r>
          </a:p>
          <a:p>
            <a:pPr lvl="1"/>
            <a:r>
              <a:rPr lang="en-US" dirty="0"/>
              <a:t>Database (Access)</a:t>
            </a:r>
          </a:p>
          <a:p>
            <a:pPr lvl="1"/>
            <a:r>
              <a:rPr lang="en-US" dirty="0"/>
              <a:t>“Canned” survey client (</a:t>
            </a:r>
            <a:r>
              <a:rPr lang="en-US" dirty="0" err="1"/>
              <a:t>Bludot</a:t>
            </a:r>
            <a:r>
              <a:rPr lang="en-US" dirty="0"/>
              <a:t>, Executive Pulse)</a:t>
            </a:r>
          </a:p>
          <a:p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67D62-E7E5-4B37-A7A1-79EF386165A0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53191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1AE-F092-4A06-BE36-A640D72D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317" y="365125"/>
            <a:ext cx="11502683" cy="1325563"/>
          </a:xfrm>
        </p:spPr>
        <p:txBody>
          <a:bodyPr/>
          <a:lstStyle/>
          <a:p>
            <a:r>
              <a:rPr lang="en-US" dirty="0"/>
              <a:t>Analysis tips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904D-46FB-4642-9CF5-F6F04D183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1049000" cy="4667247"/>
          </a:xfrm>
        </p:spPr>
        <p:txBody>
          <a:bodyPr>
            <a:normAutofit/>
          </a:bodyPr>
          <a:lstStyle/>
          <a:p>
            <a:r>
              <a:rPr lang="en-US" dirty="0"/>
              <a:t>Online survey platforms</a:t>
            </a:r>
          </a:p>
          <a:p>
            <a:pPr lvl="1"/>
            <a:r>
              <a:rPr lang="en-US" dirty="0"/>
              <a:t>Provide raw data downloads for further analysis</a:t>
            </a:r>
          </a:p>
          <a:p>
            <a:pPr lvl="1"/>
            <a:r>
              <a:rPr lang="en-US"/>
              <a:t>Perform </a:t>
            </a:r>
            <a:r>
              <a:rPr lang="en-US" dirty="0"/>
              <a:t>basic analysis (mainly counts and averages)</a:t>
            </a:r>
          </a:p>
          <a:p>
            <a:r>
              <a:rPr lang="en-US" dirty="0"/>
              <a:t>Canned survey clients</a:t>
            </a:r>
          </a:p>
          <a:p>
            <a:pPr lvl="1"/>
            <a:r>
              <a:rPr lang="en-US" dirty="0"/>
              <a:t>More detailed analysis for specific questions based on the author’s ideas of what is important</a:t>
            </a:r>
          </a:p>
          <a:p>
            <a:pPr lvl="1"/>
            <a:r>
              <a:rPr lang="en-US" dirty="0"/>
              <a:t>Advanced topics such as cross-tabulation can be made much easier</a:t>
            </a:r>
          </a:p>
          <a:p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67D62-E7E5-4B37-A7A1-79EF386165A0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39924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1AE-F092-4A06-BE36-A640D72D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317" y="365125"/>
            <a:ext cx="11502683" cy="1325563"/>
          </a:xfrm>
        </p:spPr>
        <p:txBody>
          <a:bodyPr/>
          <a:lstStyle/>
          <a:p>
            <a:r>
              <a:rPr lang="en-US" dirty="0"/>
              <a:t>Crosstabulation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67D62-E7E5-4B37-A7A1-79EF386165A0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6DC368E-9642-441C-B7D3-6FDAC5C0C5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727369"/>
            <a:ext cx="5216110" cy="4930606"/>
          </a:xfrm>
        </p:spPr>
        <p:txBody>
          <a:bodyPr>
            <a:normAutofit/>
          </a:bodyPr>
          <a:lstStyle/>
          <a:p>
            <a:r>
              <a:rPr lang="en-US" dirty="0"/>
              <a:t>Crosstabulation analyzes data in different ways to obtain more information</a:t>
            </a:r>
          </a:p>
          <a:p>
            <a:r>
              <a:rPr lang="en-US" dirty="0"/>
              <a:t>Compare the basic business ownership counts from a fictional community with 100 businesses</a:t>
            </a: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DF5A265A-2D40-40B0-AFA2-BD9E66B268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434685"/>
              </p:ext>
            </p:extLst>
          </p:nvPr>
        </p:nvGraphicFramePr>
        <p:xfrm>
          <a:off x="6137691" y="1727369"/>
          <a:ext cx="2974145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1341">
                  <a:extLst>
                    <a:ext uri="{9D8B030D-6E8A-4147-A177-3AD203B41FA5}">
                      <a16:colId xmlns:a16="http://schemas.microsoft.com/office/drawing/2014/main" val="766510445"/>
                    </a:ext>
                  </a:extLst>
                </a:gridCol>
                <a:gridCol w="1032804">
                  <a:extLst>
                    <a:ext uri="{9D8B030D-6E8A-4147-A177-3AD203B41FA5}">
                      <a16:colId xmlns:a16="http://schemas.microsoft.com/office/drawing/2014/main" val="2395664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Business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Number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248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0-5 employees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9525" marR="365760" marT="9525" marB="0" anchor="b"/>
                </a:tc>
                <a:extLst>
                  <a:ext uri="{0D108BD9-81ED-4DB2-BD59-A6C34878D82A}">
                    <a16:rowId xmlns:a16="http://schemas.microsoft.com/office/drawing/2014/main" val="676668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5-10 employees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365760" marT="9525" marB="0" anchor="b"/>
                </a:tc>
                <a:extLst>
                  <a:ext uri="{0D108BD9-81ED-4DB2-BD59-A6C34878D82A}">
                    <a16:rowId xmlns:a16="http://schemas.microsoft.com/office/drawing/2014/main" val="142597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10-20 employees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365760" marT="9525" marB="0" anchor="b"/>
                </a:tc>
                <a:extLst>
                  <a:ext uri="{0D108BD9-81ED-4DB2-BD59-A6C34878D82A}">
                    <a16:rowId xmlns:a16="http://schemas.microsoft.com/office/drawing/2014/main" val="1198750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Over 20 employees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365760" marT="9525" marB="0" anchor="b"/>
                </a:tc>
                <a:extLst>
                  <a:ext uri="{0D108BD9-81ED-4DB2-BD59-A6C34878D82A}">
                    <a16:rowId xmlns:a16="http://schemas.microsoft.com/office/drawing/2014/main" val="3243231104"/>
                  </a:ext>
                </a:extLst>
              </a:tr>
            </a:tbl>
          </a:graphicData>
        </a:graphic>
      </p:graphicFrame>
      <p:graphicFrame>
        <p:nvGraphicFramePr>
          <p:cNvPr id="11" name="Table 9">
            <a:extLst>
              <a:ext uri="{FF2B5EF4-FFF2-40B4-BE49-F238E27FC236}">
                <a16:creationId xmlns:a16="http://schemas.microsoft.com/office/drawing/2014/main" id="{D710AB34-8D23-43BB-B11D-91342A09F1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4073645"/>
              </p:ext>
            </p:extLst>
          </p:nvPr>
        </p:nvGraphicFramePr>
        <p:xfrm>
          <a:off x="9140412" y="1727369"/>
          <a:ext cx="2974145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1341">
                  <a:extLst>
                    <a:ext uri="{9D8B030D-6E8A-4147-A177-3AD203B41FA5}">
                      <a16:colId xmlns:a16="http://schemas.microsoft.com/office/drawing/2014/main" val="766510445"/>
                    </a:ext>
                  </a:extLst>
                </a:gridCol>
                <a:gridCol w="1032804">
                  <a:extLst>
                    <a:ext uri="{9D8B030D-6E8A-4147-A177-3AD203B41FA5}">
                      <a16:colId xmlns:a16="http://schemas.microsoft.com/office/drawing/2014/main" val="2395664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Owner Gender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Number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248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Male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9525" marR="365760" marT="9525" marB="0" anchor="b"/>
                </a:tc>
                <a:extLst>
                  <a:ext uri="{0D108BD9-81ED-4DB2-BD59-A6C34878D82A}">
                    <a16:rowId xmlns:a16="http://schemas.microsoft.com/office/drawing/2014/main" val="676668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Female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9525" marR="365760" marT="9525" marB="0" anchor="b"/>
                </a:tc>
                <a:extLst>
                  <a:ext uri="{0D108BD9-81ED-4DB2-BD59-A6C34878D82A}">
                    <a16:rowId xmlns:a16="http://schemas.microsoft.com/office/drawing/2014/main" val="142597182"/>
                  </a:ext>
                </a:extLst>
              </a:tr>
            </a:tbl>
          </a:graphicData>
        </a:graphic>
      </p:graphicFrame>
      <p:graphicFrame>
        <p:nvGraphicFramePr>
          <p:cNvPr id="12" name="Table 9">
            <a:extLst>
              <a:ext uri="{FF2B5EF4-FFF2-40B4-BE49-F238E27FC236}">
                <a16:creationId xmlns:a16="http://schemas.microsoft.com/office/drawing/2014/main" id="{E1A8DC9A-0454-4989-A471-7D89F941ED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2321573"/>
              </p:ext>
            </p:extLst>
          </p:nvPr>
        </p:nvGraphicFramePr>
        <p:xfrm>
          <a:off x="6137691" y="3761740"/>
          <a:ext cx="2974145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1341">
                  <a:extLst>
                    <a:ext uri="{9D8B030D-6E8A-4147-A177-3AD203B41FA5}">
                      <a16:colId xmlns:a16="http://schemas.microsoft.com/office/drawing/2014/main" val="766510445"/>
                    </a:ext>
                  </a:extLst>
                </a:gridCol>
                <a:gridCol w="1032804">
                  <a:extLst>
                    <a:ext uri="{9D8B030D-6E8A-4147-A177-3AD203B41FA5}">
                      <a16:colId xmlns:a16="http://schemas.microsoft.com/office/drawing/2014/main" val="2395664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Owner Race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Number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248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White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9525" marR="365760" marT="9525" marB="0" anchor="b"/>
                </a:tc>
                <a:extLst>
                  <a:ext uri="{0D108BD9-81ED-4DB2-BD59-A6C34878D82A}">
                    <a16:rowId xmlns:a16="http://schemas.microsoft.com/office/drawing/2014/main" val="676668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9525" marR="365760" marT="9525" marB="0" anchor="b"/>
                </a:tc>
                <a:extLst>
                  <a:ext uri="{0D108BD9-81ED-4DB2-BD59-A6C34878D82A}">
                    <a16:rowId xmlns:a16="http://schemas.microsoft.com/office/drawing/2014/main" val="142597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365760" marT="9525" marB="0" anchor="b"/>
                </a:tc>
                <a:extLst>
                  <a:ext uri="{0D108BD9-81ED-4DB2-BD59-A6C34878D82A}">
                    <a16:rowId xmlns:a16="http://schemas.microsoft.com/office/drawing/2014/main" val="1590507316"/>
                  </a:ext>
                </a:extLst>
              </a:tr>
            </a:tbl>
          </a:graphicData>
        </a:graphic>
      </p:graphicFrame>
      <p:graphicFrame>
        <p:nvGraphicFramePr>
          <p:cNvPr id="13" name="Table 9">
            <a:extLst>
              <a:ext uri="{FF2B5EF4-FFF2-40B4-BE49-F238E27FC236}">
                <a16:creationId xmlns:a16="http://schemas.microsoft.com/office/drawing/2014/main" id="{98B27034-C45E-4A6D-95ED-C4A6104075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7895991"/>
              </p:ext>
            </p:extLst>
          </p:nvPr>
        </p:nvGraphicFramePr>
        <p:xfrm>
          <a:off x="9140412" y="3761740"/>
          <a:ext cx="2974145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1341">
                  <a:extLst>
                    <a:ext uri="{9D8B030D-6E8A-4147-A177-3AD203B41FA5}">
                      <a16:colId xmlns:a16="http://schemas.microsoft.com/office/drawing/2014/main" val="766510445"/>
                    </a:ext>
                  </a:extLst>
                </a:gridCol>
                <a:gridCol w="1032804">
                  <a:extLst>
                    <a:ext uri="{9D8B030D-6E8A-4147-A177-3AD203B41FA5}">
                      <a16:colId xmlns:a16="http://schemas.microsoft.com/office/drawing/2014/main" val="2395664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Owner 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Number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248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18-35 years of age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365760" marT="9525" marB="0" anchor="b"/>
                </a:tc>
                <a:extLst>
                  <a:ext uri="{0D108BD9-81ED-4DB2-BD59-A6C34878D82A}">
                    <a16:rowId xmlns:a16="http://schemas.microsoft.com/office/drawing/2014/main" val="676668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35-65 years of age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9525" marR="365760" marT="9525" marB="0" anchor="b"/>
                </a:tc>
                <a:extLst>
                  <a:ext uri="{0D108BD9-81ED-4DB2-BD59-A6C34878D82A}">
                    <a16:rowId xmlns:a16="http://schemas.microsoft.com/office/drawing/2014/main" val="142597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Over 65 years of age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9525" marR="365760" marT="9525" marB="0" anchor="b"/>
                </a:tc>
                <a:extLst>
                  <a:ext uri="{0D108BD9-81ED-4DB2-BD59-A6C34878D82A}">
                    <a16:rowId xmlns:a16="http://schemas.microsoft.com/office/drawing/2014/main" val="15905073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59150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1AE-F092-4A06-BE36-A640D72D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317" y="365125"/>
            <a:ext cx="11502683" cy="1325563"/>
          </a:xfrm>
        </p:spPr>
        <p:txBody>
          <a:bodyPr/>
          <a:lstStyle/>
          <a:p>
            <a:r>
              <a:rPr lang="en-US" dirty="0"/>
              <a:t>Crosstabulation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904D-46FB-4642-9CF5-F6F04D183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1049000" cy="4667247"/>
          </a:xfrm>
        </p:spPr>
        <p:txBody>
          <a:bodyPr>
            <a:normAutofit/>
          </a:bodyPr>
          <a:lstStyle/>
          <a:p>
            <a:r>
              <a:rPr lang="en-US" dirty="0"/>
              <a:t>But what if we want to ask some different questions?</a:t>
            </a:r>
          </a:p>
          <a:p>
            <a:pPr lvl="1"/>
            <a:r>
              <a:rPr lang="en-US" dirty="0"/>
              <a:t>How many females of each race own businesses?</a:t>
            </a:r>
          </a:p>
          <a:p>
            <a:pPr lvl="2"/>
            <a:r>
              <a:rPr lang="en-US" b="1" dirty="0">
                <a:solidFill>
                  <a:srgbClr val="576943"/>
                </a:solidFill>
              </a:rPr>
              <a:t>White females –  19</a:t>
            </a:r>
          </a:p>
          <a:p>
            <a:pPr lvl="2"/>
            <a:r>
              <a:rPr lang="en-US" b="1" dirty="0">
                <a:solidFill>
                  <a:srgbClr val="576943"/>
                </a:solidFill>
              </a:rPr>
              <a:t>Black females – 18</a:t>
            </a:r>
          </a:p>
          <a:p>
            <a:pPr lvl="2"/>
            <a:r>
              <a:rPr lang="en-US" b="1" dirty="0">
                <a:solidFill>
                  <a:srgbClr val="576943"/>
                </a:solidFill>
              </a:rPr>
              <a:t>Other race females – 10</a:t>
            </a:r>
          </a:p>
          <a:p>
            <a:pPr lvl="1"/>
            <a:r>
              <a:rPr lang="en-US" dirty="0"/>
              <a:t>How many whites versus blacks in each age group own businesses?</a:t>
            </a:r>
          </a:p>
          <a:p>
            <a:pPr lvl="2"/>
            <a:r>
              <a:rPr lang="en-US" b="1" dirty="0">
                <a:solidFill>
                  <a:srgbClr val="576943"/>
                </a:solidFill>
              </a:rPr>
              <a:t>White 18-35 years – 13 		Black 18-35 years – 9 </a:t>
            </a:r>
          </a:p>
          <a:p>
            <a:pPr lvl="2"/>
            <a:r>
              <a:rPr lang="en-US" b="1" dirty="0">
                <a:solidFill>
                  <a:srgbClr val="576943"/>
                </a:solidFill>
              </a:rPr>
              <a:t>White 35-65 years – 21 		Black 35-65 years – 20</a:t>
            </a:r>
          </a:p>
          <a:p>
            <a:pPr lvl="2"/>
            <a:r>
              <a:rPr lang="en-US" b="1" dirty="0">
                <a:solidFill>
                  <a:srgbClr val="576943"/>
                </a:solidFill>
              </a:rPr>
              <a:t>White Over 65 years – 12 		Black Over 65 years – 8 </a:t>
            </a:r>
          </a:p>
          <a:p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67D62-E7E5-4B37-A7A1-79EF386165A0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05080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1AE-F092-4A06-BE36-A640D72D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317" y="365125"/>
            <a:ext cx="11502683" cy="1325563"/>
          </a:xfrm>
        </p:spPr>
        <p:txBody>
          <a:bodyPr/>
          <a:lstStyle/>
          <a:p>
            <a:r>
              <a:rPr lang="en-US" dirty="0"/>
              <a:t>Crosstabulation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904D-46FB-4642-9CF5-F6F04D183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5576"/>
            <a:ext cx="11049000" cy="496729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Crosstabulation offers a much finer look at the data, but it can be taken too far to be used as information</a:t>
            </a:r>
          </a:p>
          <a:p>
            <a:r>
              <a:rPr lang="en-US" dirty="0"/>
              <a:t>Statistical analysis packages can perform crosstabulation to 15 levels – it is unlikely that you would get much information with this fine an analysis; you would likely just be generating more data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Online survey platforms likely can’t do this; canned survey clients only do this to the degree to which they’ve been programmed; can be done with Excel and Access, </a:t>
            </a:r>
            <a:r>
              <a:rPr lang="en-US">
                <a:solidFill>
                  <a:srgbClr val="576943"/>
                </a:solidFill>
              </a:rPr>
              <a:t>but this is </a:t>
            </a:r>
            <a:r>
              <a:rPr lang="en-US" dirty="0">
                <a:solidFill>
                  <a:srgbClr val="576943"/>
                </a:solidFill>
              </a:rPr>
              <a:t>tedious</a:t>
            </a:r>
          </a:p>
          <a:p>
            <a:pPr lvl="1">
              <a:spcBef>
                <a:spcPts val="1000"/>
              </a:spcBef>
            </a:pPr>
            <a:r>
              <a:rPr lang="en-US" dirty="0">
                <a:solidFill>
                  <a:srgbClr val="576943"/>
                </a:solidFill>
              </a:rPr>
              <a:t>The best tools to use for this are statistical packages such as Stata, SPSS, SAS, etc.</a:t>
            </a:r>
          </a:p>
          <a:p>
            <a:r>
              <a:rPr lang="en-US" dirty="0"/>
              <a:t>Again – just because you can do a particular analysis doesn’t mean that you should do that analysis</a:t>
            </a:r>
          </a:p>
          <a:p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67D62-E7E5-4B37-A7A1-79EF386165A0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19730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1AE-F092-4A06-BE36-A640D72D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317" y="365125"/>
            <a:ext cx="11502683" cy="1325563"/>
          </a:xfrm>
        </p:spPr>
        <p:txBody>
          <a:bodyPr/>
          <a:lstStyle/>
          <a:p>
            <a:r>
              <a:rPr lang="en-US" dirty="0"/>
              <a:t>Statistical measures tips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904D-46FB-4642-9CF5-F6F04D183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5576"/>
            <a:ext cx="11049000" cy="496729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It’s tempting to quantify the data and run averages of all responses</a:t>
            </a:r>
          </a:p>
          <a:p>
            <a:r>
              <a:rPr lang="en-US" dirty="0"/>
              <a:t>Example, a community has 100 firms.  There are 50 sole proprietorships, 25 partnerships, 10 LLCs, and 15 corporations.  </a:t>
            </a:r>
          </a:p>
          <a:p>
            <a:r>
              <a:rPr lang="en-US" dirty="0"/>
              <a:t>Your information collection database codes a sole proprietorships as a 1, a partnerships as a 2, an LLCs as a 3, and a corporation as a 4</a:t>
            </a:r>
          </a:p>
          <a:p>
            <a:r>
              <a:rPr lang="en-US" dirty="0"/>
              <a:t>A simple average of these numbers would yield a value of 1.9.  This number has no meaning.</a:t>
            </a:r>
          </a:p>
          <a:p>
            <a:r>
              <a:rPr lang="en-US" dirty="0"/>
              <a:t>Better to report the frequencies of the different types of businesses as contained in the second bullet above</a:t>
            </a:r>
          </a:p>
          <a:p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67D62-E7E5-4B37-A7A1-79EF386165A0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65694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1AE-F092-4A06-BE36-A640D72D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317" y="365125"/>
            <a:ext cx="11502683" cy="1325563"/>
          </a:xfrm>
        </p:spPr>
        <p:txBody>
          <a:bodyPr/>
          <a:lstStyle/>
          <a:p>
            <a:r>
              <a:rPr lang="en-US" dirty="0"/>
              <a:t>Statistical measures tips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904D-46FB-4642-9CF5-F6F04D183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5576"/>
            <a:ext cx="11049000" cy="496729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For responses that are quantifiable and can be averaged, it is sometimes useful to report the standard deviation of the responses</a:t>
            </a:r>
          </a:p>
          <a:p>
            <a:r>
              <a:rPr lang="en-US" dirty="0"/>
              <a:t>The standard deviation is an easily calculated measure of the variability in the responses</a:t>
            </a:r>
          </a:p>
          <a:p>
            <a:r>
              <a:rPr lang="en-US" dirty="0"/>
              <a:t>A low standard deviation indicates that there is little variation in the responses or that the respondents think very much alike</a:t>
            </a:r>
          </a:p>
          <a:p>
            <a:r>
              <a:rPr lang="en-US" dirty="0"/>
              <a:t>A high standard deviation indicates that there is a great deal of variation in the responses; the opinions of the respondents are very different</a:t>
            </a:r>
          </a:p>
          <a:p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67D62-E7E5-4B37-A7A1-79EF386165A0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40490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1AE-F092-4A06-BE36-A640D72D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397" y="407328"/>
            <a:ext cx="11502683" cy="1325563"/>
          </a:xfrm>
        </p:spPr>
        <p:txBody>
          <a:bodyPr/>
          <a:lstStyle/>
          <a:p>
            <a:r>
              <a:rPr lang="en-US" dirty="0"/>
              <a:t>Analyzing open-ended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904D-46FB-4642-9CF5-F6F04D183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317" y="1525575"/>
            <a:ext cx="11380763" cy="5072171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It is easy to measure something that is quantified (has numbers attached to the response).  It is not easy to measure something that is not quantified.</a:t>
            </a:r>
          </a:p>
          <a:p>
            <a:r>
              <a:rPr lang="en-US" dirty="0"/>
              <a:t>The key to measuring open-ended questions is to quantify them.</a:t>
            </a:r>
          </a:p>
          <a:p>
            <a:r>
              <a:rPr lang="en-US" dirty="0"/>
              <a:t>Read through the questions to become familiar with the range of responses</a:t>
            </a:r>
          </a:p>
          <a:p>
            <a:r>
              <a:rPr lang="en-US" dirty="0"/>
              <a:t>Develop a spreadsheet or table with the various response categories as column headings and the survey number as the row heading</a:t>
            </a:r>
          </a:p>
          <a:p>
            <a:r>
              <a:rPr lang="en-US" dirty="0"/>
              <a:t>Re-read the responses.  Indicate the category contained in the response by entering a “1” in the appropriate table cell.</a:t>
            </a:r>
          </a:p>
          <a:p>
            <a:r>
              <a:rPr lang="en-US" dirty="0"/>
              <a:t>This may involve you reviewing the responses several times, but you will be able to report frequencies and (perhaps) other quantifiable statistical measures at the end of the process.</a:t>
            </a:r>
          </a:p>
          <a:p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67D62-E7E5-4B37-A7A1-79EF386165A0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71814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1AE-F092-4A06-BE36-A640D72DE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904D-46FB-4642-9CF5-F6F04D183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57114" cy="4351338"/>
          </a:xfrm>
        </p:spPr>
        <p:txBody>
          <a:bodyPr/>
          <a:lstStyle/>
          <a:p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67D62-E7E5-4B37-A7A1-79EF386165A0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65805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1AE-F092-4A06-BE36-A640D72DE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 Commons License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904D-46FB-4642-9CF5-F6F04D183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57114" cy="4351338"/>
          </a:xfrm>
        </p:spPr>
        <p:txBody>
          <a:bodyPr/>
          <a:lstStyle/>
          <a:p>
            <a:r>
              <a:rPr lang="en-US" dirty="0"/>
              <a:t>This work carries an attribution non-commercial share-alike license.</a:t>
            </a:r>
          </a:p>
          <a:p>
            <a:r>
              <a:rPr lang="en-US" dirty="0">
                <a:hlinkClick r:id="rId2"/>
              </a:rPr>
              <a:t>http://creativecommons.org/licenses/by-nc-sa/3.0/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67D62-E7E5-4B37-A7A1-79EF386165A0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5418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510</TotalTime>
  <Words>1720</Words>
  <Application>Microsoft Office PowerPoint</Application>
  <PresentationFormat>Widescreen</PresentationFormat>
  <Paragraphs>185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Business Retention &amp; Expansion</vt:lpstr>
      <vt:lpstr>Overview</vt:lpstr>
      <vt:lpstr>Rationale</vt:lpstr>
      <vt:lpstr>What should the research report do?</vt:lpstr>
      <vt:lpstr>Components of a written report</vt:lpstr>
      <vt:lpstr>Components of a verbal report</vt:lpstr>
      <vt:lpstr>Survey analysis options</vt:lpstr>
      <vt:lpstr>Survey analysis options</vt:lpstr>
      <vt:lpstr>Questions for BR&amp;E report writers</vt:lpstr>
      <vt:lpstr>Basic analysis questions</vt:lpstr>
      <vt:lpstr>Basic analysis questions</vt:lpstr>
      <vt:lpstr>Analysis guide – SWOT worksheet</vt:lpstr>
      <vt:lpstr>SWOT analysis</vt:lpstr>
      <vt:lpstr>Understand the issue with the question</vt:lpstr>
      <vt:lpstr>Starting at the end – before you design the survey instrument/discussion guide (Section 3)</vt:lpstr>
      <vt:lpstr>Analysis tips</vt:lpstr>
      <vt:lpstr>Analysis tips</vt:lpstr>
      <vt:lpstr>Crosstabulation </vt:lpstr>
      <vt:lpstr>Crosstabulation</vt:lpstr>
      <vt:lpstr>Crosstabulation</vt:lpstr>
      <vt:lpstr>Statistical measures tips</vt:lpstr>
      <vt:lpstr>Statistical measures tips</vt:lpstr>
      <vt:lpstr>Analyzing open-ended questions</vt:lpstr>
      <vt:lpstr>Questions?</vt:lpstr>
      <vt:lpstr>Creative Commons License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Retention &amp; Expansion</dc:title>
  <dc:creator>Barefield, Alan</dc:creator>
  <cp:lastModifiedBy>Barefield, Alan</cp:lastModifiedBy>
  <cp:revision>40</cp:revision>
  <dcterms:created xsi:type="dcterms:W3CDTF">2019-10-28T23:06:09Z</dcterms:created>
  <dcterms:modified xsi:type="dcterms:W3CDTF">2024-08-01T17:00:27Z</dcterms:modified>
</cp:coreProperties>
</file>