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90" r:id="rId4"/>
    <p:sldId id="291" r:id="rId5"/>
    <p:sldId id="292" r:id="rId6"/>
    <p:sldId id="293" r:id="rId7"/>
    <p:sldId id="319" r:id="rId8"/>
    <p:sldId id="294" r:id="rId9"/>
    <p:sldId id="318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C0A47F"/>
    <a:srgbClr val="A0D1CA"/>
    <a:srgbClr val="9AA5AF"/>
    <a:srgbClr val="26686D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58" d="100"/>
          <a:sy n="58" d="100"/>
        </p:scale>
        <p:origin x="3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09C15-066A-4761-98A2-485096DAA1EA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9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21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46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05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85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0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1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dirty="0"/>
              <a:t>Strategic Planning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the Planning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2991"/>
            <a:ext cx="10832869" cy="4949881"/>
          </a:xfrm>
        </p:spPr>
        <p:txBody>
          <a:bodyPr>
            <a:noAutofit/>
          </a:bodyPr>
          <a:lstStyle/>
          <a:p>
            <a:r>
              <a:rPr lang="en-US" dirty="0"/>
              <a:t>Action Team agencies and members are identified</a:t>
            </a:r>
          </a:p>
          <a:p>
            <a:r>
              <a:rPr lang="en-US" dirty="0"/>
              <a:t>The Operations Team collaborates with the Action Team to review research, identify needs, develop implementation plans for short-term issues, and set priorities on longer-term projects</a:t>
            </a:r>
          </a:p>
          <a:p>
            <a:r>
              <a:rPr lang="en-US" dirty="0"/>
              <a:t>Recommendations are provided to the Management Team and Stakeholders for approval and resource allocation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Planning Initiation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5038950"/>
          </a:xfrm>
        </p:spPr>
        <p:txBody>
          <a:bodyPr>
            <a:normAutofit/>
          </a:bodyPr>
          <a:lstStyle/>
          <a:p>
            <a:r>
              <a:rPr lang="en-US" dirty="0"/>
              <a:t>What are the key issue(s) that should be addressed?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Key issues can be gleaned from the response database and the written research report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Relate these issues to the community profile – how does this issue affect the community’s economic health?</a:t>
            </a:r>
          </a:p>
          <a:p>
            <a:r>
              <a:rPr lang="en-US" dirty="0"/>
              <a:t>What data from the survey shows this?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The BR&amp;E process is a data-driven process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Make sure that any conclusions/recommendations that are drawn can be supported by data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95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Planning Initiation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are these issues addressed by the Action Team?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A key component is the knowledge of potential Action Team members and the scope of their missions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Similar to the flag review session, develop an asset map of local and non-local technical assistance, education, and service providers to facilitate this process.  This will provide an outline for assembling the comprehensive Action Team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Most issues can be broken into more than one part; match each part with the mission of specific Action Team members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Designate specific Action Team sub-groups to address specific issues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98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Meeting Needs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">
            <a:extLst>
              <a:ext uri="{FF2B5EF4-FFF2-40B4-BE49-F238E27FC236}">
                <a16:creationId xmlns:a16="http://schemas.microsoft.com/office/drawing/2014/main" id="{B7731EC1-103B-441D-8DA5-6BF1B37F2CC9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838198" y="3017460"/>
            <a:ext cx="4041775" cy="3048686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spcAft>
                <a:spcPts val="600"/>
              </a:spcAft>
            </a:pPr>
            <a:r>
              <a:rPr lang="en-US" altLang="en-US" sz="2800" dirty="0"/>
              <a:t>One copy of research report or CRM database output for each person   </a:t>
            </a:r>
          </a:p>
          <a:p>
            <a:pPr eaLnBrk="1" hangingPunct="1">
              <a:lnSpc>
                <a:spcPct val="110000"/>
              </a:lnSpc>
              <a:spcAft>
                <a:spcPts val="600"/>
              </a:spcAft>
            </a:pPr>
            <a:r>
              <a:rPr lang="en-US" altLang="en-US" sz="2800" dirty="0"/>
              <a:t>Slides of key graphs</a:t>
            </a:r>
          </a:p>
          <a:p>
            <a:pPr eaLnBrk="1" hangingPunct="1">
              <a:lnSpc>
                <a:spcPct val="110000"/>
              </a:lnSpc>
              <a:spcAft>
                <a:spcPts val="600"/>
              </a:spcAft>
            </a:pPr>
            <a:r>
              <a:rPr lang="en-US" altLang="en-US" sz="2800" dirty="0"/>
              <a:t>Community profile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2800" dirty="0"/>
              <a:t>Post-it Note large charts</a:t>
            </a:r>
          </a:p>
          <a:p>
            <a:pPr eaLnBrk="1" hangingPunct="1">
              <a:lnSpc>
                <a:spcPct val="110000"/>
              </a:lnSpc>
              <a:buFont typeface="Wingdings 3" panose="05040102010807070707" pitchFamily="18" charset="2"/>
              <a:buNone/>
            </a:pPr>
            <a:endParaRPr lang="en-US" altLang="en-US" sz="2800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F37D8B2A-BFF2-4FC1-86E7-06B29445A7A1}"/>
              </a:ext>
            </a:extLst>
          </p:cNvPr>
          <p:cNvSpPr txBox="1">
            <a:spLocks noChangeArrowheads="1"/>
          </p:cNvSpPr>
          <p:nvPr/>
        </p:nvSpPr>
        <p:spPr>
          <a:xfrm>
            <a:off x="6095999" y="2979360"/>
            <a:ext cx="4041775" cy="2971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en-US" dirty="0"/>
              <a:t>Report writer(s) and/or a skilled CRM database operator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en-US" dirty="0"/>
              <a:t>Facilitator who will keep the process moving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Recorder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AEA803-CCA8-45D9-9E5F-6E5A5FC928DA}"/>
              </a:ext>
            </a:extLst>
          </p:cNvPr>
          <p:cNvSpPr txBox="1"/>
          <p:nvPr/>
        </p:nvSpPr>
        <p:spPr>
          <a:xfrm>
            <a:off x="838199" y="1447800"/>
            <a:ext cx="1051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n-lt"/>
              </a:rPr>
              <a:t>In order to develop an effective asset map of potential Action Team members and thorough issue identification, the Operations Team will need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221143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Planning 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r>
              <a:rPr lang="en-US" dirty="0"/>
              <a:t>Report on visited firm characteristics</a:t>
            </a:r>
          </a:p>
          <a:p>
            <a:r>
              <a:rPr lang="en-US" dirty="0"/>
              <a:t>Research/survey results are examined to identify issues</a:t>
            </a:r>
          </a:p>
          <a:p>
            <a:r>
              <a:rPr lang="en-US" dirty="0"/>
              <a:t>Issue components are identified and potential Action Team members are associated</a:t>
            </a:r>
          </a:p>
          <a:p>
            <a:r>
              <a:rPr lang="en-US" dirty="0"/>
              <a:t>Issue and component prioritization</a:t>
            </a:r>
          </a:p>
          <a:p>
            <a:r>
              <a:rPr lang="en-US" dirty="0"/>
              <a:t>Operations Team members take ownership for issues</a:t>
            </a:r>
          </a:p>
          <a:p>
            <a:r>
              <a:rPr lang="en-US" dirty="0"/>
              <a:t>Recruitment/involvement of Action Team members</a:t>
            </a:r>
          </a:p>
          <a:p>
            <a:r>
              <a:rPr lang="en-US" dirty="0"/>
              <a:t>Planning of future activities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515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Planning 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r>
              <a:rPr lang="en-US" dirty="0"/>
              <a:t>What tasks will be carried out?  Who on the Action Team is responsible for each task?  When will the tasks be completed?</a:t>
            </a:r>
          </a:p>
          <a:p>
            <a:r>
              <a:rPr lang="en-US" dirty="0"/>
              <a:t>Are there others outside the Action Team that need to be involved?</a:t>
            </a:r>
          </a:p>
          <a:p>
            <a:r>
              <a:rPr lang="en-US" dirty="0"/>
              <a:t>Detailed suggestions on how to proceed.</a:t>
            </a:r>
          </a:p>
          <a:p>
            <a:r>
              <a:rPr lang="en-US" dirty="0"/>
              <a:t>What members of the Action Team will be active for a particular issue?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752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1325563"/>
          </a:xfrm>
        </p:spPr>
        <p:txBody>
          <a:bodyPr/>
          <a:lstStyle/>
          <a:p>
            <a:r>
              <a:rPr lang="en-US" dirty="0"/>
              <a:t>Time Spent in Most Successful </a:t>
            </a:r>
            <a:br>
              <a:rPr lang="en-US" dirty="0"/>
            </a:br>
            <a:r>
              <a:rPr lang="en-US" dirty="0"/>
              <a:t>BR&amp;E Visitation Programs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>
            <a:extLst>
              <a:ext uri="{FF2B5EF4-FFF2-40B4-BE49-F238E27FC236}">
                <a16:creationId xmlns:a16="http://schemas.microsoft.com/office/drawing/2014/main" id="{0689582D-3017-48C0-8318-14543D4FB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1903413"/>
            <a:ext cx="6210300" cy="32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marL="571500" indent="-571500">
              <a:spcBef>
                <a:spcPct val="0"/>
              </a:spcBef>
              <a:spcAft>
                <a:spcPts val="1200"/>
              </a:spcAft>
              <a:buClrTx/>
              <a:buSzTx/>
              <a:defRPr/>
            </a:pPr>
            <a:r>
              <a:rPr lang="en-US" altLang="en-US" sz="3200" dirty="0">
                <a:latin typeface="+mn-lt"/>
              </a:rPr>
              <a:t>Most successful programs spend 40% of total time spent on immediate </a:t>
            </a:r>
            <a:r>
              <a:rPr lang="en-US" altLang="en-US" sz="3200" dirty="0" err="1">
                <a:latin typeface="+mn-lt"/>
              </a:rPr>
              <a:t>followup</a:t>
            </a:r>
            <a:endParaRPr lang="en-US" altLang="en-US" sz="3200" dirty="0">
              <a:latin typeface="+mn-lt"/>
            </a:endParaRPr>
          </a:p>
          <a:p>
            <a:pPr marL="571500" indent="-571500">
              <a:spcBef>
                <a:spcPct val="0"/>
              </a:spcBef>
              <a:buClrTx/>
              <a:buSzTx/>
              <a:defRPr/>
            </a:pPr>
            <a:r>
              <a:rPr lang="en-US" altLang="en-US" sz="3200" dirty="0">
                <a:latin typeface="+mn-lt"/>
              </a:rPr>
              <a:t>The least successful programs only spent 22% of total time on immediate follow-up</a:t>
            </a:r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CFE7B627-FA97-4E74-AA39-017F9AA48FA2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19347690"/>
              </p:ext>
            </p:extLst>
          </p:nvPr>
        </p:nvGraphicFramePr>
        <p:xfrm>
          <a:off x="476250" y="1500188"/>
          <a:ext cx="4041775" cy="493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4" imgW="4041998" imgH="4938188" progId="Excel.Sheet.8">
                  <p:embed/>
                </p:oleObj>
              </mc:Choice>
              <mc:Fallback>
                <p:oleObj r:id="rId4" imgW="4041998" imgH="4938188" progId="Excel.Sheet.8">
                  <p:embed/>
                  <p:pic>
                    <p:nvPicPr>
                      <p:cNvPr id="1026" name="Content Placeholder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500188"/>
                        <a:ext cx="4041775" cy="4937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349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762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3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1591</TotalTime>
  <Words>517</Words>
  <Application>Microsoft Office PowerPoint</Application>
  <PresentationFormat>Widescreen</PresentationFormat>
  <Paragraphs>59</Paragraphs>
  <Slides>10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Wingdings 3</vt:lpstr>
      <vt:lpstr>Office Theme</vt:lpstr>
      <vt:lpstr>Microsoft Excel 97-2003 Worksheet</vt:lpstr>
      <vt:lpstr>Business Retention &amp; Expansion</vt:lpstr>
      <vt:lpstr>Purpose of the Planning Exercise</vt:lpstr>
      <vt:lpstr>Action Planning Initiation</vt:lpstr>
      <vt:lpstr>Action Planning Initiation</vt:lpstr>
      <vt:lpstr>Planning Meeting Needs</vt:lpstr>
      <vt:lpstr>Typical Planning Meeting Agenda</vt:lpstr>
      <vt:lpstr>Action Planning Worksheet</vt:lpstr>
      <vt:lpstr>Time Spent in Most Successful  BR&amp;E Visitation Programs</vt:lpstr>
      <vt:lpstr>Questions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60</cp:revision>
  <dcterms:created xsi:type="dcterms:W3CDTF">2019-10-28T23:06:09Z</dcterms:created>
  <dcterms:modified xsi:type="dcterms:W3CDTF">2020-02-20T17:25:27Z</dcterms:modified>
</cp:coreProperties>
</file>