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56" r:id="rId2"/>
    <p:sldId id="265" r:id="rId3"/>
    <p:sldId id="290" r:id="rId4"/>
    <p:sldId id="291" r:id="rId5"/>
    <p:sldId id="329" r:id="rId6"/>
    <p:sldId id="330" r:id="rId7"/>
    <p:sldId id="331" r:id="rId8"/>
    <p:sldId id="332" r:id="rId9"/>
    <p:sldId id="328" r:id="rId10"/>
    <p:sldId id="286" r:id="rId11"/>
    <p:sldId id="287" r:id="rId12"/>
    <p:sldId id="293" r:id="rId13"/>
    <p:sldId id="319" r:id="rId14"/>
    <p:sldId id="333" r:id="rId15"/>
    <p:sldId id="334" r:id="rId16"/>
    <p:sldId id="335" r:id="rId17"/>
    <p:sldId id="336" r:id="rId18"/>
    <p:sldId id="318" r:id="rId19"/>
    <p:sldId id="264"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arefield, Alan" initials="BA" lastIdx="1" clrIdx="0">
    <p:extLst>
      <p:ext uri="{19B8F6BF-5375-455C-9EA6-DF929625EA0E}">
        <p15:presenceInfo xmlns:p15="http://schemas.microsoft.com/office/powerpoint/2012/main" userId="Barefield, Alan"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576943"/>
    <a:srgbClr val="D8D5CD"/>
    <a:srgbClr val="C0A47F"/>
    <a:srgbClr val="A0D1CA"/>
    <a:srgbClr val="9AA5AF"/>
    <a:srgbClr val="26686D"/>
    <a:srgbClr val="B97A5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034" autoAdjust="0"/>
    <p:restoredTop sz="81764" autoAdjust="0"/>
  </p:normalViewPr>
  <p:slideViewPr>
    <p:cSldViewPr snapToGrid="0">
      <p:cViewPr varScale="1">
        <p:scale>
          <a:sx n="81" d="100"/>
          <a:sy n="81" d="100"/>
        </p:scale>
        <p:origin x="48" y="78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2409C15-066A-4761-98A2-485096DAA1EA}" type="datetimeFigureOut">
              <a:rPr lang="en-US" smtClean="0"/>
              <a:t>8/1/2024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6696D8B-757E-4188-A297-ABBC474CB58B}" type="slidenum">
              <a:rPr lang="en-US" smtClean="0"/>
              <a:t>‹#›</a:t>
            </a:fld>
            <a:endParaRPr lang="en-US"/>
          </a:p>
        </p:txBody>
      </p:sp>
    </p:spTree>
    <p:extLst>
      <p:ext uri="{BB962C8B-B14F-4D97-AF65-F5344CB8AC3E}">
        <p14:creationId xmlns:p14="http://schemas.microsoft.com/office/powerpoint/2010/main" val="33634690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6696D8B-757E-4188-A297-ABBC474CB58B}" type="slidenum">
              <a:rPr lang="en-US" smtClean="0"/>
              <a:t>1</a:t>
            </a:fld>
            <a:endParaRPr lang="en-US"/>
          </a:p>
        </p:txBody>
      </p:sp>
    </p:spTree>
    <p:extLst>
      <p:ext uri="{BB962C8B-B14F-4D97-AF65-F5344CB8AC3E}">
        <p14:creationId xmlns:p14="http://schemas.microsoft.com/office/powerpoint/2010/main" val="17238269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6696D8B-757E-4188-A297-ABBC474CB58B}" type="slidenum">
              <a:rPr lang="en-US" smtClean="0"/>
              <a:t>2</a:t>
            </a:fld>
            <a:endParaRPr lang="en-US"/>
          </a:p>
        </p:txBody>
      </p:sp>
    </p:spTree>
    <p:extLst>
      <p:ext uri="{BB962C8B-B14F-4D97-AF65-F5344CB8AC3E}">
        <p14:creationId xmlns:p14="http://schemas.microsoft.com/office/powerpoint/2010/main" val="25321769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6696D8B-757E-4188-A297-ABBC474CB58B}" type="slidenum">
              <a:rPr lang="en-US" smtClean="0"/>
              <a:t>3</a:t>
            </a:fld>
            <a:endParaRPr lang="en-US"/>
          </a:p>
        </p:txBody>
      </p:sp>
    </p:spTree>
    <p:extLst>
      <p:ext uri="{BB962C8B-B14F-4D97-AF65-F5344CB8AC3E}">
        <p14:creationId xmlns:p14="http://schemas.microsoft.com/office/powerpoint/2010/main" val="14563919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6696D8B-757E-4188-A297-ABBC474CB58B}" type="slidenum">
              <a:rPr lang="en-US" smtClean="0"/>
              <a:t>4</a:t>
            </a:fld>
            <a:endParaRPr lang="en-US"/>
          </a:p>
        </p:txBody>
      </p:sp>
    </p:spTree>
    <p:extLst>
      <p:ext uri="{BB962C8B-B14F-4D97-AF65-F5344CB8AC3E}">
        <p14:creationId xmlns:p14="http://schemas.microsoft.com/office/powerpoint/2010/main" val="41595214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6696D8B-757E-4188-A297-ABBC474CB58B}" type="slidenum">
              <a:rPr lang="en-US" smtClean="0"/>
              <a:t>5</a:t>
            </a:fld>
            <a:endParaRPr lang="en-US"/>
          </a:p>
        </p:txBody>
      </p:sp>
    </p:spTree>
    <p:extLst>
      <p:ext uri="{BB962C8B-B14F-4D97-AF65-F5344CB8AC3E}">
        <p14:creationId xmlns:p14="http://schemas.microsoft.com/office/powerpoint/2010/main" val="26091062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6696D8B-757E-4188-A297-ABBC474CB58B}" type="slidenum">
              <a:rPr lang="en-US" smtClean="0"/>
              <a:t>6</a:t>
            </a:fld>
            <a:endParaRPr lang="en-US"/>
          </a:p>
        </p:txBody>
      </p:sp>
    </p:spTree>
    <p:extLst>
      <p:ext uri="{BB962C8B-B14F-4D97-AF65-F5344CB8AC3E}">
        <p14:creationId xmlns:p14="http://schemas.microsoft.com/office/powerpoint/2010/main" val="25454221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6696D8B-757E-4188-A297-ABBC474CB58B}" type="slidenum">
              <a:rPr lang="en-US" smtClean="0"/>
              <a:t>7</a:t>
            </a:fld>
            <a:endParaRPr lang="en-US"/>
          </a:p>
        </p:txBody>
      </p:sp>
    </p:spTree>
    <p:extLst>
      <p:ext uri="{BB962C8B-B14F-4D97-AF65-F5344CB8AC3E}">
        <p14:creationId xmlns:p14="http://schemas.microsoft.com/office/powerpoint/2010/main" val="22980213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6696D8B-757E-4188-A297-ABBC474CB58B}" type="slidenum">
              <a:rPr lang="en-US" smtClean="0"/>
              <a:t>8</a:t>
            </a:fld>
            <a:endParaRPr lang="en-US"/>
          </a:p>
        </p:txBody>
      </p:sp>
    </p:spTree>
    <p:extLst>
      <p:ext uri="{BB962C8B-B14F-4D97-AF65-F5344CB8AC3E}">
        <p14:creationId xmlns:p14="http://schemas.microsoft.com/office/powerpoint/2010/main" val="38533743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6696D8B-757E-4188-A297-ABBC474CB58B}" type="slidenum">
              <a:rPr lang="en-US" smtClean="0"/>
              <a:t>9</a:t>
            </a:fld>
            <a:endParaRPr lang="en-US"/>
          </a:p>
        </p:txBody>
      </p:sp>
    </p:spTree>
    <p:extLst>
      <p:ext uri="{BB962C8B-B14F-4D97-AF65-F5344CB8AC3E}">
        <p14:creationId xmlns:p14="http://schemas.microsoft.com/office/powerpoint/2010/main" val="771153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noFill/>
          <a:ln>
            <a:solidFill>
              <a:srgbClr val="000000"/>
            </a:solidFill>
            <a:miter lim="800000"/>
            <a:headEnd/>
            <a:tailEnd/>
          </a:ln>
        </p:spPr>
      </p:sp>
      <p:sp>
        <p:nvSpPr>
          <p:cNvPr id="30723"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p>
        </p:txBody>
      </p:sp>
      <p:sp>
        <p:nvSpPr>
          <p:cNvPr id="4" name="Slide Number Placeholder 3"/>
          <p:cNvSpPr>
            <a:spLocks noGrp="1"/>
          </p:cNvSpPr>
          <p:nvPr>
            <p:ph type="sldNum" sz="quarter" idx="5"/>
          </p:nvPr>
        </p:nvSpPr>
        <p:spPr/>
        <p:txBody>
          <a:bodyPr/>
          <a:lstStyle/>
          <a:p>
            <a:pPr>
              <a:defRPr/>
            </a:pPr>
            <a:fld id="{88874B0D-45CA-4356-BB78-0EB193768E64}" type="slidenum">
              <a:rPr lang="en-US" smtClean="0"/>
              <a:pPr>
                <a:defRPr/>
              </a:pPr>
              <a:t>10</a:t>
            </a:fld>
            <a:endParaRPr lang="en-US"/>
          </a:p>
        </p:txBody>
      </p:sp>
    </p:spTree>
    <p:extLst>
      <p:ext uri="{BB962C8B-B14F-4D97-AF65-F5344CB8AC3E}">
        <p14:creationId xmlns:p14="http://schemas.microsoft.com/office/powerpoint/2010/main" val="17423813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bwMode="auto">
          <a:noFill/>
          <a:ln>
            <a:solidFill>
              <a:srgbClr val="000000"/>
            </a:solidFill>
            <a:miter lim="800000"/>
            <a:headEnd/>
            <a:tailEnd/>
          </a:ln>
        </p:spPr>
      </p:sp>
      <p:sp>
        <p:nvSpPr>
          <p:cNvPr id="3174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p>
        </p:txBody>
      </p:sp>
      <p:sp>
        <p:nvSpPr>
          <p:cNvPr id="4" name="Slide Number Placeholder 3"/>
          <p:cNvSpPr>
            <a:spLocks noGrp="1"/>
          </p:cNvSpPr>
          <p:nvPr>
            <p:ph type="sldNum" sz="quarter" idx="5"/>
          </p:nvPr>
        </p:nvSpPr>
        <p:spPr/>
        <p:txBody>
          <a:bodyPr/>
          <a:lstStyle/>
          <a:p>
            <a:pPr>
              <a:defRPr/>
            </a:pPr>
            <a:fld id="{0CE9F2E7-ACBF-4F20-86BC-0DFFE3386F62}" type="slidenum">
              <a:rPr lang="en-US" smtClean="0"/>
              <a:pPr>
                <a:defRPr/>
              </a:pPr>
              <a:t>11</a:t>
            </a:fld>
            <a:endParaRPr lang="en-US"/>
          </a:p>
        </p:txBody>
      </p:sp>
    </p:spTree>
    <p:extLst>
      <p:ext uri="{BB962C8B-B14F-4D97-AF65-F5344CB8AC3E}">
        <p14:creationId xmlns:p14="http://schemas.microsoft.com/office/powerpoint/2010/main" val="8236674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6696D8B-757E-4188-A297-ABBC474CB58B}" type="slidenum">
              <a:rPr lang="en-US" smtClean="0"/>
              <a:t>12</a:t>
            </a:fld>
            <a:endParaRPr lang="en-US"/>
          </a:p>
        </p:txBody>
      </p:sp>
    </p:spTree>
    <p:extLst>
      <p:ext uri="{BB962C8B-B14F-4D97-AF65-F5344CB8AC3E}">
        <p14:creationId xmlns:p14="http://schemas.microsoft.com/office/powerpoint/2010/main" val="6959050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6696D8B-757E-4188-A297-ABBC474CB58B}" type="slidenum">
              <a:rPr lang="en-US" smtClean="0"/>
              <a:t>13</a:t>
            </a:fld>
            <a:endParaRPr lang="en-US"/>
          </a:p>
        </p:txBody>
      </p:sp>
    </p:spTree>
    <p:extLst>
      <p:ext uri="{BB962C8B-B14F-4D97-AF65-F5344CB8AC3E}">
        <p14:creationId xmlns:p14="http://schemas.microsoft.com/office/powerpoint/2010/main" val="33459852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6696D8B-757E-4188-A297-ABBC474CB58B}" type="slidenum">
              <a:rPr lang="en-US" smtClean="0"/>
              <a:t>14</a:t>
            </a:fld>
            <a:endParaRPr lang="en-US"/>
          </a:p>
        </p:txBody>
      </p:sp>
    </p:spTree>
    <p:extLst>
      <p:ext uri="{BB962C8B-B14F-4D97-AF65-F5344CB8AC3E}">
        <p14:creationId xmlns:p14="http://schemas.microsoft.com/office/powerpoint/2010/main" val="28920331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6696D8B-757E-4188-A297-ABBC474CB58B}" type="slidenum">
              <a:rPr lang="en-US" smtClean="0"/>
              <a:t>15</a:t>
            </a:fld>
            <a:endParaRPr lang="en-US"/>
          </a:p>
        </p:txBody>
      </p:sp>
    </p:spTree>
    <p:extLst>
      <p:ext uri="{BB962C8B-B14F-4D97-AF65-F5344CB8AC3E}">
        <p14:creationId xmlns:p14="http://schemas.microsoft.com/office/powerpoint/2010/main" val="1316548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6696D8B-757E-4188-A297-ABBC474CB58B}" type="slidenum">
              <a:rPr lang="en-US" smtClean="0"/>
              <a:t>16</a:t>
            </a:fld>
            <a:endParaRPr lang="en-US"/>
          </a:p>
        </p:txBody>
      </p:sp>
    </p:spTree>
    <p:extLst>
      <p:ext uri="{BB962C8B-B14F-4D97-AF65-F5344CB8AC3E}">
        <p14:creationId xmlns:p14="http://schemas.microsoft.com/office/powerpoint/2010/main" val="144925530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6696D8B-757E-4188-A297-ABBC474CB58B}" type="slidenum">
              <a:rPr lang="en-US" smtClean="0"/>
              <a:t>17</a:t>
            </a:fld>
            <a:endParaRPr lang="en-US"/>
          </a:p>
        </p:txBody>
      </p:sp>
    </p:spTree>
    <p:extLst>
      <p:ext uri="{BB962C8B-B14F-4D97-AF65-F5344CB8AC3E}">
        <p14:creationId xmlns:p14="http://schemas.microsoft.com/office/powerpoint/2010/main" val="331528792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6696D8B-757E-4188-A297-ABBC474CB58B}" type="slidenum">
              <a:rPr lang="en-US" smtClean="0"/>
              <a:t>18</a:t>
            </a:fld>
            <a:endParaRPr lang="en-US"/>
          </a:p>
        </p:txBody>
      </p:sp>
    </p:spTree>
    <p:extLst>
      <p:ext uri="{BB962C8B-B14F-4D97-AF65-F5344CB8AC3E}">
        <p14:creationId xmlns:p14="http://schemas.microsoft.com/office/powerpoint/2010/main" val="334144027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6696D8B-757E-4188-A297-ABBC474CB58B}" type="slidenum">
              <a:rPr lang="en-US" smtClean="0"/>
              <a:t>19</a:t>
            </a:fld>
            <a:endParaRPr lang="en-US"/>
          </a:p>
        </p:txBody>
      </p:sp>
    </p:spTree>
    <p:extLst>
      <p:ext uri="{BB962C8B-B14F-4D97-AF65-F5344CB8AC3E}">
        <p14:creationId xmlns:p14="http://schemas.microsoft.com/office/powerpoint/2010/main" val="21652104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84310E-6A42-4AC1-A07B-2F435501EDAB}"/>
              </a:ext>
            </a:extLst>
          </p:cNvPr>
          <p:cNvSpPr>
            <a:spLocks noGrp="1"/>
          </p:cNvSpPr>
          <p:nvPr>
            <p:ph type="ctrTitle"/>
          </p:nvPr>
        </p:nvSpPr>
        <p:spPr>
          <a:xfrm>
            <a:off x="1277007" y="1122363"/>
            <a:ext cx="9695793" cy="2387600"/>
          </a:xfrm>
        </p:spPr>
        <p:txBody>
          <a:bodyPr anchor="b"/>
          <a:lstStyle>
            <a:lvl1pPr algn="ctr">
              <a:defRPr sz="6000" b="1">
                <a:solidFill>
                  <a:srgbClr val="576943"/>
                </a:solidFill>
                <a:latin typeface="+mn-lt"/>
              </a:defRPr>
            </a:lvl1pPr>
          </a:lstStyle>
          <a:p>
            <a:r>
              <a:rPr lang="en-US" dirty="0"/>
              <a:t>Click to edit Master title style</a:t>
            </a:r>
          </a:p>
        </p:txBody>
      </p:sp>
      <p:sp>
        <p:nvSpPr>
          <p:cNvPr id="3" name="Subtitle 2">
            <a:extLst>
              <a:ext uri="{FF2B5EF4-FFF2-40B4-BE49-F238E27FC236}">
                <a16:creationId xmlns:a16="http://schemas.microsoft.com/office/drawing/2014/main" id="{2A24144D-EA22-498F-A188-6239D4302A14}"/>
              </a:ext>
            </a:extLst>
          </p:cNvPr>
          <p:cNvSpPr>
            <a:spLocks noGrp="1"/>
          </p:cNvSpPr>
          <p:nvPr>
            <p:ph type="subTitle" idx="1"/>
          </p:nvPr>
        </p:nvSpPr>
        <p:spPr>
          <a:xfrm>
            <a:off x="1524000" y="3602038"/>
            <a:ext cx="9144000" cy="1655762"/>
          </a:xfrm>
        </p:spPr>
        <p:txBody>
          <a:bodyPr>
            <a:normAutofit/>
          </a:bodyPr>
          <a:lstStyle>
            <a:lvl1pPr marL="0" indent="0" algn="l">
              <a:buNone/>
              <a:defRPr sz="4000" b="1">
                <a:solidFill>
                  <a:srgbClr val="57694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5" name="Footer Placeholder 4">
            <a:extLst>
              <a:ext uri="{FF2B5EF4-FFF2-40B4-BE49-F238E27FC236}">
                <a16:creationId xmlns:a16="http://schemas.microsoft.com/office/drawing/2014/main" id="{6DB8FCC7-5CDC-48DB-8E79-5B322B696D5A}"/>
              </a:ext>
            </a:extLst>
          </p:cNvPr>
          <p:cNvSpPr>
            <a:spLocks noGrp="1"/>
          </p:cNvSpPr>
          <p:nvPr>
            <p:ph type="ftr" sz="quarter" idx="11"/>
          </p:nvPr>
        </p:nvSpPr>
        <p:spPr>
          <a:xfrm>
            <a:off x="441434" y="6356350"/>
            <a:ext cx="11177752" cy="359760"/>
          </a:xfrm>
          <a:solidFill>
            <a:srgbClr val="B97A56"/>
          </a:solidFill>
        </p:spPr>
        <p:txBody>
          <a:bodyPr/>
          <a:lstStyle>
            <a:lvl1pPr>
              <a:defRPr sz="1600">
                <a:solidFill>
                  <a:schemeClr val="bg1"/>
                </a:solidFill>
              </a:defRPr>
            </a:lvl1pPr>
          </a:lstStyle>
          <a:p>
            <a:r>
              <a:rPr lang="en-US" dirty="0"/>
              <a:t>Business Retention and Expansion International  |  P.O. Box 15011, Hattiesburg, MS  39404-5011  |  601.602.8075  |  brei@brei.org</a:t>
            </a:r>
          </a:p>
        </p:txBody>
      </p:sp>
    </p:spTree>
    <p:extLst>
      <p:ext uri="{BB962C8B-B14F-4D97-AF65-F5344CB8AC3E}">
        <p14:creationId xmlns:p14="http://schemas.microsoft.com/office/powerpoint/2010/main" val="729505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BB9798-E3CE-43AF-B583-38C72AD54095}"/>
              </a:ext>
            </a:extLst>
          </p:cNvPr>
          <p:cNvSpPr>
            <a:spLocks noGrp="1"/>
          </p:cNvSpPr>
          <p:nvPr>
            <p:ph type="title"/>
          </p:nvPr>
        </p:nvSpPr>
        <p:spPr/>
        <p:txBody>
          <a:bodyPr/>
          <a:lstStyle>
            <a:lvl1pPr>
              <a:defRPr b="1">
                <a:solidFill>
                  <a:srgbClr val="576943"/>
                </a:solidFill>
                <a:latin typeface="+mn-lt"/>
              </a:defRPr>
            </a:lvl1pPr>
          </a:lstStyle>
          <a:p>
            <a:r>
              <a:rPr lang="en-US" dirty="0"/>
              <a:t>Click to edit Master title style</a:t>
            </a:r>
          </a:p>
        </p:txBody>
      </p:sp>
      <p:sp>
        <p:nvSpPr>
          <p:cNvPr id="3" name="Content Placeholder 2">
            <a:extLst>
              <a:ext uri="{FF2B5EF4-FFF2-40B4-BE49-F238E27FC236}">
                <a16:creationId xmlns:a16="http://schemas.microsoft.com/office/drawing/2014/main" id="{C208134D-00DF-418F-A114-4D760A9DEEE4}"/>
              </a:ext>
            </a:extLst>
          </p:cNvPr>
          <p:cNvSpPr>
            <a:spLocks noGrp="1"/>
          </p:cNvSpPr>
          <p:nvPr>
            <p:ph idx="1"/>
          </p:nvPr>
        </p:nvSpPr>
        <p:spPr/>
        <p:txBody>
          <a:bodyPr/>
          <a:lstStyle>
            <a:lvl1pPr>
              <a:defRPr sz="3600"/>
            </a:lvl1pPr>
            <a:lvl2pPr>
              <a:defRPr sz="3200"/>
            </a:lvl2pPr>
            <a:lvl3pPr>
              <a:defRPr sz="240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ECC024E6-E5B9-4033-A308-21114734E7C8}"/>
              </a:ext>
            </a:extLst>
          </p:cNvPr>
          <p:cNvSpPr>
            <a:spLocks noGrp="1"/>
          </p:cNvSpPr>
          <p:nvPr>
            <p:ph type="dt" sz="half" idx="10"/>
          </p:nvPr>
        </p:nvSpPr>
        <p:spPr/>
        <p:txBody>
          <a:bodyPr/>
          <a:lstStyle/>
          <a:p>
            <a:fld id="{CB5FAC76-2FF1-4B3D-BE2D-038EE1D7E7DE}" type="datetimeFigureOut">
              <a:rPr lang="en-US" smtClean="0"/>
              <a:t>8/1/2024</a:t>
            </a:fld>
            <a:endParaRPr lang="en-US"/>
          </a:p>
        </p:txBody>
      </p:sp>
      <p:sp>
        <p:nvSpPr>
          <p:cNvPr id="5" name="Footer Placeholder 4">
            <a:extLst>
              <a:ext uri="{FF2B5EF4-FFF2-40B4-BE49-F238E27FC236}">
                <a16:creationId xmlns:a16="http://schemas.microsoft.com/office/drawing/2014/main" id="{78F68788-5BF2-409B-8C95-DF0E642FF91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9554AD6-A902-4427-BEF9-4525012654AA}"/>
              </a:ext>
            </a:extLst>
          </p:cNvPr>
          <p:cNvSpPr>
            <a:spLocks noGrp="1"/>
          </p:cNvSpPr>
          <p:nvPr>
            <p:ph type="sldNum" sz="quarter" idx="12"/>
          </p:nvPr>
        </p:nvSpPr>
        <p:spPr/>
        <p:txBody>
          <a:bodyPr/>
          <a:lstStyle>
            <a:lvl1pPr>
              <a:defRPr b="1">
                <a:solidFill>
                  <a:srgbClr val="576943"/>
                </a:solidFill>
              </a:defRPr>
            </a:lvl1pPr>
          </a:lstStyle>
          <a:p>
            <a:fld id="{2ABB0DEF-D804-4791-8C62-4F6916C2FAE2}" type="slidenum">
              <a:rPr lang="en-US" smtClean="0"/>
              <a:pPr/>
              <a:t>‹#›</a:t>
            </a:fld>
            <a:endParaRPr lang="en-US" dirty="0"/>
          </a:p>
        </p:txBody>
      </p:sp>
    </p:spTree>
    <p:extLst>
      <p:ext uri="{BB962C8B-B14F-4D97-AF65-F5344CB8AC3E}">
        <p14:creationId xmlns:p14="http://schemas.microsoft.com/office/powerpoint/2010/main" val="15481465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0757D2-E6C4-4CD4-B671-FD46D46B4CA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DC59ED8-2D1C-4097-BE27-AE6C516097D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7E356A9-570E-4B9F-8D0E-A1B63C184BD1}"/>
              </a:ext>
            </a:extLst>
          </p:cNvPr>
          <p:cNvSpPr>
            <a:spLocks noGrp="1"/>
          </p:cNvSpPr>
          <p:nvPr>
            <p:ph type="dt" sz="half" idx="10"/>
          </p:nvPr>
        </p:nvSpPr>
        <p:spPr/>
        <p:txBody>
          <a:bodyPr/>
          <a:lstStyle/>
          <a:p>
            <a:fld id="{CB5FAC76-2FF1-4B3D-BE2D-038EE1D7E7DE}" type="datetimeFigureOut">
              <a:rPr lang="en-US" smtClean="0"/>
              <a:t>8/1/2024</a:t>
            </a:fld>
            <a:endParaRPr lang="en-US"/>
          </a:p>
        </p:txBody>
      </p:sp>
      <p:sp>
        <p:nvSpPr>
          <p:cNvPr id="5" name="Footer Placeholder 4">
            <a:extLst>
              <a:ext uri="{FF2B5EF4-FFF2-40B4-BE49-F238E27FC236}">
                <a16:creationId xmlns:a16="http://schemas.microsoft.com/office/drawing/2014/main" id="{0451FC68-5395-4E38-A005-141A193AB5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0EBDA0A-C5A0-472C-9C10-CED96F86197F}"/>
              </a:ext>
            </a:extLst>
          </p:cNvPr>
          <p:cNvSpPr>
            <a:spLocks noGrp="1"/>
          </p:cNvSpPr>
          <p:nvPr>
            <p:ph type="sldNum" sz="quarter" idx="12"/>
          </p:nvPr>
        </p:nvSpPr>
        <p:spPr/>
        <p:txBody>
          <a:bodyPr/>
          <a:lstStyle/>
          <a:p>
            <a:fld id="{2ABB0DEF-D804-4791-8C62-4F6916C2FAE2}" type="slidenum">
              <a:rPr lang="en-US" smtClean="0"/>
              <a:t>‹#›</a:t>
            </a:fld>
            <a:endParaRPr lang="en-US"/>
          </a:p>
        </p:txBody>
      </p:sp>
    </p:spTree>
    <p:extLst>
      <p:ext uri="{BB962C8B-B14F-4D97-AF65-F5344CB8AC3E}">
        <p14:creationId xmlns:p14="http://schemas.microsoft.com/office/powerpoint/2010/main" val="15924641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668127-A763-4FE7-81CC-BB94051C6B81}"/>
              </a:ext>
            </a:extLst>
          </p:cNvPr>
          <p:cNvSpPr>
            <a:spLocks noGrp="1"/>
          </p:cNvSpPr>
          <p:nvPr>
            <p:ph type="title"/>
          </p:nvPr>
        </p:nvSpPr>
        <p:spPr/>
        <p:txBody>
          <a:bodyPr/>
          <a:lstStyle>
            <a:lvl1pPr>
              <a:defRPr b="1">
                <a:solidFill>
                  <a:srgbClr val="576943"/>
                </a:solidFill>
                <a:latin typeface="+mn-lt"/>
              </a:defRPr>
            </a:lvl1pPr>
          </a:lstStyle>
          <a:p>
            <a:r>
              <a:rPr lang="en-US" dirty="0"/>
              <a:t>Click to edit Master title style</a:t>
            </a:r>
          </a:p>
        </p:txBody>
      </p:sp>
      <p:sp>
        <p:nvSpPr>
          <p:cNvPr id="3" name="Content Placeholder 2">
            <a:extLst>
              <a:ext uri="{FF2B5EF4-FFF2-40B4-BE49-F238E27FC236}">
                <a16:creationId xmlns:a16="http://schemas.microsoft.com/office/drawing/2014/main" id="{C42C1FFE-7098-4055-ACA5-6DF55FA8D8F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F82AC34-1076-4775-94EE-74ECFDDF5B3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CA3B1DB-EBB1-4E36-9044-FCFD5A3E6DE9}"/>
              </a:ext>
            </a:extLst>
          </p:cNvPr>
          <p:cNvSpPr>
            <a:spLocks noGrp="1"/>
          </p:cNvSpPr>
          <p:nvPr>
            <p:ph type="dt" sz="half" idx="10"/>
          </p:nvPr>
        </p:nvSpPr>
        <p:spPr/>
        <p:txBody>
          <a:bodyPr/>
          <a:lstStyle/>
          <a:p>
            <a:fld id="{CB5FAC76-2FF1-4B3D-BE2D-038EE1D7E7DE}" type="datetimeFigureOut">
              <a:rPr lang="en-US" smtClean="0"/>
              <a:t>8/1/2024</a:t>
            </a:fld>
            <a:endParaRPr lang="en-US"/>
          </a:p>
        </p:txBody>
      </p:sp>
      <p:sp>
        <p:nvSpPr>
          <p:cNvPr id="6" name="Footer Placeholder 5">
            <a:extLst>
              <a:ext uri="{FF2B5EF4-FFF2-40B4-BE49-F238E27FC236}">
                <a16:creationId xmlns:a16="http://schemas.microsoft.com/office/drawing/2014/main" id="{A4FCD7FF-1CE0-47A4-8706-D9EAAE909A1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A8BDD0F-A2B0-4974-8DD6-89CD36012B7C}"/>
              </a:ext>
            </a:extLst>
          </p:cNvPr>
          <p:cNvSpPr>
            <a:spLocks noGrp="1"/>
          </p:cNvSpPr>
          <p:nvPr>
            <p:ph type="sldNum" sz="quarter" idx="12"/>
          </p:nvPr>
        </p:nvSpPr>
        <p:spPr/>
        <p:txBody>
          <a:bodyPr/>
          <a:lstStyle/>
          <a:p>
            <a:fld id="{2ABB0DEF-D804-4791-8C62-4F6916C2FAE2}" type="slidenum">
              <a:rPr lang="en-US" smtClean="0"/>
              <a:t>‹#›</a:t>
            </a:fld>
            <a:endParaRPr lang="en-US"/>
          </a:p>
        </p:txBody>
      </p:sp>
    </p:spTree>
    <p:extLst>
      <p:ext uri="{BB962C8B-B14F-4D97-AF65-F5344CB8AC3E}">
        <p14:creationId xmlns:p14="http://schemas.microsoft.com/office/powerpoint/2010/main" val="31014936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305C0F-DEB2-4EFD-9324-B6A8F7ACA88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5F7BF62-F729-4144-96CC-98D59099436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C83EBD4-83B0-410B-8D4C-05779F9DD6A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925DAEF-8DF8-4B5F-BA85-03B9213D117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A227706-EEB7-43DD-B70D-553928871F9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231A971-5C4F-4C28-9CBC-5E77854D90C6}"/>
              </a:ext>
            </a:extLst>
          </p:cNvPr>
          <p:cNvSpPr>
            <a:spLocks noGrp="1"/>
          </p:cNvSpPr>
          <p:nvPr>
            <p:ph type="dt" sz="half" idx="10"/>
          </p:nvPr>
        </p:nvSpPr>
        <p:spPr/>
        <p:txBody>
          <a:bodyPr/>
          <a:lstStyle/>
          <a:p>
            <a:fld id="{CB5FAC76-2FF1-4B3D-BE2D-038EE1D7E7DE}" type="datetimeFigureOut">
              <a:rPr lang="en-US" smtClean="0"/>
              <a:t>8/1/2024</a:t>
            </a:fld>
            <a:endParaRPr lang="en-US"/>
          </a:p>
        </p:txBody>
      </p:sp>
      <p:sp>
        <p:nvSpPr>
          <p:cNvPr id="8" name="Footer Placeholder 7">
            <a:extLst>
              <a:ext uri="{FF2B5EF4-FFF2-40B4-BE49-F238E27FC236}">
                <a16:creationId xmlns:a16="http://schemas.microsoft.com/office/drawing/2014/main" id="{0C4F3E25-907D-4E05-AD0C-EA7595735EB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1711C71-CA5D-4C84-90D9-503C39847642}"/>
              </a:ext>
            </a:extLst>
          </p:cNvPr>
          <p:cNvSpPr>
            <a:spLocks noGrp="1"/>
          </p:cNvSpPr>
          <p:nvPr>
            <p:ph type="sldNum" sz="quarter" idx="12"/>
          </p:nvPr>
        </p:nvSpPr>
        <p:spPr/>
        <p:txBody>
          <a:bodyPr/>
          <a:lstStyle/>
          <a:p>
            <a:fld id="{2ABB0DEF-D804-4791-8C62-4F6916C2FAE2}" type="slidenum">
              <a:rPr lang="en-US" smtClean="0"/>
              <a:t>‹#›</a:t>
            </a:fld>
            <a:endParaRPr lang="en-US"/>
          </a:p>
        </p:txBody>
      </p:sp>
    </p:spTree>
    <p:extLst>
      <p:ext uri="{BB962C8B-B14F-4D97-AF65-F5344CB8AC3E}">
        <p14:creationId xmlns:p14="http://schemas.microsoft.com/office/powerpoint/2010/main" val="17163689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5920A7-7140-4CC9-96E0-9EE544A32A82}"/>
              </a:ext>
            </a:extLst>
          </p:cNvPr>
          <p:cNvSpPr>
            <a:spLocks noGrp="1"/>
          </p:cNvSpPr>
          <p:nvPr>
            <p:ph type="title"/>
          </p:nvPr>
        </p:nvSpPr>
        <p:spPr/>
        <p:txBody>
          <a:bodyPr/>
          <a:lstStyle>
            <a:lvl1pPr>
              <a:defRPr b="1">
                <a:solidFill>
                  <a:srgbClr val="576943"/>
                </a:solidFill>
                <a:latin typeface="+mn-lt"/>
              </a:defRPr>
            </a:lvl1pPr>
          </a:lstStyle>
          <a:p>
            <a:r>
              <a:rPr lang="en-US" dirty="0"/>
              <a:t>Click to edit Master title style</a:t>
            </a:r>
          </a:p>
        </p:txBody>
      </p:sp>
      <p:sp>
        <p:nvSpPr>
          <p:cNvPr id="3" name="Date Placeholder 2">
            <a:extLst>
              <a:ext uri="{FF2B5EF4-FFF2-40B4-BE49-F238E27FC236}">
                <a16:creationId xmlns:a16="http://schemas.microsoft.com/office/drawing/2014/main" id="{11497851-6C3D-41ED-9058-78F8A4407134}"/>
              </a:ext>
            </a:extLst>
          </p:cNvPr>
          <p:cNvSpPr>
            <a:spLocks noGrp="1"/>
          </p:cNvSpPr>
          <p:nvPr>
            <p:ph type="dt" sz="half" idx="10"/>
          </p:nvPr>
        </p:nvSpPr>
        <p:spPr/>
        <p:txBody>
          <a:bodyPr/>
          <a:lstStyle/>
          <a:p>
            <a:fld id="{CB5FAC76-2FF1-4B3D-BE2D-038EE1D7E7DE}" type="datetimeFigureOut">
              <a:rPr lang="en-US" smtClean="0"/>
              <a:t>8/1/2024</a:t>
            </a:fld>
            <a:endParaRPr lang="en-US"/>
          </a:p>
        </p:txBody>
      </p:sp>
      <p:sp>
        <p:nvSpPr>
          <p:cNvPr id="4" name="Footer Placeholder 3">
            <a:extLst>
              <a:ext uri="{FF2B5EF4-FFF2-40B4-BE49-F238E27FC236}">
                <a16:creationId xmlns:a16="http://schemas.microsoft.com/office/drawing/2014/main" id="{1E8FDABF-228B-405F-84E3-9835FE58500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FF5A31C-C086-4451-B460-4E8DED375DFB}"/>
              </a:ext>
            </a:extLst>
          </p:cNvPr>
          <p:cNvSpPr>
            <a:spLocks noGrp="1"/>
          </p:cNvSpPr>
          <p:nvPr>
            <p:ph type="sldNum" sz="quarter" idx="12"/>
          </p:nvPr>
        </p:nvSpPr>
        <p:spPr/>
        <p:txBody>
          <a:bodyPr/>
          <a:lstStyle/>
          <a:p>
            <a:fld id="{2ABB0DEF-D804-4791-8C62-4F6916C2FAE2}" type="slidenum">
              <a:rPr lang="en-US" smtClean="0"/>
              <a:t>‹#›</a:t>
            </a:fld>
            <a:endParaRPr lang="en-US"/>
          </a:p>
        </p:txBody>
      </p:sp>
    </p:spTree>
    <p:extLst>
      <p:ext uri="{BB962C8B-B14F-4D97-AF65-F5344CB8AC3E}">
        <p14:creationId xmlns:p14="http://schemas.microsoft.com/office/powerpoint/2010/main" val="35743383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032D72C-3B07-4615-AC1F-0EA0F5A12336}"/>
              </a:ext>
            </a:extLst>
          </p:cNvPr>
          <p:cNvSpPr>
            <a:spLocks noGrp="1"/>
          </p:cNvSpPr>
          <p:nvPr>
            <p:ph type="dt" sz="half" idx="10"/>
          </p:nvPr>
        </p:nvSpPr>
        <p:spPr/>
        <p:txBody>
          <a:bodyPr/>
          <a:lstStyle/>
          <a:p>
            <a:fld id="{CB5FAC76-2FF1-4B3D-BE2D-038EE1D7E7DE}" type="datetimeFigureOut">
              <a:rPr lang="en-US" smtClean="0"/>
              <a:t>8/1/2024</a:t>
            </a:fld>
            <a:endParaRPr lang="en-US"/>
          </a:p>
        </p:txBody>
      </p:sp>
      <p:sp>
        <p:nvSpPr>
          <p:cNvPr id="3" name="Footer Placeholder 2">
            <a:extLst>
              <a:ext uri="{FF2B5EF4-FFF2-40B4-BE49-F238E27FC236}">
                <a16:creationId xmlns:a16="http://schemas.microsoft.com/office/drawing/2014/main" id="{E5C09B28-D228-4E75-BA33-13931F753A4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8523D3C-F328-4B14-AB47-22A8B4749812}"/>
              </a:ext>
            </a:extLst>
          </p:cNvPr>
          <p:cNvSpPr>
            <a:spLocks noGrp="1"/>
          </p:cNvSpPr>
          <p:nvPr>
            <p:ph type="sldNum" sz="quarter" idx="12"/>
          </p:nvPr>
        </p:nvSpPr>
        <p:spPr/>
        <p:txBody>
          <a:bodyPr/>
          <a:lstStyle/>
          <a:p>
            <a:fld id="{2ABB0DEF-D804-4791-8C62-4F6916C2FAE2}" type="slidenum">
              <a:rPr lang="en-US" smtClean="0"/>
              <a:t>‹#›</a:t>
            </a:fld>
            <a:endParaRPr lang="en-US"/>
          </a:p>
        </p:txBody>
      </p:sp>
    </p:spTree>
    <p:extLst>
      <p:ext uri="{BB962C8B-B14F-4D97-AF65-F5344CB8AC3E}">
        <p14:creationId xmlns:p14="http://schemas.microsoft.com/office/powerpoint/2010/main" val="17299755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B2CF3-F071-487A-A903-C2CF32E30C1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10D0499-9D3D-4904-AFFA-D608ED2FE54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2AD0805-702F-491D-9E68-516AD8484B5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506A6D6-5611-474E-85D7-166EDF2EDC4E}"/>
              </a:ext>
            </a:extLst>
          </p:cNvPr>
          <p:cNvSpPr>
            <a:spLocks noGrp="1"/>
          </p:cNvSpPr>
          <p:nvPr>
            <p:ph type="dt" sz="half" idx="10"/>
          </p:nvPr>
        </p:nvSpPr>
        <p:spPr/>
        <p:txBody>
          <a:bodyPr/>
          <a:lstStyle/>
          <a:p>
            <a:fld id="{CB5FAC76-2FF1-4B3D-BE2D-038EE1D7E7DE}" type="datetimeFigureOut">
              <a:rPr lang="en-US" smtClean="0"/>
              <a:t>8/1/2024</a:t>
            </a:fld>
            <a:endParaRPr lang="en-US"/>
          </a:p>
        </p:txBody>
      </p:sp>
      <p:sp>
        <p:nvSpPr>
          <p:cNvPr id="6" name="Footer Placeholder 5">
            <a:extLst>
              <a:ext uri="{FF2B5EF4-FFF2-40B4-BE49-F238E27FC236}">
                <a16:creationId xmlns:a16="http://schemas.microsoft.com/office/drawing/2014/main" id="{B1ACD0E9-0C5F-4CBF-901C-46714822A7A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5731181-861B-472E-ADFB-98451D40C2D9}"/>
              </a:ext>
            </a:extLst>
          </p:cNvPr>
          <p:cNvSpPr>
            <a:spLocks noGrp="1"/>
          </p:cNvSpPr>
          <p:nvPr>
            <p:ph type="sldNum" sz="quarter" idx="12"/>
          </p:nvPr>
        </p:nvSpPr>
        <p:spPr/>
        <p:txBody>
          <a:bodyPr/>
          <a:lstStyle/>
          <a:p>
            <a:fld id="{2ABB0DEF-D804-4791-8C62-4F6916C2FAE2}" type="slidenum">
              <a:rPr lang="en-US" smtClean="0"/>
              <a:t>‹#›</a:t>
            </a:fld>
            <a:endParaRPr lang="en-US"/>
          </a:p>
        </p:txBody>
      </p:sp>
    </p:spTree>
    <p:extLst>
      <p:ext uri="{BB962C8B-B14F-4D97-AF65-F5344CB8AC3E}">
        <p14:creationId xmlns:p14="http://schemas.microsoft.com/office/powerpoint/2010/main" val="27476170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F7729E-6614-4500-8AF4-EA89A137A6C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12E5D6E-BB83-4576-9B83-67A3628EB9F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8EB2BC4-CECD-4730-B8FC-E4901A36A9F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F6F829F-4C02-457A-BAF1-7ADB0F1E58A6}"/>
              </a:ext>
            </a:extLst>
          </p:cNvPr>
          <p:cNvSpPr>
            <a:spLocks noGrp="1"/>
          </p:cNvSpPr>
          <p:nvPr>
            <p:ph type="dt" sz="half" idx="10"/>
          </p:nvPr>
        </p:nvSpPr>
        <p:spPr/>
        <p:txBody>
          <a:bodyPr/>
          <a:lstStyle/>
          <a:p>
            <a:fld id="{CB5FAC76-2FF1-4B3D-BE2D-038EE1D7E7DE}" type="datetimeFigureOut">
              <a:rPr lang="en-US" smtClean="0"/>
              <a:t>8/1/2024</a:t>
            </a:fld>
            <a:endParaRPr lang="en-US"/>
          </a:p>
        </p:txBody>
      </p:sp>
      <p:sp>
        <p:nvSpPr>
          <p:cNvPr id="6" name="Footer Placeholder 5">
            <a:extLst>
              <a:ext uri="{FF2B5EF4-FFF2-40B4-BE49-F238E27FC236}">
                <a16:creationId xmlns:a16="http://schemas.microsoft.com/office/drawing/2014/main" id="{723EC379-37C4-4072-ABBC-FA54CFB7E9B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D37F0E5-7CA3-4B47-A5D0-01A0E7B5CE33}"/>
              </a:ext>
            </a:extLst>
          </p:cNvPr>
          <p:cNvSpPr>
            <a:spLocks noGrp="1"/>
          </p:cNvSpPr>
          <p:nvPr>
            <p:ph type="sldNum" sz="quarter" idx="12"/>
          </p:nvPr>
        </p:nvSpPr>
        <p:spPr/>
        <p:txBody>
          <a:bodyPr/>
          <a:lstStyle/>
          <a:p>
            <a:fld id="{2ABB0DEF-D804-4791-8C62-4F6916C2FAE2}" type="slidenum">
              <a:rPr lang="en-US" smtClean="0"/>
              <a:t>‹#›</a:t>
            </a:fld>
            <a:endParaRPr lang="en-US"/>
          </a:p>
        </p:txBody>
      </p:sp>
    </p:spTree>
    <p:extLst>
      <p:ext uri="{BB962C8B-B14F-4D97-AF65-F5344CB8AC3E}">
        <p14:creationId xmlns:p14="http://schemas.microsoft.com/office/powerpoint/2010/main" val="15866943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00810A-8FDD-4D2F-84B8-0BAC3EB5C59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2E5C4AD-F6E3-4A14-8B83-2F17DD75063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5E25B6-B973-42F3-9649-EB54514BBE0D}"/>
              </a:ext>
            </a:extLst>
          </p:cNvPr>
          <p:cNvSpPr>
            <a:spLocks noGrp="1"/>
          </p:cNvSpPr>
          <p:nvPr>
            <p:ph type="dt" sz="half" idx="10"/>
          </p:nvPr>
        </p:nvSpPr>
        <p:spPr/>
        <p:txBody>
          <a:bodyPr/>
          <a:lstStyle/>
          <a:p>
            <a:fld id="{CB5FAC76-2FF1-4B3D-BE2D-038EE1D7E7DE}" type="datetimeFigureOut">
              <a:rPr lang="en-US" smtClean="0"/>
              <a:t>8/1/2024</a:t>
            </a:fld>
            <a:endParaRPr lang="en-US"/>
          </a:p>
        </p:txBody>
      </p:sp>
      <p:sp>
        <p:nvSpPr>
          <p:cNvPr id="5" name="Footer Placeholder 4">
            <a:extLst>
              <a:ext uri="{FF2B5EF4-FFF2-40B4-BE49-F238E27FC236}">
                <a16:creationId xmlns:a16="http://schemas.microsoft.com/office/drawing/2014/main" id="{15978945-F03B-4FC2-B93F-9E4B167BB48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AD61B08-5F20-4E40-A4B8-EDB60F42EAA9}"/>
              </a:ext>
            </a:extLst>
          </p:cNvPr>
          <p:cNvSpPr>
            <a:spLocks noGrp="1"/>
          </p:cNvSpPr>
          <p:nvPr>
            <p:ph type="sldNum" sz="quarter" idx="12"/>
          </p:nvPr>
        </p:nvSpPr>
        <p:spPr/>
        <p:txBody>
          <a:bodyPr/>
          <a:lstStyle/>
          <a:p>
            <a:fld id="{2ABB0DEF-D804-4791-8C62-4F6916C2FAE2}" type="slidenum">
              <a:rPr lang="en-US" smtClean="0"/>
              <a:t>‹#›</a:t>
            </a:fld>
            <a:endParaRPr lang="en-US"/>
          </a:p>
        </p:txBody>
      </p:sp>
    </p:spTree>
    <p:extLst>
      <p:ext uri="{BB962C8B-B14F-4D97-AF65-F5344CB8AC3E}">
        <p14:creationId xmlns:p14="http://schemas.microsoft.com/office/powerpoint/2010/main" val="38651222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F7179BD-58AB-4E5F-AC9B-0D9B7003B6B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CDEDE5B-FE5E-47D3-B99A-FDAA1406A98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5A0F2D3-D918-4C8F-AE99-1B6B985F27E0}"/>
              </a:ext>
            </a:extLst>
          </p:cNvPr>
          <p:cNvSpPr>
            <a:spLocks noGrp="1"/>
          </p:cNvSpPr>
          <p:nvPr>
            <p:ph type="dt" sz="half" idx="10"/>
          </p:nvPr>
        </p:nvSpPr>
        <p:spPr/>
        <p:txBody>
          <a:bodyPr/>
          <a:lstStyle/>
          <a:p>
            <a:fld id="{CB5FAC76-2FF1-4B3D-BE2D-038EE1D7E7DE}" type="datetimeFigureOut">
              <a:rPr lang="en-US" smtClean="0"/>
              <a:t>8/1/2024</a:t>
            </a:fld>
            <a:endParaRPr lang="en-US"/>
          </a:p>
        </p:txBody>
      </p:sp>
      <p:sp>
        <p:nvSpPr>
          <p:cNvPr id="5" name="Footer Placeholder 4">
            <a:extLst>
              <a:ext uri="{FF2B5EF4-FFF2-40B4-BE49-F238E27FC236}">
                <a16:creationId xmlns:a16="http://schemas.microsoft.com/office/drawing/2014/main" id="{7E2FD30F-0FE1-41E5-A706-EDAACCE7E2E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9B7B574-6E4D-4F2A-847F-4D1220009BE0}"/>
              </a:ext>
            </a:extLst>
          </p:cNvPr>
          <p:cNvSpPr>
            <a:spLocks noGrp="1"/>
          </p:cNvSpPr>
          <p:nvPr>
            <p:ph type="sldNum" sz="quarter" idx="12"/>
          </p:nvPr>
        </p:nvSpPr>
        <p:spPr/>
        <p:txBody>
          <a:bodyPr/>
          <a:lstStyle/>
          <a:p>
            <a:fld id="{2ABB0DEF-D804-4791-8C62-4F6916C2FAE2}" type="slidenum">
              <a:rPr lang="en-US" smtClean="0"/>
              <a:t>‹#›</a:t>
            </a:fld>
            <a:endParaRPr lang="en-US"/>
          </a:p>
        </p:txBody>
      </p:sp>
    </p:spTree>
    <p:extLst>
      <p:ext uri="{BB962C8B-B14F-4D97-AF65-F5344CB8AC3E}">
        <p14:creationId xmlns:p14="http://schemas.microsoft.com/office/powerpoint/2010/main" val="16296269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566F0A9-7017-439D-95D6-4AB87F3D886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23D2434-1ABC-432D-9CF4-DEFD9372B28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F2251D0-0B9E-43E3-82BF-3F067ACA0C5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B5FAC76-2FF1-4B3D-BE2D-038EE1D7E7DE}" type="datetimeFigureOut">
              <a:rPr lang="en-US" smtClean="0"/>
              <a:t>8/1/2024</a:t>
            </a:fld>
            <a:endParaRPr lang="en-US"/>
          </a:p>
        </p:txBody>
      </p:sp>
      <p:sp>
        <p:nvSpPr>
          <p:cNvPr id="5" name="Footer Placeholder 4">
            <a:extLst>
              <a:ext uri="{FF2B5EF4-FFF2-40B4-BE49-F238E27FC236}">
                <a16:creationId xmlns:a16="http://schemas.microsoft.com/office/drawing/2014/main" id="{9B1D5E7B-08F4-4D90-ABD1-B4E2EFFA52A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D4515C7-7CB5-4F95-9FDB-9DBB76386C4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ABB0DEF-D804-4791-8C62-4F6916C2FAE2}" type="slidenum">
              <a:rPr lang="en-US" smtClean="0"/>
              <a:t>‹#›</a:t>
            </a:fld>
            <a:endParaRPr lang="en-US"/>
          </a:p>
        </p:txBody>
      </p:sp>
    </p:spTree>
    <p:extLst>
      <p:ext uri="{BB962C8B-B14F-4D97-AF65-F5344CB8AC3E}">
        <p14:creationId xmlns:p14="http://schemas.microsoft.com/office/powerpoint/2010/main" val="29014262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creativecommons.org/licenses/by-nc-sa/3.0/"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149B56-C1E7-4E94-8222-3F0872FFB5CF}"/>
              </a:ext>
            </a:extLst>
          </p:cNvPr>
          <p:cNvSpPr>
            <a:spLocks noGrp="1"/>
          </p:cNvSpPr>
          <p:nvPr>
            <p:ph type="ctrTitle"/>
          </p:nvPr>
        </p:nvSpPr>
        <p:spPr>
          <a:xfrm>
            <a:off x="1277007" y="1122363"/>
            <a:ext cx="10348936" cy="2387600"/>
          </a:xfrm>
        </p:spPr>
        <p:txBody>
          <a:bodyPr/>
          <a:lstStyle/>
          <a:p>
            <a:pPr algn="l"/>
            <a:r>
              <a:rPr lang="en-US" dirty="0"/>
              <a:t>Business Retention &amp; Expansion</a:t>
            </a:r>
          </a:p>
        </p:txBody>
      </p:sp>
      <p:sp>
        <p:nvSpPr>
          <p:cNvPr id="3" name="Subtitle 2">
            <a:extLst>
              <a:ext uri="{FF2B5EF4-FFF2-40B4-BE49-F238E27FC236}">
                <a16:creationId xmlns:a16="http://schemas.microsoft.com/office/drawing/2014/main" id="{82A6BFB2-5E4F-4DFC-B315-8EE527E7D4CE}"/>
              </a:ext>
            </a:extLst>
          </p:cNvPr>
          <p:cNvSpPr>
            <a:spLocks noGrp="1"/>
          </p:cNvSpPr>
          <p:nvPr>
            <p:ph type="subTitle" idx="1"/>
          </p:nvPr>
        </p:nvSpPr>
        <p:spPr>
          <a:xfrm>
            <a:off x="1524000" y="3602037"/>
            <a:ext cx="9144000" cy="2133599"/>
          </a:xfrm>
        </p:spPr>
        <p:txBody>
          <a:bodyPr>
            <a:normAutofit/>
          </a:bodyPr>
          <a:lstStyle/>
          <a:p>
            <a:r>
              <a:rPr lang="en-US" dirty="0"/>
              <a:t>Program Evaluation</a:t>
            </a:r>
          </a:p>
        </p:txBody>
      </p:sp>
      <p:sp>
        <p:nvSpPr>
          <p:cNvPr id="4" name="Footer Placeholder 4">
            <a:extLst>
              <a:ext uri="{FF2B5EF4-FFF2-40B4-BE49-F238E27FC236}">
                <a16:creationId xmlns:a16="http://schemas.microsoft.com/office/drawing/2014/main" id="{34D2CD03-CEB4-416A-ACF2-A2C0667A119B}"/>
              </a:ext>
            </a:extLst>
          </p:cNvPr>
          <p:cNvSpPr>
            <a:spLocks noGrp="1"/>
          </p:cNvSpPr>
          <p:nvPr>
            <p:ph type="ftr" sz="quarter" idx="11"/>
          </p:nvPr>
        </p:nvSpPr>
        <p:spPr>
          <a:xfrm>
            <a:off x="441434" y="6356350"/>
            <a:ext cx="11177752" cy="359760"/>
          </a:xfrm>
          <a:solidFill>
            <a:srgbClr val="C0A47F"/>
          </a:solidFill>
        </p:spPr>
        <p:txBody>
          <a:bodyPr/>
          <a:lstStyle>
            <a:lvl1pPr>
              <a:defRPr sz="1600">
                <a:solidFill>
                  <a:schemeClr val="bg1"/>
                </a:solidFill>
              </a:defRPr>
            </a:lvl1pPr>
          </a:lstStyle>
          <a:p>
            <a:r>
              <a:rPr lang="en-US" b="1" dirty="0"/>
              <a:t>Business Retention and Expansion International  |  P.O. Box 15011, Hattiesburg, MS  39404-5011  |  601.602.8075  |  brei@brei.org</a:t>
            </a:r>
          </a:p>
        </p:txBody>
      </p:sp>
    </p:spTree>
    <p:extLst>
      <p:ext uri="{BB962C8B-B14F-4D97-AF65-F5344CB8AC3E}">
        <p14:creationId xmlns:p14="http://schemas.microsoft.com/office/powerpoint/2010/main" val="19668181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B6B53D-92BF-4EC7-BD32-FCC6DAACA4CD}"/>
              </a:ext>
            </a:extLst>
          </p:cNvPr>
          <p:cNvSpPr>
            <a:spLocks noGrp="1"/>
          </p:cNvSpPr>
          <p:nvPr>
            <p:ph type="title"/>
          </p:nvPr>
        </p:nvSpPr>
        <p:spPr/>
        <p:txBody>
          <a:bodyPr/>
          <a:lstStyle/>
          <a:p>
            <a:r>
              <a:rPr lang="en-US" dirty="0"/>
              <a:t>Is Evaluation Important?</a:t>
            </a:r>
          </a:p>
        </p:txBody>
      </p:sp>
      <p:sp>
        <p:nvSpPr>
          <p:cNvPr id="3" name="Content Placeholder 2">
            <a:extLst>
              <a:ext uri="{FF2B5EF4-FFF2-40B4-BE49-F238E27FC236}">
                <a16:creationId xmlns:a16="http://schemas.microsoft.com/office/drawing/2014/main" id="{D8C999CA-533D-4F94-AE5B-6D14CDFCBEA9}"/>
              </a:ext>
            </a:extLst>
          </p:cNvPr>
          <p:cNvSpPr>
            <a:spLocks noGrp="1"/>
          </p:cNvSpPr>
          <p:nvPr>
            <p:ph idx="1"/>
          </p:nvPr>
        </p:nvSpPr>
        <p:spPr>
          <a:xfrm>
            <a:off x="838199" y="1542991"/>
            <a:ext cx="10832869" cy="4949881"/>
          </a:xfrm>
        </p:spPr>
        <p:txBody>
          <a:bodyPr>
            <a:noAutofit/>
          </a:bodyPr>
          <a:lstStyle/>
          <a:p>
            <a:pPr>
              <a:spcAft>
                <a:spcPts val="1200"/>
              </a:spcAft>
            </a:pPr>
            <a:r>
              <a:rPr lang="en-US" dirty="0"/>
              <a:t>Why would a BR&amp;E Visitation Program be interested in evaluation?</a:t>
            </a:r>
          </a:p>
          <a:p>
            <a:pPr>
              <a:spcAft>
                <a:spcPts val="1200"/>
              </a:spcAft>
            </a:pPr>
            <a:r>
              <a:rPr lang="en-US" dirty="0"/>
              <a:t>What factors could indicate whether or not a program is successful?</a:t>
            </a:r>
          </a:p>
          <a:p>
            <a:pPr>
              <a:spcAft>
                <a:spcPts val="1200"/>
              </a:spcAft>
            </a:pPr>
            <a:r>
              <a:rPr lang="en-US" dirty="0"/>
              <a:t>Why would demonstrated program success be important to the future of the program?</a:t>
            </a:r>
          </a:p>
          <a:p>
            <a:pPr>
              <a:spcAft>
                <a:spcPts val="1200"/>
              </a:spcAft>
            </a:pPr>
            <a:r>
              <a:rPr lang="en-US" dirty="0"/>
              <a:t>What stakeholders would be interested in the documented success of the program?</a:t>
            </a:r>
          </a:p>
        </p:txBody>
      </p:sp>
      <p:cxnSp>
        <p:nvCxnSpPr>
          <p:cNvPr id="5" name="Straight Connector 4">
            <a:extLst>
              <a:ext uri="{FF2B5EF4-FFF2-40B4-BE49-F238E27FC236}">
                <a16:creationId xmlns:a16="http://schemas.microsoft.com/office/drawing/2014/main" id="{63F5564B-9005-4EEB-9B21-ACA4FABF73E9}"/>
              </a:ext>
            </a:extLst>
          </p:cNvPr>
          <p:cNvCxnSpPr/>
          <p:nvPr/>
        </p:nvCxnSpPr>
        <p:spPr>
          <a:xfrm>
            <a:off x="0" y="1387929"/>
            <a:ext cx="12192000" cy="0"/>
          </a:xfrm>
          <a:prstGeom prst="line">
            <a:avLst/>
          </a:prstGeom>
          <a:ln w="44450">
            <a:solidFill>
              <a:srgbClr val="57694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380200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B6B53D-92BF-4EC7-BD32-FCC6DAACA4CD}"/>
              </a:ext>
            </a:extLst>
          </p:cNvPr>
          <p:cNvSpPr>
            <a:spLocks noGrp="1"/>
          </p:cNvSpPr>
          <p:nvPr>
            <p:ph type="title"/>
          </p:nvPr>
        </p:nvSpPr>
        <p:spPr/>
        <p:txBody>
          <a:bodyPr/>
          <a:lstStyle/>
          <a:p>
            <a:r>
              <a:rPr lang="en-US" dirty="0"/>
              <a:t>Evaluation Components</a:t>
            </a:r>
          </a:p>
        </p:txBody>
      </p:sp>
      <p:sp>
        <p:nvSpPr>
          <p:cNvPr id="3" name="Content Placeholder 2">
            <a:extLst>
              <a:ext uri="{FF2B5EF4-FFF2-40B4-BE49-F238E27FC236}">
                <a16:creationId xmlns:a16="http://schemas.microsoft.com/office/drawing/2014/main" id="{D8C999CA-533D-4F94-AE5B-6D14CDFCBEA9}"/>
              </a:ext>
            </a:extLst>
          </p:cNvPr>
          <p:cNvSpPr>
            <a:spLocks noGrp="1"/>
          </p:cNvSpPr>
          <p:nvPr>
            <p:ph idx="1"/>
          </p:nvPr>
        </p:nvSpPr>
        <p:spPr>
          <a:xfrm>
            <a:off x="838200" y="1609500"/>
            <a:ext cx="10669438" cy="5038950"/>
          </a:xfrm>
        </p:spPr>
        <p:txBody>
          <a:bodyPr>
            <a:normAutofit/>
          </a:bodyPr>
          <a:lstStyle/>
          <a:p>
            <a:pPr>
              <a:spcAft>
                <a:spcPts val="1200"/>
              </a:spcAft>
            </a:pPr>
            <a:r>
              <a:rPr lang="en-US" dirty="0"/>
              <a:t>Utility – How useful is program evaluation to you and your stakeholders?</a:t>
            </a:r>
          </a:p>
          <a:p>
            <a:pPr>
              <a:spcAft>
                <a:spcPts val="1200"/>
              </a:spcAft>
            </a:pPr>
            <a:r>
              <a:rPr lang="en-US" dirty="0"/>
              <a:t>Feasibility – How practical is evaluation for a program?</a:t>
            </a:r>
          </a:p>
          <a:p>
            <a:pPr>
              <a:spcAft>
                <a:spcPts val="1200"/>
              </a:spcAft>
            </a:pPr>
            <a:r>
              <a:rPr lang="en-US" sz="3600" dirty="0"/>
              <a:t>Propriety – How appropriate is evaluation for those who are involved?</a:t>
            </a:r>
          </a:p>
          <a:p>
            <a:r>
              <a:rPr lang="en-US" dirty="0"/>
              <a:t>Accuracy – How accurate is program evaluation and the information it conveys?</a:t>
            </a:r>
            <a:endParaRPr lang="en-US" sz="3600" dirty="0"/>
          </a:p>
        </p:txBody>
      </p:sp>
      <p:cxnSp>
        <p:nvCxnSpPr>
          <p:cNvPr id="5" name="Straight Connector 4">
            <a:extLst>
              <a:ext uri="{FF2B5EF4-FFF2-40B4-BE49-F238E27FC236}">
                <a16:creationId xmlns:a16="http://schemas.microsoft.com/office/drawing/2014/main" id="{63F5564B-9005-4EEB-9B21-ACA4FABF73E9}"/>
              </a:ext>
            </a:extLst>
          </p:cNvPr>
          <p:cNvCxnSpPr/>
          <p:nvPr/>
        </p:nvCxnSpPr>
        <p:spPr>
          <a:xfrm>
            <a:off x="0" y="1387929"/>
            <a:ext cx="12192000" cy="0"/>
          </a:xfrm>
          <a:prstGeom prst="line">
            <a:avLst/>
          </a:prstGeom>
          <a:ln w="44450">
            <a:solidFill>
              <a:srgbClr val="57694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069523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B6B53D-92BF-4EC7-BD32-FCC6DAACA4CD}"/>
              </a:ext>
            </a:extLst>
          </p:cNvPr>
          <p:cNvSpPr>
            <a:spLocks noGrp="1"/>
          </p:cNvSpPr>
          <p:nvPr>
            <p:ph type="title"/>
          </p:nvPr>
        </p:nvSpPr>
        <p:spPr/>
        <p:txBody>
          <a:bodyPr/>
          <a:lstStyle/>
          <a:p>
            <a:r>
              <a:rPr lang="en-US" dirty="0"/>
              <a:t>Utility</a:t>
            </a:r>
          </a:p>
        </p:txBody>
      </p:sp>
      <p:sp>
        <p:nvSpPr>
          <p:cNvPr id="3" name="Content Placeholder 2">
            <a:extLst>
              <a:ext uri="{FF2B5EF4-FFF2-40B4-BE49-F238E27FC236}">
                <a16:creationId xmlns:a16="http://schemas.microsoft.com/office/drawing/2014/main" id="{D8C999CA-533D-4F94-AE5B-6D14CDFCBEA9}"/>
              </a:ext>
            </a:extLst>
          </p:cNvPr>
          <p:cNvSpPr>
            <a:spLocks noGrp="1"/>
          </p:cNvSpPr>
          <p:nvPr>
            <p:ph idx="1"/>
          </p:nvPr>
        </p:nvSpPr>
        <p:spPr>
          <a:xfrm>
            <a:off x="838200" y="1609499"/>
            <a:ext cx="10782300" cy="5248497"/>
          </a:xfrm>
        </p:spPr>
        <p:txBody>
          <a:bodyPr>
            <a:normAutofit fontScale="92500" lnSpcReduction="10000"/>
          </a:bodyPr>
          <a:lstStyle/>
          <a:p>
            <a:pPr>
              <a:spcAft>
                <a:spcPts val="600"/>
              </a:spcAft>
            </a:pPr>
            <a:r>
              <a:rPr lang="en-US" b="1" dirty="0"/>
              <a:t>State your purpose clearly </a:t>
            </a:r>
            <a:r>
              <a:rPr lang="en-US" dirty="0"/>
              <a:t>– Describe the reasons you are doing the evaluation</a:t>
            </a:r>
          </a:p>
          <a:p>
            <a:pPr>
              <a:spcAft>
                <a:spcPts val="600"/>
              </a:spcAft>
            </a:pPr>
            <a:r>
              <a:rPr lang="en-US" b="1" dirty="0"/>
              <a:t>Consider your audience(s) </a:t>
            </a:r>
            <a:r>
              <a:rPr lang="en-US" dirty="0"/>
              <a:t>– Describe the users of the evaluation and the type of information they require and find credible</a:t>
            </a:r>
          </a:p>
          <a:p>
            <a:pPr>
              <a:spcAft>
                <a:spcPts val="600"/>
              </a:spcAft>
            </a:pPr>
            <a:r>
              <a:rPr lang="en-US" b="1" dirty="0"/>
              <a:t>Communicate your findings </a:t>
            </a:r>
            <a:r>
              <a:rPr lang="en-US" dirty="0"/>
              <a:t>– Develop a plan to share information and how you can increase the chances that the information will be used</a:t>
            </a:r>
          </a:p>
          <a:p>
            <a:pPr>
              <a:spcAft>
                <a:spcPts val="600"/>
              </a:spcAft>
            </a:pPr>
            <a:r>
              <a:rPr lang="en-US" b="1" dirty="0"/>
              <a:t>Provide value to stakeholders</a:t>
            </a:r>
            <a:r>
              <a:rPr lang="en-US" dirty="0"/>
              <a:t> – Draw a connection between the evaluation and how it provides useful information.  Does it provide new information or confirm previous information?</a:t>
            </a:r>
            <a:endParaRPr lang="en-US" b="1" dirty="0"/>
          </a:p>
        </p:txBody>
      </p:sp>
      <p:cxnSp>
        <p:nvCxnSpPr>
          <p:cNvPr id="5" name="Straight Connector 4">
            <a:extLst>
              <a:ext uri="{FF2B5EF4-FFF2-40B4-BE49-F238E27FC236}">
                <a16:creationId xmlns:a16="http://schemas.microsoft.com/office/drawing/2014/main" id="{63F5564B-9005-4EEB-9B21-ACA4FABF73E9}"/>
              </a:ext>
            </a:extLst>
          </p:cNvPr>
          <p:cNvCxnSpPr/>
          <p:nvPr/>
        </p:nvCxnSpPr>
        <p:spPr>
          <a:xfrm>
            <a:off x="0" y="1387929"/>
            <a:ext cx="12192000" cy="0"/>
          </a:xfrm>
          <a:prstGeom prst="line">
            <a:avLst/>
          </a:prstGeom>
          <a:ln w="44450">
            <a:solidFill>
              <a:srgbClr val="57694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549855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B6B53D-92BF-4EC7-BD32-FCC6DAACA4CD}"/>
              </a:ext>
            </a:extLst>
          </p:cNvPr>
          <p:cNvSpPr>
            <a:spLocks noGrp="1"/>
          </p:cNvSpPr>
          <p:nvPr>
            <p:ph type="title"/>
          </p:nvPr>
        </p:nvSpPr>
        <p:spPr/>
        <p:txBody>
          <a:bodyPr/>
          <a:lstStyle/>
          <a:p>
            <a:r>
              <a:rPr lang="en-US" dirty="0"/>
              <a:t>Feasibility</a:t>
            </a:r>
          </a:p>
        </p:txBody>
      </p:sp>
      <p:sp>
        <p:nvSpPr>
          <p:cNvPr id="3" name="Content Placeholder 2">
            <a:extLst>
              <a:ext uri="{FF2B5EF4-FFF2-40B4-BE49-F238E27FC236}">
                <a16:creationId xmlns:a16="http://schemas.microsoft.com/office/drawing/2014/main" id="{D8C999CA-533D-4F94-AE5B-6D14CDFCBEA9}"/>
              </a:ext>
            </a:extLst>
          </p:cNvPr>
          <p:cNvSpPr>
            <a:spLocks noGrp="1"/>
          </p:cNvSpPr>
          <p:nvPr>
            <p:ph idx="1"/>
          </p:nvPr>
        </p:nvSpPr>
        <p:spPr>
          <a:xfrm>
            <a:off x="838200" y="1609499"/>
            <a:ext cx="10782300" cy="5248497"/>
          </a:xfrm>
        </p:spPr>
        <p:txBody>
          <a:bodyPr>
            <a:normAutofit/>
          </a:bodyPr>
          <a:lstStyle/>
          <a:p>
            <a:pPr>
              <a:spcAft>
                <a:spcPts val="600"/>
              </a:spcAft>
            </a:pPr>
            <a:r>
              <a:rPr lang="en-US" b="1" dirty="0"/>
              <a:t>Show practicality </a:t>
            </a:r>
            <a:r>
              <a:rPr lang="en-US" dirty="0"/>
              <a:t>– Show that the evaluation does not disrupt the program and that it can be implemented given existing costs, resources, and the situation</a:t>
            </a:r>
          </a:p>
          <a:p>
            <a:pPr>
              <a:spcAft>
                <a:spcPts val="600"/>
              </a:spcAft>
            </a:pPr>
            <a:r>
              <a:rPr lang="en-US" b="1" dirty="0"/>
              <a:t>Consider political viability </a:t>
            </a:r>
            <a:r>
              <a:rPr lang="en-US" dirty="0"/>
              <a:t>– Predict political contingencies or consequences that might affect the evaluation’s implementation or the misuse of its results</a:t>
            </a:r>
          </a:p>
          <a:p>
            <a:pPr>
              <a:spcAft>
                <a:spcPts val="600"/>
              </a:spcAft>
            </a:pPr>
            <a:r>
              <a:rPr lang="en-US" b="1" dirty="0"/>
              <a:t>Calculate costs relative to benefits </a:t>
            </a:r>
            <a:r>
              <a:rPr lang="en-US" dirty="0"/>
              <a:t>– Determine whether the value of the evaluation output can be justified with regard to its costs</a:t>
            </a:r>
          </a:p>
        </p:txBody>
      </p:sp>
      <p:cxnSp>
        <p:nvCxnSpPr>
          <p:cNvPr id="5" name="Straight Connector 4">
            <a:extLst>
              <a:ext uri="{FF2B5EF4-FFF2-40B4-BE49-F238E27FC236}">
                <a16:creationId xmlns:a16="http://schemas.microsoft.com/office/drawing/2014/main" id="{63F5564B-9005-4EEB-9B21-ACA4FABF73E9}"/>
              </a:ext>
            </a:extLst>
          </p:cNvPr>
          <p:cNvCxnSpPr/>
          <p:nvPr/>
        </p:nvCxnSpPr>
        <p:spPr>
          <a:xfrm>
            <a:off x="0" y="1387929"/>
            <a:ext cx="12192000" cy="0"/>
          </a:xfrm>
          <a:prstGeom prst="line">
            <a:avLst/>
          </a:prstGeom>
          <a:ln w="44450">
            <a:solidFill>
              <a:srgbClr val="57694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927517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B6B53D-92BF-4EC7-BD32-FCC6DAACA4CD}"/>
              </a:ext>
            </a:extLst>
          </p:cNvPr>
          <p:cNvSpPr>
            <a:spLocks noGrp="1"/>
          </p:cNvSpPr>
          <p:nvPr>
            <p:ph type="title"/>
          </p:nvPr>
        </p:nvSpPr>
        <p:spPr/>
        <p:txBody>
          <a:bodyPr/>
          <a:lstStyle/>
          <a:p>
            <a:r>
              <a:rPr lang="en-US" dirty="0"/>
              <a:t>Propriety</a:t>
            </a:r>
          </a:p>
        </p:txBody>
      </p:sp>
      <p:sp>
        <p:nvSpPr>
          <p:cNvPr id="3" name="Content Placeholder 2">
            <a:extLst>
              <a:ext uri="{FF2B5EF4-FFF2-40B4-BE49-F238E27FC236}">
                <a16:creationId xmlns:a16="http://schemas.microsoft.com/office/drawing/2014/main" id="{D8C999CA-533D-4F94-AE5B-6D14CDFCBEA9}"/>
              </a:ext>
            </a:extLst>
          </p:cNvPr>
          <p:cNvSpPr>
            <a:spLocks noGrp="1"/>
          </p:cNvSpPr>
          <p:nvPr>
            <p:ph idx="1"/>
          </p:nvPr>
        </p:nvSpPr>
        <p:spPr>
          <a:xfrm>
            <a:off x="838200" y="1609499"/>
            <a:ext cx="10782300" cy="5248497"/>
          </a:xfrm>
        </p:spPr>
        <p:txBody>
          <a:bodyPr>
            <a:normAutofit lnSpcReduction="10000"/>
          </a:bodyPr>
          <a:lstStyle/>
          <a:p>
            <a:pPr>
              <a:spcAft>
                <a:spcPts val="600"/>
              </a:spcAft>
            </a:pPr>
            <a:r>
              <a:rPr lang="en-US" b="1" dirty="0"/>
              <a:t>Respect people and their rights </a:t>
            </a:r>
            <a:r>
              <a:rPr lang="en-US" dirty="0"/>
              <a:t>– demonstrate honesty, ethical practice, and respect for human dignity in the choice of evaluation plan, methodology, and result use</a:t>
            </a:r>
          </a:p>
          <a:p>
            <a:pPr>
              <a:spcAft>
                <a:spcPts val="600"/>
              </a:spcAft>
            </a:pPr>
            <a:r>
              <a:rPr lang="en-US" b="1" dirty="0"/>
              <a:t>Disclose evaluation findings properly </a:t>
            </a:r>
            <a:r>
              <a:rPr lang="en-US" dirty="0"/>
              <a:t>– Develop a plan for the effective communication of findings to the persons involved or affected by the evaluation</a:t>
            </a:r>
          </a:p>
          <a:p>
            <a:pPr>
              <a:spcAft>
                <a:spcPts val="600"/>
              </a:spcAft>
            </a:pPr>
            <a:r>
              <a:rPr lang="en-US" b="1" dirty="0"/>
              <a:t>Assess completely and fairly </a:t>
            </a:r>
            <a:r>
              <a:rPr lang="en-US" dirty="0"/>
              <a:t>– Examine the strengths and weaknesses of the BR&amp;E program so that your evaluation information can be used to strengthen it</a:t>
            </a:r>
          </a:p>
        </p:txBody>
      </p:sp>
      <p:cxnSp>
        <p:nvCxnSpPr>
          <p:cNvPr id="5" name="Straight Connector 4">
            <a:extLst>
              <a:ext uri="{FF2B5EF4-FFF2-40B4-BE49-F238E27FC236}">
                <a16:creationId xmlns:a16="http://schemas.microsoft.com/office/drawing/2014/main" id="{63F5564B-9005-4EEB-9B21-ACA4FABF73E9}"/>
              </a:ext>
            </a:extLst>
          </p:cNvPr>
          <p:cNvCxnSpPr/>
          <p:nvPr/>
        </p:nvCxnSpPr>
        <p:spPr>
          <a:xfrm>
            <a:off x="0" y="1387929"/>
            <a:ext cx="12192000" cy="0"/>
          </a:xfrm>
          <a:prstGeom prst="line">
            <a:avLst/>
          </a:prstGeom>
          <a:ln w="44450">
            <a:solidFill>
              <a:srgbClr val="57694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03029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B6B53D-92BF-4EC7-BD32-FCC6DAACA4CD}"/>
              </a:ext>
            </a:extLst>
          </p:cNvPr>
          <p:cNvSpPr>
            <a:spLocks noGrp="1"/>
          </p:cNvSpPr>
          <p:nvPr>
            <p:ph type="title"/>
          </p:nvPr>
        </p:nvSpPr>
        <p:spPr/>
        <p:txBody>
          <a:bodyPr/>
          <a:lstStyle/>
          <a:p>
            <a:r>
              <a:rPr lang="en-US" dirty="0"/>
              <a:t>Accuracy</a:t>
            </a:r>
          </a:p>
        </p:txBody>
      </p:sp>
      <p:sp>
        <p:nvSpPr>
          <p:cNvPr id="3" name="Content Placeholder 2">
            <a:extLst>
              <a:ext uri="{FF2B5EF4-FFF2-40B4-BE49-F238E27FC236}">
                <a16:creationId xmlns:a16="http://schemas.microsoft.com/office/drawing/2014/main" id="{D8C999CA-533D-4F94-AE5B-6D14CDFCBEA9}"/>
              </a:ext>
            </a:extLst>
          </p:cNvPr>
          <p:cNvSpPr>
            <a:spLocks noGrp="1"/>
          </p:cNvSpPr>
          <p:nvPr>
            <p:ph idx="1"/>
          </p:nvPr>
        </p:nvSpPr>
        <p:spPr>
          <a:xfrm>
            <a:off x="838200" y="1609499"/>
            <a:ext cx="10782300" cy="5248497"/>
          </a:xfrm>
        </p:spPr>
        <p:txBody>
          <a:bodyPr>
            <a:normAutofit fontScale="92500"/>
          </a:bodyPr>
          <a:lstStyle/>
          <a:p>
            <a:pPr>
              <a:spcAft>
                <a:spcPts val="600"/>
              </a:spcAft>
            </a:pPr>
            <a:r>
              <a:rPr lang="en-US" b="1" dirty="0"/>
              <a:t>Describe the program’s implementation </a:t>
            </a:r>
            <a:r>
              <a:rPr lang="en-US" dirty="0"/>
              <a:t>– Document the program clearly</a:t>
            </a:r>
          </a:p>
          <a:p>
            <a:pPr>
              <a:spcAft>
                <a:spcPts val="600"/>
              </a:spcAft>
            </a:pPr>
            <a:r>
              <a:rPr lang="en-US" b="1" dirty="0"/>
              <a:t>Explain evaluation procedures </a:t>
            </a:r>
            <a:r>
              <a:rPr lang="en-US" dirty="0"/>
              <a:t>– Describe evaluation questions in detail so that the program can be replicated</a:t>
            </a:r>
          </a:p>
          <a:p>
            <a:pPr>
              <a:spcAft>
                <a:spcPts val="600"/>
              </a:spcAft>
            </a:pPr>
            <a:r>
              <a:rPr lang="en-US" b="1" dirty="0"/>
              <a:t>Demonstrate defensible information sources </a:t>
            </a:r>
            <a:r>
              <a:rPr lang="en-US" dirty="0"/>
              <a:t>– Describe sources of information in detail to determine their appropriateness</a:t>
            </a:r>
          </a:p>
          <a:p>
            <a:pPr>
              <a:spcAft>
                <a:spcPts val="600"/>
              </a:spcAft>
            </a:pPr>
            <a:r>
              <a:rPr lang="en-US" b="1" dirty="0"/>
              <a:t>Ensure valid and reliable information </a:t>
            </a:r>
            <a:r>
              <a:rPr lang="en-US" dirty="0"/>
              <a:t>– Describe the sources of information in detail so that appropriateness can be determined</a:t>
            </a:r>
          </a:p>
        </p:txBody>
      </p:sp>
      <p:cxnSp>
        <p:nvCxnSpPr>
          <p:cNvPr id="5" name="Straight Connector 4">
            <a:extLst>
              <a:ext uri="{FF2B5EF4-FFF2-40B4-BE49-F238E27FC236}">
                <a16:creationId xmlns:a16="http://schemas.microsoft.com/office/drawing/2014/main" id="{63F5564B-9005-4EEB-9B21-ACA4FABF73E9}"/>
              </a:ext>
            </a:extLst>
          </p:cNvPr>
          <p:cNvCxnSpPr/>
          <p:nvPr/>
        </p:nvCxnSpPr>
        <p:spPr>
          <a:xfrm>
            <a:off x="0" y="1387929"/>
            <a:ext cx="12192000" cy="0"/>
          </a:xfrm>
          <a:prstGeom prst="line">
            <a:avLst/>
          </a:prstGeom>
          <a:ln w="44450">
            <a:solidFill>
              <a:srgbClr val="57694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254127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B6B53D-92BF-4EC7-BD32-FCC6DAACA4CD}"/>
              </a:ext>
            </a:extLst>
          </p:cNvPr>
          <p:cNvSpPr>
            <a:spLocks noGrp="1"/>
          </p:cNvSpPr>
          <p:nvPr>
            <p:ph type="title"/>
          </p:nvPr>
        </p:nvSpPr>
        <p:spPr/>
        <p:txBody>
          <a:bodyPr/>
          <a:lstStyle/>
          <a:p>
            <a:r>
              <a:rPr lang="en-US" dirty="0"/>
              <a:t>Accuracy (continued)</a:t>
            </a:r>
          </a:p>
        </p:txBody>
      </p:sp>
      <p:sp>
        <p:nvSpPr>
          <p:cNvPr id="3" name="Content Placeholder 2">
            <a:extLst>
              <a:ext uri="{FF2B5EF4-FFF2-40B4-BE49-F238E27FC236}">
                <a16:creationId xmlns:a16="http://schemas.microsoft.com/office/drawing/2014/main" id="{D8C999CA-533D-4F94-AE5B-6D14CDFCBEA9}"/>
              </a:ext>
            </a:extLst>
          </p:cNvPr>
          <p:cNvSpPr>
            <a:spLocks noGrp="1"/>
          </p:cNvSpPr>
          <p:nvPr>
            <p:ph idx="1"/>
          </p:nvPr>
        </p:nvSpPr>
        <p:spPr>
          <a:xfrm>
            <a:off x="838200" y="1609499"/>
            <a:ext cx="10782300" cy="5248497"/>
          </a:xfrm>
        </p:spPr>
        <p:txBody>
          <a:bodyPr>
            <a:normAutofit/>
          </a:bodyPr>
          <a:lstStyle/>
          <a:p>
            <a:pPr>
              <a:spcAft>
                <a:spcPts val="600"/>
              </a:spcAft>
            </a:pPr>
            <a:r>
              <a:rPr lang="en-US" b="1" dirty="0"/>
              <a:t>Use appropriate analysis </a:t>
            </a:r>
            <a:r>
              <a:rPr lang="en-US" dirty="0"/>
              <a:t>– Analyze the data in an appropriate and correct way</a:t>
            </a:r>
          </a:p>
          <a:p>
            <a:pPr>
              <a:spcAft>
                <a:spcPts val="600"/>
              </a:spcAft>
            </a:pPr>
            <a:r>
              <a:rPr lang="en-US" b="1" dirty="0"/>
              <a:t>Draw justified conclusions </a:t>
            </a:r>
            <a:r>
              <a:rPr lang="en-US" dirty="0"/>
              <a:t>– Link the interpretation to the data.  Consider alternative explanations for documented program outcomes.  </a:t>
            </a:r>
            <a:r>
              <a:rPr lang="en-US" b="1" i="1"/>
              <a:t>Do not </a:t>
            </a:r>
            <a:r>
              <a:rPr lang="en-US" b="1" i="1" dirty="0"/>
              <a:t>draw generalizations beyond what your evidence can support!</a:t>
            </a:r>
            <a:endParaRPr lang="en-US" dirty="0"/>
          </a:p>
          <a:p>
            <a:pPr>
              <a:spcAft>
                <a:spcPts val="600"/>
              </a:spcAft>
            </a:pPr>
            <a:r>
              <a:rPr lang="en-US" b="1" dirty="0"/>
              <a:t>Report impartially</a:t>
            </a:r>
            <a:r>
              <a:rPr lang="en-US" dirty="0"/>
              <a:t> – Only communicate evaluation findings, not feelings, opinions, or biases</a:t>
            </a:r>
          </a:p>
        </p:txBody>
      </p:sp>
      <p:cxnSp>
        <p:nvCxnSpPr>
          <p:cNvPr id="5" name="Straight Connector 4">
            <a:extLst>
              <a:ext uri="{FF2B5EF4-FFF2-40B4-BE49-F238E27FC236}">
                <a16:creationId xmlns:a16="http://schemas.microsoft.com/office/drawing/2014/main" id="{63F5564B-9005-4EEB-9B21-ACA4FABF73E9}"/>
              </a:ext>
            </a:extLst>
          </p:cNvPr>
          <p:cNvCxnSpPr/>
          <p:nvPr/>
        </p:nvCxnSpPr>
        <p:spPr>
          <a:xfrm>
            <a:off x="0" y="1387929"/>
            <a:ext cx="12192000" cy="0"/>
          </a:xfrm>
          <a:prstGeom prst="line">
            <a:avLst/>
          </a:prstGeom>
          <a:ln w="44450">
            <a:solidFill>
              <a:srgbClr val="57694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430445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B6B53D-92BF-4EC7-BD32-FCC6DAACA4CD}"/>
              </a:ext>
            </a:extLst>
          </p:cNvPr>
          <p:cNvSpPr>
            <a:spLocks noGrp="1"/>
          </p:cNvSpPr>
          <p:nvPr>
            <p:ph type="title"/>
          </p:nvPr>
        </p:nvSpPr>
        <p:spPr/>
        <p:txBody>
          <a:bodyPr/>
          <a:lstStyle/>
          <a:p>
            <a:r>
              <a:rPr lang="en-US" dirty="0"/>
              <a:t>Program Evaluation Structure</a:t>
            </a:r>
          </a:p>
        </p:txBody>
      </p:sp>
      <p:sp>
        <p:nvSpPr>
          <p:cNvPr id="3" name="Content Placeholder 2">
            <a:extLst>
              <a:ext uri="{FF2B5EF4-FFF2-40B4-BE49-F238E27FC236}">
                <a16:creationId xmlns:a16="http://schemas.microsoft.com/office/drawing/2014/main" id="{D8C999CA-533D-4F94-AE5B-6D14CDFCBEA9}"/>
              </a:ext>
            </a:extLst>
          </p:cNvPr>
          <p:cNvSpPr>
            <a:spLocks noGrp="1"/>
          </p:cNvSpPr>
          <p:nvPr>
            <p:ph idx="1"/>
          </p:nvPr>
        </p:nvSpPr>
        <p:spPr>
          <a:xfrm>
            <a:off x="838200" y="1609500"/>
            <a:ext cx="11029950" cy="4883376"/>
          </a:xfrm>
        </p:spPr>
        <p:txBody>
          <a:bodyPr>
            <a:normAutofit fontScale="85000" lnSpcReduction="10000"/>
          </a:bodyPr>
          <a:lstStyle/>
          <a:p>
            <a:pPr>
              <a:spcAft>
                <a:spcPts val="600"/>
              </a:spcAft>
            </a:pPr>
            <a:r>
              <a:rPr lang="en-US" dirty="0"/>
              <a:t>The logic model is a picture of a program in response to a given situation</a:t>
            </a:r>
          </a:p>
          <a:p>
            <a:r>
              <a:rPr lang="en-US" dirty="0"/>
              <a:t>Demonstrates the logical relationships that take place among the:</a:t>
            </a:r>
          </a:p>
          <a:p>
            <a:pPr lvl="1"/>
            <a:r>
              <a:rPr lang="en-US" dirty="0"/>
              <a:t>Resources that are invested</a:t>
            </a:r>
          </a:p>
          <a:p>
            <a:pPr lvl="1"/>
            <a:r>
              <a:rPr lang="en-US" dirty="0"/>
              <a:t>Activities that take place</a:t>
            </a:r>
          </a:p>
          <a:p>
            <a:pPr lvl="1">
              <a:spcAft>
                <a:spcPts val="600"/>
              </a:spcAft>
            </a:pPr>
            <a:r>
              <a:rPr lang="en-US" dirty="0"/>
              <a:t>Benefits or changes that may result</a:t>
            </a:r>
          </a:p>
          <a:p>
            <a:pPr>
              <a:spcAft>
                <a:spcPts val="600"/>
              </a:spcAft>
            </a:pPr>
            <a:r>
              <a:rPr lang="en-US" dirty="0"/>
              <a:t>Provides an underlying rationale of the program or initiative</a:t>
            </a:r>
          </a:p>
          <a:p>
            <a:pPr>
              <a:spcAft>
                <a:spcPts val="600"/>
              </a:spcAft>
            </a:pPr>
            <a:r>
              <a:rPr lang="en-US" dirty="0"/>
              <a:t>Core of program planning, evaluation, program management, and communications</a:t>
            </a:r>
          </a:p>
          <a:p>
            <a:r>
              <a:rPr lang="en-US" sz="3300" dirty="0"/>
              <a:t>http://www.uwex.edu/ces/pdande/evaluation/evallogicmodel.html</a:t>
            </a:r>
          </a:p>
        </p:txBody>
      </p:sp>
      <p:cxnSp>
        <p:nvCxnSpPr>
          <p:cNvPr id="5" name="Straight Connector 4">
            <a:extLst>
              <a:ext uri="{FF2B5EF4-FFF2-40B4-BE49-F238E27FC236}">
                <a16:creationId xmlns:a16="http://schemas.microsoft.com/office/drawing/2014/main" id="{63F5564B-9005-4EEB-9B21-ACA4FABF73E9}"/>
              </a:ext>
            </a:extLst>
          </p:cNvPr>
          <p:cNvCxnSpPr/>
          <p:nvPr/>
        </p:nvCxnSpPr>
        <p:spPr>
          <a:xfrm>
            <a:off x="0" y="1387929"/>
            <a:ext cx="12192000" cy="0"/>
          </a:xfrm>
          <a:prstGeom prst="line">
            <a:avLst/>
          </a:prstGeom>
          <a:ln w="44450">
            <a:solidFill>
              <a:srgbClr val="57694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647335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810000" y="2667000"/>
            <a:ext cx="914400" cy="26670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2" name="Rectangle 11"/>
          <p:cNvSpPr/>
          <p:nvPr/>
        </p:nvSpPr>
        <p:spPr>
          <a:xfrm>
            <a:off x="1752600" y="2630488"/>
            <a:ext cx="1447800" cy="1828800"/>
          </a:xfrm>
          <a:prstGeom prst="rect">
            <a:avLst/>
          </a:prstGeom>
          <a:solidFill>
            <a:srgbClr val="00B0F0">
              <a:alpha val="50000"/>
            </a:srgb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1" name="Right Arrow 10"/>
          <p:cNvSpPr/>
          <p:nvPr/>
        </p:nvSpPr>
        <p:spPr>
          <a:xfrm>
            <a:off x="2667000" y="1981200"/>
            <a:ext cx="762000" cy="3124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3" name="Rectangle 12"/>
          <p:cNvSpPr/>
          <p:nvPr/>
        </p:nvSpPr>
        <p:spPr>
          <a:xfrm>
            <a:off x="3810000" y="1600200"/>
            <a:ext cx="914400" cy="381000"/>
          </a:xfrm>
          <a:prstGeom prst="rect">
            <a:avLst/>
          </a:prstGeom>
          <a:solidFill>
            <a:schemeClr val="accent1">
              <a:alpha val="5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tx1"/>
                </a:solidFill>
              </a:rPr>
              <a:t>Inputs</a:t>
            </a:r>
          </a:p>
        </p:txBody>
      </p:sp>
      <p:sp>
        <p:nvSpPr>
          <p:cNvPr id="14" name="Rectangle 13"/>
          <p:cNvSpPr/>
          <p:nvPr/>
        </p:nvSpPr>
        <p:spPr>
          <a:xfrm>
            <a:off x="5257800" y="1600200"/>
            <a:ext cx="1828800" cy="381000"/>
          </a:xfrm>
          <a:prstGeom prst="rect">
            <a:avLst/>
          </a:prstGeom>
          <a:solidFill>
            <a:srgbClr val="00B050">
              <a:alpha val="50000"/>
            </a:srgb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tx1"/>
                </a:solidFill>
              </a:rPr>
              <a:t>Outputs</a:t>
            </a:r>
          </a:p>
        </p:txBody>
      </p:sp>
      <p:sp>
        <p:nvSpPr>
          <p:cNvPr id="15" name="Rectangle 14"/>
          <p:cNvSpPr/>
          <p:nvPr/>
        </p:nvSpPr>
        <p:spPr>
          <a:xfrm>
            <a:off x="7620000" y="1600200"/>
            <a:ext cx="2743200" cy="381000"/>
          </a:xfrm>
          <a:prstGeom prst="rect">
            <a:avLst/>
          </a:prstGeom>
          <a:solidFill>
            <a:srgbClr val="FF0000">
              <a:alpha val="50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tx1"/>
                </a:solidFill>
              </a:rPr>
              <a:t>Outcomes</a:t>
            </a:r>
          </a:p>
        </p:txBody>
      </p:sp>
      <p:sp>
        <p:nvSpPr>
          <p:cNvPr id="16" name="Rectangle 15"/>
          <p:cNvSpPr/>
          <p:nvPr/>
        </p:nvSpPr>
        <p:spPr>
          <a:xfrm>
            <a:off x="6172200" y="2667000"/>
            <a:ext cx="914400" cy="2667000"/>
          </a:xfrm>
          <a:prstGeom prst="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7" name="Rectangle 16"/>
          <p:cNvSpPr/>
          <p:nvPr/>
        </p:nvSpPr>
        <p:spPr>
          <a:xfrm>
            <a:off x="5257800" y="2667000"/>
            <a:ext cx="914400" cy="2667000"/>
          </a:xfrm>
          <a:prstGeom prst="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8" name="Rectangle 17"/>
          <p:cNvSpPr/>
          <p:nvPr/>
        </p:nvSpPr>
        <p:spPr>
          <a:xfrm>
            <a:off x="9448800" y="2667000"/>
            <a:ext cx="914400" cy="26670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9" name="Rectangle 18"/>
          <p:cNvSpPr/>
          <p:nvPr/>
        </p:nvSpPr>
        <p:spPr>
          <a:xfrm>
            <a:off x="8534400" y="2667000"/>
            <a:ext cx="914400" cy="26670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0" name="Rectangle 19"/>
          <p:cNvSpPr/>
          <p:nvPr/>
        </p:nvSpPr>
        <p:spPr>
          <a:xfrm>
            <a:off x="7620000" y="2667000"/>
            <a:ext cx="914400" cy="26670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2" name="Rectangle 21"/>
          <p:cNvSpPr/>
          <p:nvPr/>
        </p:nvSpPr>
        <p:spPr>
          <a:xfrm>
            <a:off x="5257800" y="2133600"/>
            <a:ext cx="914400" cy="381000"/>
          </a:xfrm>
          <a:prstGeom prst="rect">
            <a:avLst/>
          </a:prstGeom>
          <a:solidFill>
            <a:srgbClr val="00B050">
              <a:alpha val="50000"/>
            </a:srgb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dirty="0">
                <a:solidFill>
                  <a:schemeClr val="tx1"/>
                </a:solidFill>
              </a:rPr>
              <a:t>Activities</a:t>
            </a:r>
          </a:p>
        </p:txBody>
      </p:sp>
      <p:sp>
        <p:nvSpPr>
          <p:cNvPr id="24" name="Rectangle 23"/>
          <p:cNvSpPr/>
          <p:nvPr/>
        </p:nvSpPr>
        <p:spPr>
          <a:xfrm>
            <a:off x="6172200" y="2133600"/>
            <a:ext cx="914400" cy="381000"/>
          </a:xfrm>
          <a:prstGeom prst="rect">
            <a:avLst/>
          </a:prstGeom>
          <a:solidFill>
            <a:srgbClr val="00B050">
              <a:alpha val="50000"/>
            </a:srgb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dirty="0" err="1">
                <a:solidFill>
                  <a:schemeClr val="tx1"/>
                </a:solidFill>
              </a:rPr>
              <a:t>Partici-pation</a:t>
            </a:r>
            <a:endParaRPr lang="en-US" sz="1200" dirty="0">
              <a:solidFill>
                <a:schemeClr val="tx1"/>
              </a:solidFill>
            </a:endParaRPr>
          </a:p>
        </p:txBody>
      </p:sp>
      <p:sp>
        <p:nvSpPr>
          <p:cNvPr id="25" name="Rectangle 24"/>
          <p:cNvSpPr/>
          <p:nvPr/>
        </p:nvSpPr>
        <p:spPr>
          <a:xfrm>
            <a:off x="7620000" y="2133600"/>
            <a:ext cx="914400" cy="381000"/>
          </a:xfrm>
          <a:prstGeom prst="rect">
            <a:avLst/>
          </a:prstGeom>
          <a:solidFill>
            <a:srgbClr val="FF0000">
              <a:alpha val="50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dirty="0">
                <a:solidFill>
                  <a:schemeClr val="tx1"/>
                </a:solidFill>
              </a:rPr>
              <a:t>Short</a:t>
            </a:r>
          </a:p>
          <a:p>
            <a:pPr algn="ctr">
              <a:defRPr/>
            </a:pPr>
            <a:r>
              <a:rPr lang="en-US" sz="1200" dirty="0">
                <a:solidFill>
                  <a:schemeClr val="tx1"/>
                </a:solidFill>
              </a:rPr>
              <a:t>Term</a:t>
            </a:r>
          </a:p>
        </p:txBody>
      </p:sp>
      <p:sp>
        <p:nvSpPr>
          <p:cNvPr id="26" name="Rectangle 25"/>
          <p:cNvSpPr/>
          <p:nvPr/>
        </p:nvSpPr>
        <p:spPr>
          <a:xfrm>
            <a:off x="8534400" y="2133600"/>
            <a:ext cx="914400" cy="381000"/>
          </a:xfrm>
          <a:prstGeom prst="rect">
            <a:avLst/>
          </a:prstGeom>
          <a:solidFill>
            <a:srgbClr val="FF0000">
              <a:alpha val="50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dirty="0">
                <a:solidFill>
                  <a:schemeClr val="tx1"/>
                </a:solidFill>
              </a:rPr>
              <a:t>Medium Term</a:t>
            </a:r>
          </a:p>
        </p:txBody>
      </p:sp>
      <p:sp>
        <p:nvSpPr>
          <p:cNvPr id="27" name="Rectangle 26"/>
          <p:cNvSpPr/>
          <p:nvPr/>
        </p:nvSpPr>
        <p:spPr>
          <a:xfrm>
            <a:off x="9448800" y="2133600"/>
            <a:ext cx="914400" cy="381000"/>
          </a:xfrm>
          <a:prstGeom prst="rect">
            <a:avLst/>
          </a:prstGeom>
          <a:solidFill>
            <a:srgbClr val="FF0000">
              <a:alpha val="50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dirty="0">
                <a:solidFill>
                  <a:schemeClr val="tx1"/>
                </a:solidFill>
              </a:rPr>
              <a:t>Long</a:t>
            </a:r>
          </a:p>
          <a:p>
            <a:pPr algn="ctr">
              <a:defRPr/>
            </a:pPr>
            <a:r>
              <a:rPr lang="en-US" sz="1200" dirty="0">
                <a:solidFill>
                  <a:schemeClr val="tx1"/>
                </a:solidFill>
              </a:rPr>
              <a:t>Term</a:t>
            </a:r>
          </a:p>
        </p:txBody>
      </p:sp>
      <p:sp>
        <p:nvSpPr>
          <p:cNvPr id="18451" name="TextBox 29"/>
          <p:cNvSpPr txBox="1">
            <a:spLocks noChangeArrowheads="1"/>
          </p:cNvSpPr>
          <p:nvPr/>
        </p:nvSpPr>
        <p:spPr bwMode="auto">
          <a:xfrm>
            <a:off x="3810000" y="2667001"/>
            <a:ext cx="914400" cy="830263"/>
          </a:xfrm>
          <a:prstGeom prst="rect">
            <a:avLst/>
          </a:prstGeom>
          <a:noFill/>
          <a:ln w="9525">
            <a:noFill/>
            <a:miter lim="800000"/>
            <a:headEnd/>
            <a:tailEnd/>
          </a:ln>
        </p:spPr>
        <p:txBody>
          <a:bodyPr>
            <a:spAutoFit/>
          </a:bodyPr>
          <a:lstStyle/>
          <a:p>
            <a:pPr algn="ctr"/>
            <a:r>
              <a:rPr lang="en-US" sz="1600"/>
              <a:t>What we invest</a:t>
            </a:r>
          </a:p>
        </p:txBody>
      </p:sp>
      <p:sp>
        <p:nvSpPr>
          <p:cNvPr id="18452" name="TextBox 30"/>
          <p:cNvSpPr txBox="1">
            <a:spLocks noChangeArrowheads="1"/>
          </p:cNvSpPr>
          <p:nvPr/>
        </p:nvSpPr>
        <p:spPr bwMode="auto">
          <a:xfrm>
            <a:off x="5257800" y="2657475"/>
            <a:ext cx="914400" cy="831850"/>
          </a:xfrm>
          <a:prstGeom prst="rect">
            <a:avLst/>
          </a:prstGeom>
          <a:noFill/>
          <a:ln w="9525">
            <a:noFill/>
            <a:miter lim="800000"/>
            <a:headEnd/>
            <a:tailEnd/>
          </a:ln>
        </p:spPr>
        <p:txBody>
          <a:bodyPr>
            <a:spAutoFit/>
          </a:bodyPr>
          <a:lstStyle/>
          <a:p>
            <a:pPr algn="ctr"/>
            <a:r>
              <a:rPr lang="en-US" sz="1600"/>
              <a:t>What we</a:t>
            </a:r>
          </a:p>
          <a:p>
            <a:pPr algn="ctr"/>
            <a:r>
              <a:rPr lang="en-US" sz="1600"/>
              <a:t>do</a:t>
            </a:r>
          </a:p>
        </p:txBody>
      </p:sp>
      <p:sp>
        <p:nvSpPr>
          <p:cNvPr id="18453" name="TextBox 31"/>
          <p:cNvSpPr txBox="1">
            <a:spLocks noChangeArrowheads="1"/>
          </p:cNvSpPr>
          <p:nvPr/>
        </p:nvSpPr>
        <p:spPr bwMode="auto">
          <a:xfrm>
            <a:off x="6172200" y="2667001"/>
            <a:ext cx="914400" cy="584775"/>
          </a:xfrm>
          <a:prstGeom prst="rect">
            <a:avLst/>
          </a:prstGeom>
          <a:noFill/>
          <a:ln w="9525">
            <a:noFill/>
            <a:miter lim="800000"/>
            <a:headEnd/>
            <a:tailEnd/>
          </a:ln>
        </p:spPr>
        <p:txBody>
          <a:bodyPr>
            <a:spAutoFit/>
          </a:bodyPr>
          <a:lstStyle/>
          <a:p>
            <a:pPr algn="ctr"/>
            <a:r>
              <a:rPr lang="en-US" sz="1600"/>
              <a:t>Who we reach</a:t>
            </a:r>
          </a:p>
        </p:txBody>
      </p:sp>
      <p:sp>
        <p:nvSpPr>
          <p:cNvPr id="18454" name="TextBox 32"/>
          <p:cNvSpPr txBox="1">
            <a:spLocks noChangeArrowheads="1"/>
          </p:cNvSpPr>
          <p:nvPr/>
        </p:nvSpPr>
        <p:spPr bwMode="auto">
          <a:xfrm>
            <a:off x="7620000" y="2667000"/>
            <a:ext cx="914400" cy="1600200"/>
          </a:xfrm>
          <a:prstGeom prst="rect">
            <a:avLst/>
          </a:prstGeom>
          <a:noFill/>
          <a:ln w="9525">
            <a:noFill/>
            <a:miter lim="800000"/>
            <a:headEnd/>
            <a:tailEnd/>
          </a:ln>
        </p:spPr>
        <p:txBody>
          <a:bodyPr>
            <a:spAutoFit/>
          </a:bodyPr>
          <a:lstStyle/>
          <a:p>
            <a:pPr algn="ctr"/>
            <a:r>
              <a:rPr lang="en-US" sz="1400"/>
              <a:t>What the short term results are</a:t>
            </a:r>
          </a:p>
          <a:p>
            <a:pPr algn="ctr"/>
            <a:endParaRPr lang="en-US" sz="1400"/>
          </a:p>
          <a:p>
            <a:pPr algn="ctr"/>
            <a:r>
              <a:rPr lang="en-US" sz="1400"/>
              <a:t>Learning</a:t>
            </a:r>
          </a:p>
        </p:txBody>
      </p:sp>
      <p:sp>
        <p:nvSpPr>
          <p:cNvPr id="18455" name="TextBox 33"/>
          <p:cNvSpPr txBox="1">
            <a:spLocks noChangeArrowheads="1"/>
          </p:cNvSpPr>
          <p:nvPr/>
        </p:nvSpPr>
        <p:spPr bwMode="auto">
          <a:xfrm>
            <a:off x="8534400" y="2667000"/>
            <a:ext cx="914400" cy="1600200"/>
          </a:xfrm>
          <a:prstGeom prst="rect">
            <a:avLst/>
          </a:prstGeom>
          <a:noFill/>
          <a:ln w="9525">
            <a:noFill/>
            <a:miter lim="800000"/>
            <a:headEnd/>
            <a:tailEnd/>
          </a:ln>
        </p:spPr>
        <p:txBody>
          <a:bodyPr>
            <a:spAutoFit/>
          </a:bodyPr>
          <a:lstStyle/>
          <a:p>
            <a:pPr algn="ctr"/>
            <a:r>
              <a:rPr lang="en-US" sz="1400"/>
              <a:t>What the medium term results are</a:t>
            </a:r>
          </a:p>
          <a:p>
            <a:pPr algn="ctr"/>
            <a:endParaRPr lang="en-US" sz="1400"/>
          </a:p>
          <a:p>
            <a:pPr algn="ctr"/>
            <a:r>
              <a:rPr lang="en-US" sz="1400"/>
              <a:t>Actions</a:t>
            </a:r>
          </a:p>
        </p:txBody>
      </p:sp>
      <p:sp>
        <p:nvSpPr>
          <p:cNvPr id="18456" name="TextBox 34"/>
          <p:cNvSpPr txBox="1">
            <a:spLocks noChangeArrowheads="1"/>
          </p:cNvSpPr>
          <p:nvPr/>
        </p:nvSpPr>
        <p:spPr bwMode="auto">
          <a:xfrm>
            <a:off x="9372600" y="2667001"/>
            <a:ext cx="1066800" cy="1384995"/>
          </a:xfrm>
          <a:prstGeom prst="rect">
            <a:avLst/>
          </a:prstGeom>
          <a:noFill/>
          <a:ln w="9525">
            <a:noFill/>
            <a:miter lim="800000"/>
            <a:headEnd/>
            <a:tailEnd/>
          </a:ln>
        </p:spPr>
        <p:txBody>
          <a:bodyPr>
            <a:spAutoFit/>
          </a:bodyPr>
          <a:lstStyle/>
          <a:p>
            <a:pPr algn="ctr"/>
            <a:r>
              <a:rPr lang="en-US" sz="1400"/>
              <a:t>What the </a:t>
            </a:r>
          </a:p>
          <a:p>
            <a:pPr algn="ctr"/>
            <a:r>
              <a:rPr lang="en-US" sz="1400"/>
              <a:t>long</a:t>
            </a:r>
          </a:p>
          <a:p>
            <a:pPr algn="ctr"/>
            <a:r>
              <a:rPr lang="en-US" sz="1400"/>
              <a:t>term results</a:t>
            </a:r>
            <a:br>
              <a:rPr lang="en-US" sz="1400"/>
            </a:br>
            <a:r>
              <a:rPr lang="en-US" sz="1400"/>
              <a:t>are</a:t>
            </a:r>
          </a:p>
          <a:p>
            <a:pPr algn="ctr"/>
            <a:endParaRPr lang="en-US" sz="1400"/>
          </a:p>
          <a:p>
            <a:pPr algn="ctr"/>
            <a:r>
              <a:rPr lang="en-US" sz="1400"/>
              <a:t>Conditions</a:t>
            </a:r>
          </a:p>
        </p:txBody>
      </p:sp>
      <p:sp>
        <p:nvSpPr>
          <p:cNvPr id="18457" name="TextBox 35"/>
          <p:cNvSpPr txBox="1">
            <a:spLocks noChangeArrowheads="1"/>
          </p:cNvSpPr>
          <p:nvPr/>
        </p:nvSpPr>
        <p:spPr bwMode="auto">
          <a:xfrm>
            <a:off x="1689100" y="3352800"/>
            <a:ext cx="929742" cy="338554"/>
          </a:xfrm>
          <a:prstGeom prst="rect">
            <a:avLst/>
          </a:prstGeom>
          <a:noFill/>
          <a:ln w="9525">
            <a:noFill/>
            <a:miter lim="800000"/>
            <a:headEnd/>
            <a:tailEnd/>
          </a:ln>
        </p:spPr>
        <p:txBody>
          <a:bodyPr wrap="none">
            <a:spAutoFit/>
          </a:bodyPr>
          <a:lstStyle/>
          <a:p>
            <a:r>
              <a:rPr lang="en-US" sz="1600"/>
              <a:t>Situation</a:t>
            </a:r>
          </a:p>
        </p:txBody>
      </p:sp>
      <p:sp>
        <p:nvSpPr>
          <p:cNvPr id="37" name="Rectangle 36"/>
          <p:cNvSpPr/>
          <p:nvPr/>
        </p:nvSpPr>
        <p:spPr>
          <a:xfrm>
            <a:off x="3810000" y="5486400"/>
            <a:ext cx="3276600" cy="381000"/>
          </a:xfrm>
          <a:prstGeom prst="rect">
            <a:avLst/>
          </a:prstGeom>
          <a:solidFill>
            <a:srgbClr val="00B0F0">
              <a:alpha val="50000"/>
            </a:srgb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tx1"/>
                </a:solidFill>
              </a:rPr>
              <a:t>Assumptions</a:t>
            </a:r>
          </a:p>
        </p:txBody>
      </p:sp>
      <p:sp>
        <p:nvSpPr>
          <p:cNvPr id="38" name="Rectangle 37"/>
          <p:cNvSpPr/>
          <p:nvPr/>
        </p:nvSpPr>
        <p:spPr>
          <a:xfrm>
            <a:off x="7620000" y="5486400"/>
            <a:ext cx="2743200" cy="381000"/>
          </a:xfrm>
          <a:prstGeom prst="rect">
            <a:avLst/>
          </a:prstGeom>
          <a:solidFill>
            <a:srgbClr val="00B0F0">
              <a:alpha val="50000"/>
            </a:srgb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tx1"/>
                </a:solidFill>
              </a:rPr>
              <a:t>External Factors</a:t>
            </a:r>
          </a:p>
        </p:txBody>
      </p:sp>
      <p:sp>
        <p:nvSpPr>
          <p:cNvPr id="39" name="Oval 38"/>
          <p:cNvSpPr/>
          <p:nvPr/>
        </p:nvSpPr>
        <p:spPr>
          <a:xfrm>
            <a:off x="5029200" y="1295400"/>
            <a:ext cx="2438400" cy="4800600"/>
          </a:xfrm>
          <a:prstGeom prst="ellipse">
            <a:avLst/>
          </a:prstGeom>
          <a:noFill/>
          <a:ln>
            <a:solidFill>
              <a:srgbClr val="7030A0"/>
            </a:solidFill>
          </a:ln>
          <a:effectLst>
            <a:outerShdw blurRad="50800" dist="635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3" name="Bent-Up Arrow 42"/>
          <p:cNvSpPr/>
          <p:nvPr/>
        </p:nvSpPr>
        <p:spPr>
          <a:xfrm>
            <a:off x="5956300" y="6121400"/>
            <a:ext cx="381000" cy="304800"/>
          </a:xfrm>
          <a:prstGeom prst="bentUpArrow">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0" name="Right Arrow 39"/>
          <p:cNvSpPr/>
          <p:nvPr/>
        </p:nvSpPr>
        <p:spPr>
          <a:xfrm>
            <a:off x="4724400" y="3657600"/>
            <a:ext cx="533400" cy="304800"/>
          </a:xfrm>
          <a:prstGeom prst="rightArrow">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2" name="Right Arrow 41"/>
          <p:cNvSpPr/>
          <p:nvPr/>
        </p:nvSpPr>
        <p:spPr>
          <a:xfrm>
            <a:off x="7086600" y="3657600"/>
            <a:ext cx="533400" cy="304800"/>
          </a:xfrm>
          <a:prstGeom prst="rightArrow">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8464" name="TextBox 43"/>
          <p:cNvSpPr txBox="1">
            <a:spLocks noChangeArrowheads="1"/>
          </p:cNvSpPr>
          <p:nvPr/>
        </p:nvSpPr>
        <p:spPr bwMode="auto">
          <a:xfrm>
            <a:off x="1860550" y="6216650"/>
            <a:ext cx="3723776" cy="369332"/>
          </a:xfrm>
          <a:prstGeom prst="rect">
            <a:avLst/>
          </a:prstGeom>
          <a:noFill/>
          <a:ln w="38100">
            <a:solidFill>
              <a:srgbClr val="7030A0"/>
            </a:solidFill>
            <a:miter lim="800000"/>
            <a:headEnd/>
            <a:tailEnd/>
          </a:ln>
        </p:spPr>
        <p:txBody>
          <a:bodyPr wrap="none">
            <a:spAutoFit/>
          </a:bodyPr>
          <a:lstStyle/>
          <a:p>
            <a:r>
              <a:rPr lang="en-US"/>
              <a:t>In the past, we’ve focused on </a:t>
            </a:r>
            <a:r>
              <a:rPr lang="en-US" b="1"/>
              <a:t>outputs</a:t>
            </a:r>
          </a:p>
        </p:txBody>
      </p:sp>
      <p:sp>
        <p:nvSpPr>
          <p:cNvPr id="33" name="Slide Number Placeholder 5"/>
          <p:cNvSpPr>
            <a:spLocks noGrp="1"/>
          </p:cNvSpPr>
          <p:nvPr>
            <p:ph type="sldNum" sz="quarter" idx="12"/>
          </p:nvPr>
        </p:nvSpPr>
        <p:spPr>
          <a:xfrm>
            <a:off x="8686800" y="6492240"/>
            <a:ext cx="1981200" cy="365760"/>
          </a:xfrm>
        </p:spPr>
        <p:txBody>
          <a:bodyPr/>
          <a:lstStyle/>
          <a:p>
            <a:fld id="{EFB27BC6-5AC4-4B45-9412-1E69DFA5B2EC}" type="slidenum">
              <a:rPr lang="en-US" smtClean="0"/>
              <a:pPr/>
              <a:t>10</a:t>
            </a:fld>
            <a:endParaRPr lang="en-US" dirty="0"/>
          </a:p>
        </p:txBody>
      </p:sp>
      <p:sp>
        <p:nvSpPr>
          <p:cNvPr id="34" name="Title 1">
            <a:extLst>
              <a:ext uri="{FF2B5EF4-FFF2-40B4-BE49-F238E27FC236}">
                <a16:creationId xmlns:a16="http://schemas.microsoft.com/office/drawing/2014/main" id="{8BD0C72A-098E-4662-9B6B-26B64CF4A55C}"/>
              </a:ext>
            </a:extLst>
          </p:cNvPr>
          <p:cNvSpPr>
            <a:spLocks noGrp="1"/>
          </p:cNvSpPr>
          <p:nvPr>
            <p:ph type="title"/>
          </p:nvPr>
        </p:nvSpPr>
        <p:spPr>
          <a:xfrm>
            <a:off x="838200" y="136525"/>
            <a:ext cx="10515600" cy="1325563"/>
          </a:xfrm>
        </p:spPr>
        <p:txBody>
          <a:bodyPr/>
          <a:lstStyle/>
          <a:p>
            <a:r>
              <a:rPr lang="en-US" dirty="0"/>
              <a:t>Logic Model Overview (Evaluation)</a:t>
            </a:r>
          </a:p>
        </p:txBody>
      </p:sp>
      <p:cxnSp>
        <p:nvCxnSpPr>
          <p:cNvPr id="35" name="Straight Connector 34">
            <a:extLst>
              <a:ext uri="{FF2B5EF4-FFF2-40B4-BE49-F238E27FC236}">
                <a16:creationId xmlns:a16="http://schemas.microsoft.com/office/drawing/2014/main" id="{82DCD6FD-DA98-4BA8-8B0C-C37832BEC332}"/>
              </a:ext>
            </a:extLst>
          </p:cNvPr>
          <p:cNvCxnSpPr/>
          <p:nvPr/>
        </p:nvCxnSpPr>
        <p:spPr>
          <a:xfrm>
            <a:off x="0" y="1159329"/>
            <a:ext cx="12192000" cy="0"/>
          </a:xfrm>
          <a:prstGeom prst="line">
            <a:avLst/>
          </a:prstGeom>
          <a:ln w="44450">
            <a:solidFill>
              <a:srgbClr val="576943"/>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810000" y="2667000"/>
            <a:ext cx="914400" cy="26670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3" name="Rectangle 12"/>
          <p:cNvSpPr/>
          <p:nvPr/>
        </p:nvSpPr>
        <p:spPr>
          <a:xfrm>
            <a:off x="3810000" y="1600200"/>
            <a:ext cx="914400" cy="381000"/>
          </a:xfrm>
          <a:prstGeom prst="rect">
            <a:avLst/>
          </a:prstGeom>
          <a:solidFill>
            <a:schemeClr val="accent1">
              <a:alpha val="5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tx1"/>
                </a:solidFill>
              </a:rPr>
              <a:t>Inputs</a:t>
            </a:r>
          </a:p>
        </p:txBody>
      </p:sp>
      <p:sp>
        <p:nvSpPr>
          <p:cNvPr id="14" name="Rectangle 13"/>
          <p:cNvSpPr/>
          <p:nvPr/>
        </p:nvSpPr>
        <p:spPr>
          <a:xfrm>
            <a:off x="5257800" y="1600200"/>
            <a:ext cx="1828800" cy="381000"/>
          </a:xfrm>
          <a:prstGeom prst="rect">
            <a:avLst/>
          </a:prstGeom>
          <a:solidFill>
            <a:srgbClr val="00B050">
              <a:alpha val="50000"/>
            </a:srgb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tx1"/>
                </a:solidFill>
              </a:rPr>
              <a:t>Outputs</a:t>
            </a:r>
          </a:p>
        </p:txBody>
      </p:sp>
      <p:sp>
        <p:nvSpPr>
          <p:cNvPr id="15" name="Rectangle 14"/>
          <p:cNvSpPr/>
          <p:nvPr/>
        </p:nvSpPr>
        <p:spPr>
          <a:xfrm>
            <a:off x="7620000" y="1600200"/>
            <a:ext cx="2743200" cy="381000"/>
          </a:xfrm>
          <a:prstGeom prst="rect">
            <a:avLst/>
          </a:prstGeom>
          <a:solidFill>
            <a:srgbClr val="FF0000">
              <a:alpha val="50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tx1"/>
                </a:solidFill>
              </a:rPr>
              <a:t>Outcomes</a:t>
            </a:r>
          </a:p>
        </p:txBody>
      </p:sp>
      <p:sp>
        <p:nvSpPr>
          <p:cNvPr id="16" name="Rectangle 15"/>
          <p:cNvSpPr/>
          <p:nvPr/>
        </p:nvSpPr>
        <p:spPr>
          <a:xfrm>
            <a:off x="6172200" y="2667000"/>
            <a:ext cx="914400" cy="2667000"/>
          </a:xfrm>
          <a:prstGeom prst="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7" name="Rectangle 16"/>
          <p:cNvSpPr/>
          <p:nvPr/>
        </p:nvSpPr>
        <p:spPr>
          <a:xfrm>
            <a:off x="5257800" y="2667000"/>
            <a:ext cx="914400" cy="2667000"/>
          </a:xfrm>
          <a:prstGeom prst="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8" name="Rectangle 17"/>
          <p:cNvSpPr/>
          <p:nvPr/>
        </p:nvSpPr>
        <p:spPr>
          <a:xfrm>
            <a:off x="9448800" y="2667000"/>
            <a:ext cx="914400" cy="26670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9" name="Rectangle 18"/>
          <p:cNvSpPr/>
          <p:nvPr/>
        </p:nvSpPr>
        <p:spPr>
          <a:xfrm>
            <a:off x="8534400" y="2667000"/>
            <a:ext cx="914400" cy="26670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0" name="Rectangle 19"/>
          <p:cNvSpPr/>
          <p:nvPr/>
        </p:nvSpPr>
        <p:spPr>
          <a:xfrm>
            <a:off x="7620000" y="2667000"/>
            <a:ext cx="914400" cy="26670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2" name="Rectangle 21"/>
          <p:cNvSpPr/>
          <p:nvPr/>
        </p:nvSpPr>
        <p:spPr>
          <a:xfrm>
            <a:off x="5257800" y="2133600"/>
            <a:ext cx="914400" cy="381000"/>
          </a:xfrm>
          <a:prstGeom prst="rect">
            <a:avLst/>
          </a:prstGeom>
          <a:solidFill>
            <a:srgbClr val="00B050">
              <a:alpha val="50000"/>
            </a:srgb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dirty="0">
                <a:solidFill>
                  <a:schemeClr val="tx1"/>
                </a:solidFill>
              </a:rPr>
              <a:t>Activities</a:t>
            </a:r>
          </a:p>
        </p:txBody>
      </p:sp>
      <p:sp>
        <p:nvSpPr>
          <p:cNvPr id="24" name="Rectangle 23"/>
          <p:cNvSpPr/>
          <p:nvPr/>
        </p:nvSpPr>
        <p:spPr>
          <a:xfrm>
            <a:off x="6172200" y="2133600"/>
            <a:ext cx="914400" cy="381000"/>
          </a:xfrm>
          <a:prstGeom prst="rect">
            <a:avLst/>
          </a:prstGeom>
          <a:solidFill>
            <a:srgbClr val="00B050">
              <a:alpha val="50000"/>
            </a:srgb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dirty="0" err="1">
                <a:solidFill>
                  <a:schemeClr val="tx1"/>
                </a:solidFill>
              </a:rPr>
              <a:t>Partici-pation</a:t>
            </a:r>
            <a:endParaRPr lang="en-US" sz="1200" dirty="0">
              <a:solidFill>
                <a:schemeClr val="tx1"/>
              </a:solidFill>
            </a:endParaRPr>
          </a:p>
        </p:txBody>
      </p:sp>
      <p:sp>
        <p:nvSpPr>
          <p:cNvPr id="25" name="Rectangle 24"/>
          <p:cNvSpPr/>
          <p:nvPr/>
        </p:nvSpPr>
        <p:spPr>
          <a:xfrm>
            <a:off x="7620000" y="2133600"/>
            <a:ext cx="914400" cy="381000"/>
          </a:xfrm>
          <a:prstGeom prst="rect">
            <a:avLst/>
          </a:prstGeom>
          <a:solidFill>
            <a:srgbClr val="FF0000">
              <a:alpha val="50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dirty="0">
                <a:solidFill>
                  <a:schemeClr val="tx1"/>
                </a:solidFill>
              </a:rPr>
              <a:t>Short</a:t>
            </a:r>
          </a:p>
          <a:p>
            <a:pPr algn="ctr">
              <a:defRPr/>
            </a:pPr>
            <a:r>
              <a:rPr lang="en-US" sz="1200" dirty="0">
                <a:solidFill>
                  <a:schemeClr val="tx1"/>
                </a:solidFill>
              </a:rPr>
              <a:t>Term</a:t>
            </a:r>
          </a:p>
        </p:txBody>
      </p:sp>
      <p:sp>
        <p:nvSpPr>
          <p:cNvPr id="26" name="Rectangle 25"/>
          <p:cNvSpPr/>
          <p:nvPr/>
        </p:nvSpPr>
        <p:spPr>
          <a:xfrm>
            <a:off x="8534400" y="2133600"/>
            <a:ext cx="914400" cy="381000"/>
          </a:xfrm>
          <a:prstGeom prst="rect">
            <a:avLst/>
          </a:prstGeom>
          <a:solidFill>
            <a:srgbClr val="FF0000">
              <a:alpha val="50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dirty="0">
                <a:solidFill>
                  <a:schemeClr val="tx1"/>
                </a:solidFill>
              </a:rPr>
              <a:t>Medium Term</a:t>
            </a:r>
          </a:p>
        </p:txBody>
      </p:sp>
      <p:sp>
        <p:nvSpPr>
          <p:cNvPr id="27" name="Rectangle 26"/>
          <p:cNvSpPr/>
          <p:nvPr/>
        </p:nvSpPr>
        <p:spPr>
          <a:xfrm>
            <a:off x="9448800" y="2133600"/>
            <a:ext cx="914400" cy="381000"/>
          </a:xfrm>
          <a:prstGeom prst="rect">
            <a:avLst/>
          </a:prstGeom>
          <a:solidFill>
            <a:srgbClr val="FF0000">
              <a:alpha val="50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dirty="0">
                <a:solidFill>
                  <a:schemeClr val="tx1"/>
                </a:solidFill>
              </a:rPr>
              <a:t>Long</a:t>
            </a:r>
          </a:p>
          <a:p>
            <a:pPr algn="ctr">
              <a:defRPr/>
            </a:pPr>
            <a:r>
              <a:rPr lang="en-US" sz="1200" dirty="0">
                <a:solidFill>
                  <a:schemeClr val="tx1"/>
                </a:solidFill>
              </a:rPr>
              <a:t>Term</a:t>
            </a:r>
          </a:p>
        </p:txBody>
      </p:sp>
      <p:sp>
        <p:nvSpPr>
          <p:cNvPr id="19473" name="TextBox 29"/>
          <p:cNvSpPr txBox="1">
            <a:spLocks noChangeArrowheads="1"/>
          </p:cNvSpPr>
          <p:nvPr/>
        </p:nvSpPr>
        <p:spPr bwMode="auto">
          <a:xfrm>
            <a:off x="3810000" y="2667001"/>
            <a:ext cx="914400" cy="830263"/>
          </a:xfrm>
          <a:prstGeom prst="rect">
            <a:avLst/>
          </a:prstGeom>
          <a:noFill/>
          <a:ln w="9525">
            <a:noFill/>
            <a:miter lim="800000"/>
            <a:headEnd/>
            <a:tailEnd/>
          </a:ln>
        </p:spPr>
        <p:txBody>
          <a:bodyPr>
            <a:spAutoFit/>
          </a:bodyPr>
          <a:lstStyle/>
          <a:p>
            <a:pPr algn="ctr"/>
            <a:r>
              <a:rPr lang="en-US" sz="1600"/>
              <a:t>What we invest</a:t>
            </a:r>
          </a:p>
        </p:txBody>
      </p:sp>
      <p:sp>
        <p:nvSpPr>
          <p:cNvPr id="19474" name="TextBox 30"/>
          <p:cNvSpPr txBox="1">
            <a:spLocks noChangeArrowheads="1"/>
          </p:cNvSpPr>
          <p:nvPr/>
        </p:nvSpPr>
        <p:spPr bwMode="auto">
          <a:xfrm>
            <a:off x="5257800" y="2657475"/>
            <a:ext cx="914400" cy="831850"/>
          </a:xfrm>
          <a:prstGeom prst="rect">
            <a:avLst/>
          </a:prstGeom>
          <a:noFill/>
          <a:ln w="9525">
            <a:noFill/>
            <a:miter lim="800000"/>
            <a:headEnd/>
            <a:tailEnd/>
          </a:ln>
        </p:spPr>
        <p:txBody>
          <a:bodyPr>
            <a:spAutoFit/>
          </a:bodyPr>
          <a:lstStyle/>
          <a:p>
            <a:pPr algn="ctr"/>
            <a:r>
              <a:rPr lang="en-US" sz="1600"/>
              <a:t>What we</a:t>
            </a:r>
          </a:p>
          <a:p>
            <a:pPr algn="ctr"/>
            <a:r>
              <a:rPr lang="en-US" sz="1600"/>
              <a:t>do</a:t>
            </a:r>
          </a:p>
        </p:txBody>
      </p:sp>
      <p:sp>
        <p:nvSpPr>
          <p:cNvPr id="19475" name="TextBox 31"/>
          <p:cNvSpPr txBox="1">
            <a:spLocks noChangeArrowheads="1"/>
          </p:cNvSpPr>
          <p:nvPr/>
        </p:nvSpPr>
        <p:spPr bwMode="auto">
          <a:xfrm>
            <a:off x="6172200" y="2667001"/>
            <a:ext cx="914400" cy="584775"/>
          </a:xfrm>
          <a:prstGeom prst="rect">
            <a:avLst/>
          </a:prstGeom>
          <a:noFill/>
          <a:ln w="9525">
            <a:noFill/>
            <a:miter lim="800000"/>
            <a:headEnd/>
            <a:tailEnd/>
          </a:ln>
        </p:spPr>
        <p:txBody>
          <a:bodyPr>
            <a:spAutoFit/>
          </a:bodyPr>
          <a:lstStyle/>
          <a:p>
            <a:pPr algn="ctr"/>
            <a:r>
              <a:rPr lang="en-US" sz="1600"/>
              <a:t>Who we reach</a:t>
            </a:r>
          </a:p>
        </p:txBody>
      </p:sp>
      <p:sp>
        <p:nvSpPr>
          <p:cNvPr id="19476" name="TextBox 32"/>
          <p:cNvSpPr txBox="1">
            <a:spLocks noChangeArrowheads="1"/>
          </p:cNvSpPr>
          <p:nvPr/>
        </p:nvSpPr>
        <p:spPr bwMode="auto">
          <a:xfrm>
            <a:off x="7620000" y="2667000"/>
            <a:ext cx="914400" cy="1600200"/>
          </a:xfrm>
          <a:prstGeom prst="rect">
            <a:avLst/>
          </a:prstGeom>
          <a:noFill/>
          <a:ln w="9525">
            <a:noFill/>
            <a:miter lim="800000"/>
            <a:headEnd/>
            <a:tailEnd/>
          </a:ln>
        </p:spPr>
        <p:txBody>
          <a:bodyPr>
            <a:spAutoFit/>
          </a:bodyPr>
          <a:lstStyle/>
          <a:p>
            <a:pPr algn="ctr"/>
            <a:r>
              <a:rPr lang="en-US" sz="1400"/>
              <a:t>What the short term results are</a:t>
            </a:r>
          </a:p>
          <a:p>
            <a:pPr algn="ctr"/>
            <a:endParaRPr lang="en-US" sz="1400"/>
          </a:p>
          <a:p>
            <a:pPr algn="ctr"/>
            <a:r>
              <a:rPr lang="en-US" sz="1400"/>
              <a:t>Learning</a:t>
            </a:r>
          </a:p>
        </p:txBody>
      </p:sp>
      <p:sp>
        <p:nvSpPr>
          <p:cNvPr id="19477" name="TextBox 33"/>
          <p:cNvSpPr txBox="1">
            <a:spLocks noChangeArrowheads="1"/>
          </p:cNvSpPr>
          <p:nvPr/>
        </p:nvSpPr>
        <p:spPr bwMode="auto">
          <a:xfrm>
            <a:off x="8534400" y="2667000"/>
            <a:ext cx="914400" cy="1600200"/>
          </a:xfrm>
          <a:prstGeom prst="rect">
            <a:avLst/>
          </a:prstGeom>
          <a:noFill/>
          <a:ln w="9525">
            <a:noFill/>
            <a:miter lim="800000"/>
            <a:headEnd/>
            <a:tailEnd/>
          </a:ln>
        </p:spPr>
        <p:txBody>
          <a:bodyPr>
            <a:spAutoFit/>
          </a:bodyPr>
          <a:lstStyle/>
          <a:p>
            <a:pPr algn="ctr"/>
            <a:r>
              <a:rPr lang="en-US" sz="1400"/>
              <a:t>What the medium term results are</a:t>
            </a:r>
          </a:p>
          <a:p>
            <a:pPr algn="ctr"/>
            <a:endParaRPr lang="en-US" sz="1400"/>
          </a:p>
          <a:p>
            <a:pPr algn="ctr"/>
            <a:r>
              <a:rPr lang="en-US" sz="1400"/>
              <a:t>Actions</a:t>
            </a:r>
          </a:p>
        </p:txBody>
      </p:sp>
      <p:sp>
        <p:nvSpPr>
          <p:cNvPr id="19478" name="TextBox 34"/>
          <p:cNvSpPr txBox="1">
            <a:spLocks noChangeArrowheads="1"/>
          </p:cNvSpPr>
          <p:nvPr/>
        </p:nvSpPr>
        <p:spPr bwMode="auto">
          <a:xfrm>
            <a:off x="9372600" y="2667001"/>
            <a:ext cx="1066800" cy="1384995"/>
          </a:xfrm>
          <a:prstGeom prst="rect">
            <a:avLst/>
          </a:prstGeom>
          <a:noFill/>
          <a:ln w="9525">
            <a:noFill/>
            <a:miter lim="800000"/>
            <a:headEnd/>
            <a:tailEnd/>
          </a:ln>
        </p:spPr>
        <p:txBody>
          <a:bodyPr>
            <a:spAutoFit/>
          </a:bodyPr>
          <a:lstStyle/>
          <a:p>
            <a:pPr algn="ctr"/>
            <a:r>
              <a:rPr lang="en-US" sz="1400"/>
              <a:t>What the </a:t>
            </a:r>
          </a:p>
          <a:p>
            <a:pPr algn="ctr"/>
            <a:r>
              <a:rPr lang="en-US" sz="1400"/>
              <a:t>long</a:t>
            </a:r>
          </a:p>
          <a:p>
            <a:pPr algn="ctr"/>
            <a:r>
              <a:rPr lang="en-US" sz="1400"/>
              <a:t>term results</a:t>
            </a:r>
            <a:br>
              <a:rPr lang="en-US" sz="1400"/>
            </a:br>
            <a:r>
              <a:rPr lang="en-US" sz="1400"/>
              <a:t>are</a:t>
            </a:r>
          </a:p>
          <a:p>
            <a:pPr algn="ctr"/>
            <a:endParaRPr lang="en-US" sz="1400"/>
          </a:p>
          <a:p>
            <a:pPr algn="ctr"/>
            <a:r>
              <a:rPr lang="en-US" sz="1400"/>
              <a:t>Conditions</a:t>
            </a:r>
          </a:p>
        </p:txBody>
      </p:sp>
      <p:sp>
        <p:nvSpPr>
          <p:cNvPr id="37" name="Rectangle 36"/>
          <p:cNvSpPr/>
          <p:nvPr/>
        </p:nvSpPr>
        <p:spPr>
          <a:xfrm>
            <a:off x="3810000" y="5486400"/>
            <a:ext cx="3276600" cy="381000"/>
          </a:xfrm>
          <a:prstGeom prst="rect">
            <a:avLst/>
          </a:prstGeom>
          <a:solidFill>
            <a:srgbClr val="00B0F0">
              <a:alpha val="50000"/>
            </a:srgb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tx1"/>
                </a:solidFill>
              </a:rPr>
              <a:t>Assumptions</a:t>
            </a:r>
          </a:p>
        </p:txBody>
      </p:sp>
      <p:sp>
        <p:nvSpPr>
          <p:cNvPr id="38" name="Rectangle 37"/>
          <p:cNvSpPr/>
          <p:nvPr/>
        </p:nvSpPr>
        <p:spPr>
          <a:xfrm>
            <a:off x="7620000" y="5486400"/>
            <a:ext cx="2743200" cy="381000"/>
          </a:xfrm>
          <a:prstGeom prst="rect">
            <a:avLst/>
          </a:prstGeom>
          <a:solidFill>
            <a:srgbClr val="00B0F0">
              <a:alpha val="50000"/>
            </a:srgb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tx1"/>
                </a:solidFill>
              </a:rPr>
              <a:t>External Factors</a:t>
            </a:r>
          </a:p>
        </p:txBody>
      </p:sp>
      <p:sp>
        <p:nvSpPr>
          <p:cNvPr id="43" name="Bent-Up Arrow 42"/>
          <p:cNvSpPr/>
          <p:nvPr/>
        </p:nvSpPr>
        <p:spPr>
          <a:xfrm>
            <a:off x="7391400" y="6248400"/>
            <a:ext cx="1600200" cy="304800"/>
          </a:xfrm>
          <a:prstGeom prst="bentUpArrow">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0" name="Right Arrow 39"/>
          <p:cNvSpPr/>
          <p:nvPr/>
        </p:nvSpPr>
        <p:spPr>
          <a:xfrm>
            <a:off x="4724400" y="3657600"/>
            <a:ext cx="533400" cy="304800"/>
          </a:xfrm>
          <a:prstGeom prst="rightArrow">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2" name="Right Arrow 41"/>
          <p:cNvSpPr/>
          <p:nvPr/>
        </p:nvSpPr>
        <p:spPr>
          <a:xfrm>
            <a:off x="7086600" y="3657600"/>
            <a:ext cx="533400" cy="304800"/>
          </a:xfrm>
          <a:prstGeom prst="rightArrow">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5" name="Oval 44"/>
          <p:cNvSpPr/>
          <p:nvPr/>
        </p:nvSpPr>
        <p:spPr>
          <a:xfrm>
            <a:off x="7391400" y="1447800"/>
            <a:ext cx="3276600" cy="4800600"/>
          </a:xfrm>
          <a:prstGeom prst="ellipse">
            <a:avLst/>
          </a:prstGeom>
          <a:noFill/>
          <a:ln>
            <a:solidFill>
              <a:srgbClr val="7030A0"/>
            </a:solidFill>
          </a:ln>
          <a:effectLst>
            <a:outerShdw blurRad="50800" dist="635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9485" name="TextBox 35"/>
          <p:cNvSpPr txBox="1">
            <a:spLocks noChangeArrowheads="1"/>
          </p:cNvSpPr>
          <p:nvPr/>
        </p:nvSpPr>
        <p:spPr bwMode="auto">
          <a:xfrm>
            <a:off x="3000376" y="6335713"/>
            <a:ext cx="3570401" cy="369332"/>
          </a:xfrm>
          <a:prstGeom prst="rect">
            <a:avLst/>
          </a:prstGeom>
          <a:noFill/>
          <a:ln w="38100">
            <a:solidFill>
              <a:srgbClr val="7030A0"/>
            </a:solidFill>
            <a:miter lim="800000"/>
            <a:headEnd/>
            <a:tailEnd/>
          </a:ln>
        </p:spPr>
        <p:txBody>
          <a:bodyPr wrap="none">
            <a:spAutoFit/>
          </a:bodyPr>
          <a:lstStyle/>
          <a:p>
            <a:r>
              <a:rPr lang="en-US" dirty="0"/>
              <a:t>We now need to focus on </a:t>
            </a:r>
            <a:r>
              <a:rPr lang="en-US" b="1" dirty="0"/>
              <a:t>outcomes</a:t>
            </a:r>
          </a:p>
        </p:txBody>
      </p:sp>
      <p:sp>
        <p:nvSpPr>
          <p:cNvPr id="39" name="Rectangle 38"/>
          <p:cNvSpPr/>
          <p:nvPr/>
        </p:nvSpPr>
        <p:spPr>
          <a:xfrm>
            <a:off x="1752600" y="2630488"/>
            <a:ext cx="1447800" cy="1828800"/>
          </a:xfrm>
          <a:prstGeom prst="rect">
            <a:avLst/>
          </a:prstGeom>
          <a:solidFill>
            <a:srgbClr val="00B0F0">
              <a:alpha val="50000"/>
            </a:srgb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46" name="Right Arrow 45"/>
          <p:cNvSpPr/>
          <p:nvPr/>
        </p:nvSpPr>
        <p:spPr>
          <a:xfrm>
            <a:off x="2667000" y="1981200"/>
            <a:ext cx="762000" cy="3124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9488" name="TextBox 46"/>
          <p:cNvSpPr txBox="1">
            <a:spLocks noChangeArrowheads="1"/>
          </p:cNvSpPr>
          <p:nvPr/>
        </p:nvSpPr>
        <p:spPr bwMode="auto">
          <a:xfrm>
            <a:off x="1689100" y="3352800"/>
            <a:ext cx="929742" cy="338554"/>
          </a:xfrm>
          <a:prstGeom prst="rect">
            <a:avLst/>
          </a:prstGeom>
          <a:noFill/>
          <a:ln w="9525">
            <a:noFill/>
            <a:miter lim="800000"/>
            <a:headEnd/>
            <a:tailEnd/>
          </a:ln>
        </p:spPr>
        <p:txBody>
          <a:bodyPr wrap="none">
            <a:spAutoFit/>
          </a:bodyPr>
          <a:lstStyle/>
          <a:p>
            <a:r>
              <a:rPr lang="en-US" sz="1600"/>
              <a:t>Situation</a:t>
            </a:r>
          </a:p>
        </p:txBody>
      </p:sp>
      <p:sp>
        <p:nvSpPr>
          <p:cNvPr id="33" name="Slide Number Placeholder 5"/>
          <p:cNvSpPr>
            <a:spLocks noGrp="1"/>
          </p:cNvSpPr>
          <p:nvPr>
            <p:ph type="sldNum" sz="quarter" idx="12"/>
          </p:nvPr>
        </p:nvSpPr>
        <p:spPr>
          <a:xfrm>
            <a:off x="2136648" y="6356350"/>
            <a:ext cx="1981200" cy="365760"/>
          </a:xfrm>
        </p:spPr>
        <p:txBody>
          <a:bodyPr/>
          <a:lstStyle/>
          <a:p>
            <a:fld id="{EFB27BC6-5AC4-4B45-9412-1E69DFA5B2EC}" type="slidenum">
              <a:rPr lang="en-US" smtClean="0"/>
              <a:pPr/>
              <a:t>11</a:t>
            </a:fld>
            <a:endParaRPr lang="en-US" dirty="0"/>
          </a:p>
        </p:txBody>
      </p:sp>
      <p:sp>
        <p:nvSpPr>
          <p:cNvPr id="34" name="Title 1">
            <a:extLst>
              <a:ext uri="{FF2B5EF4-FFF2-40B4-BE49-F238E27FC236}">
                <a16:creationId xmlns:a16="http://schemas.microsoft.com/office/drawing/2014/main" id="{44C953C9-16A6-4405-A2AA-8518E29D3EA0}"/>
              </a:ext>
            </a:extLst>
          </p:cNvPr>
          <p:cNvSpPr>
            <a:spLocks noGrp="1"/>
          </p:cNvSpPr>
          <p:nvPr>
            <p:ph type="title"/>
          </p:nvPr>
        </p:nvSpPr>
        <p:spPr>
          <a:xfrm>
            <a:off x="838200" y="136525"/>
            <a:ext cx="10515600" cy="1325563"/>
          </a:xfrm>
        </p:spPr>
        <p:txBody>
          <a:bodyPr/>
          <a:lstStyle/>
          <a:p>
            <a:r>
              <a:rPr lang="en-US" dirty="0"/>
              <a:t>Logic Model Overview (Evaluation)</a:t>
            </a:r>
          </a:p>
        </p:txBody>
      </p:sp>
      <p:cxnSp>
        <p:nvCxnSpPr>
          <p:cNvPr id="35" name="Straight Connector 34">
            <a:extLst>
              <a:ext uri="{FF2B5EF4-FFF2-40B4-BE49-F238E27FC236}">
                <a16:creationId xmlns:a16="http://schemas.microsoft.com/office/drawing/2014/main" id="{1C059463-D0F7-4FC4-8C3D-42A64EC256AA}"/>
              </a:ext>
            </a:extLst>
          </p:cNvPr>
          <p:cNvCxnSpPr/>
          <p:nvPr/>
        </p:nvCxnSpPr>
        <p:spPr>
          <a:xfrm>
            <a:off x="0" y="1159329"/>
            <a:ext cx="12192000" cy="0"/>
          </a:xfrm>
          <a:prstGeom prst="line">
            <a:avLst/>
          </a:prstGeom>
          <a:ln w="44450">
            <a:solidFill>
              <a:srgbClr val="576943"/>
            </a:solidFill>
          </a:ln>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958F2D3A-798D-40BA-6AF9-456C1CD370E0}"/>
              </a:ext>
            </a:extLst>
          </p:cNvPr>
          <p:cNvSpPr/>
          <p:nvPr/>
        </p:nvSpPr>
        <p:spPr>
          <a:xfrm>
            <a:off x="11025109" y="2670545"/>
            <a:ext cx="914400" cy="26670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 name="Rectangle 2">
            <a:extLst>
              <a:ext uri="{FF2B5EF4-FFF2-40B4-BE49-F238E27FC236}">
                <a16:creationId xmlns:a16="http://schemas.microsoft.com/office/drawing/2014/main" id="{317F8195-7AD1-04A4-3932-42E90E932E8C}"/>
              </a:ext>
            </a:extLst>
          </p:cNvPr>
          <p:cNvSpPr/>
          <p:nvPr/>
        </p:nvSpPr>
        <p:spPr>
          <a:xfrm>
            <a:off x="11025109" y="2137145"/>
            <a:ext cx="914400" cy="381000"/>
          </a:xfrm>
          <a:prstGeom prst="rect">
            <a:avLst/>
          </a:prstGeom>
          <a:solidFill>
            <a:srgbClr val="FF0000">
              <a:alpha val="50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dirty="0">
                <a:solidFill>
                  <a:schemeClr val="tx1"/>
                </a:solidFill>
              </a:rPr>
              <a:t>L/Term - Community</a:t>
            </a:r>
          </a:p>
        </p:txBody>
      </p:sp>
      <p:sp>
        <p:nvSpPr>
          <p:cNvPr id="4" name="TextBox 34">
            <a:extLst>
              <a:ext uri="{FF2B5EF4-FFF2-40B4-BE49-F238E27FC236}">
                <a16:creationId xmlns:a16="http://schemas.microsoft.com/office/drawing/2014/main" id="{A4385849-0CE7-21CB-76D1-7C41BA619447}"/>
              </a:ext>
            </a:extLst>
          </p:cNvPr>
          <p:cNvSpPr txBox="1">
            <a:spLocks noChangeArrowheads="1"/>
          </p:cNvSpPr>
          <p:nvPr/>
        </p:nvSpPr>
        <p:spPr bwMode="auto">
          <a:xfrm>
            <a:off x="10948909" y="2670546"/>
            <a:ext cx="1066800" cy="1815882"/>
          </a:xfrm>
          <a:prstGeom prst="rect">
            <a:avLst/>
          </a:prstGeom>
          <a:noFill/>
          <a:ln w="9525">
            <a:noFill/>
            <a:miter lim="800000"/>
            <a:headEnd/>
            <a:tailEnd/>
          </a:ln>
        </p:spPr>
        <p:txBody>
          <a:bodyPr>
            <a:spAutoFit/>
          </a:bodyPr>
          <a:lstStyle/>
          <a:p>
            <a:pPr algn="ctr"/>
            <a:r>
              <a:rPr lang="en-US" sz="1400" dirty="0"/>
              <a:t>What the </a:t>
            </a:r>
          </a:p>
          <a:p>
            <a:pPr algn="ctr"/>
            <a:r>
              <a:rPr lang="en-US" sz="1400" dirty="0"/>
              <a:t>long</a:t>
            </a:r>
          </a:p>
          <a:p>
            <a:pPr algn="ctr"/>
            <a:r>
              <a:rPr lang="en-US" sz="1400" dirty="0"/>
              <a:t>term results</a:t>
            </a:r>
            <a:br>
              <a:rPr lang="en-US" sz="1400" dirty="0"/>
            </a:br>
            <a:r>
              <a:rPr lang="en-US" sz="1400" dirty="0"/>
              <a:t>are</a:t>
            </a:r>
          </a:p>
          <a:p>
            <a:pPr algn="ctr"/>
            <a:endParaRPr lang="en-US" sz="1400" dirty="0"/>
          </a:p>
          <a:p>
            <a:pPr algn="ctr"/>
            <a:r>
              <a:rPr lang="en-US" sz="1400" dirty="0"/>
              <a:t>Community/Region Conditions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B6B53D-92BF-4EC7-BD32-FCC6DAACA4CD}"/>
              </a:ext>
            </a:extLst>
          </p:cNvPr>
          <p:cNvSpPr>
            <a:spLocks noGrp="1"/>
          </p:cNvSpPr>
          <p:nvPr>
            <p:ph type="title"/>
          </p:nvPr>
        </p:nvSpPr>
        <p:spPr/>
        <p:txBody>
          <a:bodyPr/>
          <a:lstStyle/>
          <a:p>
            <a:r>
              <a:rPr lang="en-US" dirty="0"/>
              <a:t>SMART Goals</a:t>
            </a:r>
          </a:p>
        </p:txBody>
      </p:sp>
      <p:sp>
        <p:nvSpPr>
          <p:cNvPr id="3" name="Content Placeholder 2">
            <a:extLst>
              <a:ext uri="{FF2B5EF4-FFF2-40B4-BE49-F238E27FC236}">
                <a16:creationId xmlns:a16="http://schemas.microsoft.com/office/drawing/2014/main" id="{D8C999CA-533D-4F94-AE5B-6D14CDFCBEA9}"/>
              </a:ext>
            </a:extLst>
          </p:cNvPr>
          <p:cNvSpPr>
            <a:spLocks noGrp="1"/>
          </p:cNvSpPr>
          <p:nvPr>
            <p:ph idx="1"/>
          </p:nvPr>
        </p:nvSpPr>
        <p:spPr>
          <a:xfrm>
            <a:off x="838200" y="1609500"/>
            <a:ext cx="10669438" cy="4883376"/>
          </a:xfrm>
        </p:spPr>
        <p:txBody>
          <a:bodyPr>
            <a:normAutofit/>
          </a:bodyPr>
          <a:lstStyle/>
          <a:p>
            <a:pPr>
              <a:spcAft>
                <a:spcPts val="1200"/>
              </a:spcAft>
            </a:pPr>
            <a:r>
              <a:rPr lang="en-US" dirty="0"/>
              <a:t>S – specific/measurable</a:t>
            </a:r>
          </a:p>
          <a:p>
            <a:pPr>
              <a:spcAft>
                <a:spcPts val="1200"/>
              </a:spcAft>
            </a:pPr>
            <a:r>
              <a:rPr lang="en-US" dirty="0"/>
              <a:t>M – motivating</a:t>
            </a:r>
          </a:p>
          <a:p>
            <a:pPr>
              <a:spcAft>
                <a:spcPts val="1200"/>
              </a:spcAft>
            </a:pPr>
            <a:r>
              <a:rPr lang="en-US" dirty="0"/>
              <a:t>A – attainable</a:t>
            </a:r>
          </a:p>
          <a:p>
            <a:pPr>
              <a:spcAft>
                <a:spcPts val="1200"/>
              </a:spcAft>
            </a:pPr>
            <a:r>
              <a:rPr lang="en-US" dirty="0"/>
              <a:t>R – relevant/rigorous</a:t>
            </a:r>
          </a:p>
          <a:p>
            <a:pPr>
              <a:spcAft>
                <a:spcPts val="1200"/>
              </a:spcAft>
            </a:pPr>
            <a:r>
              <a:rPr lang="en-US" dirty="0"/>
              <a:t>T – time bound/trackable</a:t>
            </a:r>
          </a:p>
        </p:txBody>
      </p:sp>
      <p:cxnSp>
        <p:nvCxnSpPr>
          <p:cNvPr id="5" name="Straight Connector 4">
            <a:extLst>
              <a:ext uri="{FF2B5EF4-FFF2-40B4-BE49-F238E27FC236}">
                <a16:creationId xmlns:a16="http://schemas.microsoft.com/office/drawing/2014/main" id="{63F5564B-9005-4EEB-9B21-ACA4FABF73E9}"/>
              </a:ext>
            </a:extLst>
          </p:cNvPr>
          <p:cNvCxnSpPr/>
          <p:nvPr/>
        </p:nvCxnSpPr>
        <p:spPr>
          <a:xfrm>
            <a:off x="0" y="1387929"/>
            <a:ext cx="12192000" cy="0"/>
          </a:xfrm>
          <a:prstGeom prst="line">
            <a:avLst/>
          </a:prstGeom>
          <a:ln w="44450">
            <a:solidFill>
              <a:srgbClr val="57694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325158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B6B53D-92BF-4EC7-BD32-FCC6DAACA4CD}"/>
              </a:ext>
            </a:extLst>
          </p:cNvPr>
          <p:cNvSpPr>
            <a:spLocks noGrp="1"/>
          </p:cNvSpPr>
          <p:nvPr>
            <p:ph type="title"/>
          </p:nvPr>
        </p:nvSpPr>
        <p:spPr>
          <a:xfrm>
            <a:off x="838200" y="365125"/>
            <a:ext cx="10515600" cy="1325563"/>
          </a:xfrm>
        </p:spPr>
        <p:txBody>
          <a:bodyPr/>
          <a:lstStyle/>
          <a:p>
            <a:r>
              <a:rPr lang="en-US" dirty="0"/>
              <a:t>Goals – Specific/Measurable</a:t>
            </a:r>
          </a:p>
        </p:txBody>
      </p:sp>
      <p:sp>
        <p:nvSpPr>
          <p:cNvPr id="3" name="Content Placeholder 2">
            <a:extLst>
              <a:ext uri="{FF2B5EF4-FFF2-40B4-BE49-F238E27FC236}">
                <a16:creationId xmlns:a16="http://schemas.microsoft.com/office/drawing/2014/main" id="{D8C999CA-533D-4F94-AE5B-6D14CDFCBEA9}"/>
              </a:ext>
            </a:extLst>
          </p:cNvPr>
          <p:cNvSpPr>
            <a:spLocks noGrp="1"/>
          </p:cNvSpPr>
          <p:nvPr>
            <p:ph idx="1"/>
          </p:nvPr>
        </p:nvSpPr>
        <p:spPr>
          <a:xfrm>
            <a:off x="838200" y="1609499"/>
            <a:ext cx="11010900" cy="5111967"/>
          </a:xfrm>
        </p:spPr>
        <p:txBody>
          <a:bodyPr>
            <a:normAutofit/>
          </a:bodyPr>
          <a:lstStyle/>
          <a:p>
            <a:r>
              <a:rPr lang="en-US" dirty="0"/>
              <a:t>Goals should address specific issues; over generalized, vague goals have no place in the program</a:t>
            </a:r>
          </a:p>
          <a:p>
            <a:r>
              <a:rPr lang="en-US" dirty="0"/>
              <a:t>Einstein said that everything that can be measured doesn’t count and everything that counts can’t be measured</a:t>
            </a:r>
          </a:p>
          <a:p>
            <a:r>
              <a:rPr lang="en-US" dirty="0"/>
              <a:t>However, in evaluating an economic development program, what can’t be counted or measured doesn’t count</a:t>
            </a:r>
          </a:p>
        </p:txBody>
      </p:sp>
      <p:cxnSp>
        <p:nvCxnSpPr>
          <p:cNvPr id="5" name="Straight Connector 4">
            <a:extLst>
              <a:ext uri="{FF2B5EF4-FFF2-40B4-BE49-F238E27FC236}">
                <a16:creationId xmlns:a16="http://schemas.microsoft.com/office/drawing/2014/main" id="{63F5564B-9005-4EEB-9B21-ACA4FABF73E9}"/>
              </a:ext>
            </a:extLst>
          </p:cNvPr>
          <p:cNvCxnSpPr/>
          <p:nvPr/>
        </p:nvCxnSpPr>
        <p:spPr>
          <a:xfrm>
            <a:off x="0" y="1387929"/>
            <a:ext cx="12192000" cy="0"/>
          </a:xfrm>
          <a:prstGeom prst="line">
            <a:avLst/>
          </a:prstGeom>
          <a:ln w="44450">
            <a:solidFill>
              <a:srgbClr val="57694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227523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B6B53D-92BF-4EC7-BD32-FCC6DAACA4CD}"/>
              </a:ext>
            </a:extLst>
          </p:cNvPr>
          <p:cNvSpPr>
            <a:spLocks noGrp="1"/>
          </p:cNvSpPr>
          <p:nvPr>
            <p:ph type="title"/>
          </p:nvPr>
        </p:nvSpPr>
        <p:spPr>
          <a:xfrm>
            <a:off x="838200" y="365125"/>
            <a:ext cx="10515600" cy="1325563"/>
          </a:xfrm>
        </p:spPr>
        <p:txBody>
          <a:bodyPr/>
          <a:lstStyle/>
          <a:p>
            <a:r>
              <a:rPr lang="en-US" dirty="0"/>
              <a:t>Goals – Motivating</a:t>
            </a:r>
          </a:p>
        </p:txBody>
      </p:sp>
      <p:sp>
        <p:nvSpPr>
          <p:cNvPr id="3" name="Content Placeholder 2">
            <a:extLst>
              <a:ext uri="{FF2B5EF4-FFF2-40B4-BE49-F238E27FC236}">
                <a16:creationId xmlns:a16="http://schemas.microsoft.com/office/drawing/2014/main" id="{D8C999CA-533D-4F94-AE5B-6D14CDFCBEA9}"/>
              </a:ext>
            </a:extLst>
          </p:cNvPr>
          <p:cNvSpPr>
            <a:spLocks noGrp="1"/>
          </p:cNvSpPr>
          <p:nvPr>
            <p:ph idx="1"/>
          </p:nvPr>
        </p:nvSpPr>
        <p:spPr>
          <a:xfrm>
            <a:off x="838200" y="1609499"/>
            <a:ext cx="11010900" cy="5111967"/>
          </a:xfrm>
        </p:spPr>
        <p:txBody>
          <a:bodyPr>
            <a:normAutofit/>
          </a:bodyPr>
          <a:lstStyle/>
          <a:p>
            <a:r>
              <a:rPr lang="en-US" dirty="0"/>
              <a:t>Goals adopted by the BR&amp;E program should be of interest to the Stakeholders, the program’s Management and Operations Teams, the Action and Response Teams, and the general community</a:t>
            </a:r>
          </a:p>
          <a:p>
            <a:r>
              <a:rPr lang="en-US" dirty="0"/>
              <a:t>If these interested parties don’t feel that the goals and strategies identified in the program aren’t of interest to them, there would be little interest in following through by the persons charged with implementing the goals</a:t>
            </a:r>
          </a:p>
        </p:txBody>
      </p:sp>
      <p:cxnSp>
        <p:nvCxnSpPr>
          <p:cNvPr id="5" name="Straight Connector 4">
            <a:extLst>
              <a:ext uri="{FF2B5EF4-FFF2-40B4-BE49-F238E27FC236}">
                <a16:creationId xmlns:a16="http://schemas.microsoft.com/office/drawing/2014/main" id="{63F5564B-9005-4EEB-9B21-ACA4FABF73E9}"/>
              </a:ext>
            </a:extLst>
          </p:cNvPr>
          <p:cNvCxnSpPr/>
          <p:nvPr/>
        </p:nvCxnSpPr>
        <p:spPr>
          <a:xfrm>
            <a:off x="0" y="1387929"/>
            <a:ext cx="12192000" cy="0"/>
          </a:xfrm>
          <a:prstGeom prst="line">
            <a:avLst/>
          </a:prstGeom>
          <a:ln w="44450">
            <a:solidFill>
              <a:srgbClr val="57694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426961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B6B53D-92BF-4EC7-BD32-FCC6DAACA4CD}"/>
              </a:ext>
            </a:extLst>
          </p:cNvPr>
          <p:cNvSpPr>
            <a:spLocks noGrp="1"/>
          </p:cNvSpPr>
          <p:nvPr>
            <p:ph type="title"/>
          </p:nvPr>
        </p:nvSpPr>
        <p:spPr>
          <a:xfrm>
            <a:off x="838200" y="365125"/>
            <a:ext cx="10515600" cy="1325563"/>
          </a:xfrm>
        </p:spPr>
        <p:txBody>
          <a:bodyPr/>
          <a:lstStyle/>
          <a:p>
            <a:r>
              <a:rPr lang="en-US" dirty="0"/>
              <a:t>Goals – Attainable</a:t>
            </a:r>
          </a:p>
        </p:txBody>
      </p:sp>
      <p:sp>
        <p:nvSpPr>
          <p:cNvPr id="3" name="Content Placeholder 2">
            <a:extLst>
              <a:ext uri="{FF2B5EF4-FFF2-40B4-BE49-F238E27FC236}">
                <a16:creationId xmlns:a16="http://schemas.microsoft.com/office/drawing/2014/main" id="{D8C999CA-533D-4F94-AE5B-6D14CDFCBEA9}"/>
              </a:ext>
            </a:extLst>
          </p:cNvPr>
          <p:cNvSpPr>
            <a:spLocks noGrp="1"/>
          </p:cNvSpPr>
          <p:nvPr>
            <p:ph idx="1"/>
          </p:nvPr>
        </p:nvSpPr>
        <p:spPr>
          <a:xfrm>
            <a:off x="838200" y="1609499"/>
            <a:ext cx="11010900" cy="5111967"/>
          </a:xfrm>
        </p:spPr>
        <p:txBody>
          <a:bodyPr>
            <a:normAutofit/>
          </a:bodyPr>
          <a:lstStyle/>
          <a:p>
            <a:r>
              <a:rPr lang="en-US" dirty="0"/>
              <a:t>While the goals adopted by the program should not be all “low hanging fruit,” they should be able to be achieved by the persons working with the program</a:t>
            </a:r>
          </a:p>
          <a:p>
            <a:r>
              <a:rPr lang="en-US" dirty="0"/>
              <a:t>Continuous adoption of goals that are unattainable discourages participants and leaves the community </a:t>
            </a:r>
            <a:r>
              <a:rPr lang="en-US" dirty="0" err="1"/>
              <a:t>nad</a:t>
            </a:r>
            <a:r>
              <a:rPr lang="en-US" dirty="0"/>
              <a:t> stakeholders wondering if the mission of the program is realistic</a:t>
            </a:r>
          </a:p>
        </p:txBody>
      </p:sp>
      <p:cxnSp>
        <p:nvCxnSpPr>
          <p:cNvPr id="5" name="Straight Connector 4">
            <a:extLst>
              <a:ext uri="{FF2B5EF4-FFF2-40B4-BE49-F238E27FC236}">
                <a16:creationId xmlns:a16="http://schemas.microsoft.com/office/drawing/2014/main" id="{63F5564B-9005-4EEB-9B21-ACA4FABF73E9}"/>
              </a:ext>
            </a:extLst>
          </p:cNvPr>
          <p:cNvCxnSpPr/>
          <p:nvPr/>
        </p:nvCxnSpPr>
        <p:spPr>
          <a:xfrm>
            <a:off x="0" y="1387929"/>
            <a:ext cx="12192000" cy="0"/>
          </a:xfrm>
          <a:prstGeom prst="line">
            <a:avLst/>
          </a:prstGeom>
          <a:ln w="44450">
            <a:solidFill>
              <a:srgbClr val="57694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678787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B6B53D-92BF-4EC7-BD32-FCC6DAACA4CD}"/>
              </a:ext>
            </a:extLst>
          </p:cNvPr>
          <p:cNvSpPr>
            <a:spLocks noGrp="1"/>
          </p:cNvSpPr>
          <p:nvPr>
            <p:ph type="title"/>
          </p:nvPr>
        </p:nvSpPr>
        <p:spPr>
          <a:xfrm>
            <a:off x="838200" y="365125"/>
            <a:ext cx="10515600" cy="1325563"/>
          </a:xfrm>
        </p:spPr>
        <p:txBody>
          <a:bodyPr/>
          <a:lstStyle/>
          <a:p>
            <a:r>
              <a:rPr lang="en-US" dirty="0"/>
              <a:t>Goals – Relevant/Rigorous</a:t>
            </a:r>
          </a:p>
        </p:txBody>
      </p:sp>
      <p:sp>
        <p:nvSpPr>
          <p:cNvPr id="3" name="Content Placeholder 2">
            <a:extLst>
              <a:ext uri="{FF2B5EF4-FFF2-40B4-BE49-F238E27FC236}">
                <a16:creationId xmlns:a16="http://schemas.microsoft.com/office/drawing/2014/main" id="{D8C999CA-533D-4F94-AE5B-6D14CDFCBEA9}"/>
              </a:ext>
            </a:extLst>
          </p:cNvPr>
          <p:cNvSpPr>
            <a:spLocks noGrp="1"/>
          </p:cNvSpPr>
          <p:nvPr>
            <p:ph idx="1"/>
          </p:nvPr>
        </p:nvSpPr>
        <p:spPr>
          <a:xfrm>
            <a:off x="838200" y="1609499"/>
            <a:ext cx="11010900" cy="5111967"/>
          </a:xfrm>
        </p:spPr>
        <p:txBody>
          <a:bodyPr>
            <a:normAutofit/>
          </a:bodyPr>
          <a:lstStyle/>
          <a:p>
            <a:r>
              <a:rPr lang="en-US" dirty="0"/>
              <a:t>In order for the community and the stakeholders to remain committed to the BR&amp;E program, the goals adopted by the program must be relevant to the issues faced by the community’s businesses</a:t>
            </a:r>
          </a:p>
          <a:p>
            <a:r>
              <a:rPr lang="en-US" dirty="0"/>
              <a:t>Do not solely depend on goals that are easily achieved.  While these types of goals can provide some early motivation for the program, solely relying on easily achievable goals can oversimplify the program</a:t>
            </a:r>
          </a:p>
        </p:txBody>
      </p:sp>
      <p:cxnSp>
        <p:nvCxnSpPr>
          <p:cNvPr id="5" name="Straight Connector 4">
            <a:extLst>
              <a:ext uri="{FF2B5EF4-FFF2-40B4-BE49-F238E27FC236}">
                <a16:creationId xmlns:a16="http://schemas.microsoft.com/office/drawing/2014/main" id="{63F5564B-9005-4EEB-9B21-ACA4FABF73E9}"/>
              </a:ext>
            </a:extLst>
          </p:cNvPr>
          <p:cNvCxnSpPr/>
          <p:nvPr/>
        </p:nvCxnSpPr>
        <p:spPr>
          <a:xfrm>
            <a:off x="0" y="1387929"/>
            <a:ext cx="12192000" cy="0"/>
          </a:xfrm>
          <a:prstGeom prst="line">
            <a:avLst/>
          </a:prstGeom>
          <a:ln w="44450">
            <a:solidFill>
              <a:srgbClr val="57694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937631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B6B53D-92BF-4EC7-BD32-FCC6DAACA4CD}"/>
              </a:ext>
            </a:extLst>
          </p:cNvPr>
          <p:cNvSpPr>
            <a:spLocks noGrp="1"/>
          </p:cNvSpPr>
          <p:nvPr>
            <p:ph type="title"/>
          </p:nvPr>
        </p:nvSpPr>
        <p:spPr>
          <a:xfrm>
            <a:off x="838200" y="365125"/>
            <a:ext cx="10515600" cy="1325563"/>
          </a:xfrm>
        </p:spPr>
        <p:txBody>
          <a:bodyPr/>
          <a:lstStyle/>
          <a:p>
            <a:r>
              <a:rPr lang="en-US" dirty="0"/>
              <a:t>Goals – Time bound/Trackable</a:t>
            </a:r>
          </a:p>
        </p:txBody>
      </p:sp>
      <p:sp>
        <p:nvSpPr>
          <p:cNvPr id="3" name="Content Placeholder 2">
            <a:extLst>
              <a:ext uri="{FF2B5EF4-FFF2-40B4-BE49-F238E27FC236}">
                <a16:creationId xmlns:a16="http://schemas.microsoft.com/office/drawing/2014/main" id="{D8C999CA-533D-4F94-AE5B-6D14CDFCBEA9}"/>
              </a:ext>
            </a:extLst>
          </p:cNvPr>
          <p:cNvSpPr>
            <a:spLocks noGrp="1"/>
          </p:cNvSpPr>
          <p:nvPr>
            <p:ph idx="1"/>
          </p:nvPr>
        </p:nvSpPr>
        <p:spPr>
          <a:xfrm>
            <a:off x="838200" y="1609499"/>
            <a:ext cx="11010900" cy="5111967"/>
          </a:xfrm>
        </p:spPr>
        <p:txBody>
          <a:bodyPr>
            <a:normAutofit/>
          </a:bodyPr>
          <a:lstStyle/>
          <a:p>
            <a:r>
              <a:rPr lang="en-US" dirty="0"/>
              <a:t>While the BR&amp;E program is not an effort that can usually be fully realized in a short time, goals that have an extremely long time frame to completion can discourage the teams and stakeholders</a:t>
            </a:r>
          </a:p>
          <a:p>
            <a:pPr lvl="1"/>
            <a:r>
              <a:rPr lang="en-US" dirty="0"/>
              <a:t>Break these types of goals up into smaller, manageable pieces that can be grasped</a:t>
            </a:r>
          </a:p>
          <a:p>
            <a:r>
              <a:rPr lang="en-US" dirty="0"/>
              <a:t>Program evaluation methods focus on goals that can be measured or are trackable.  This type of focus allows stakeholders and the general community to monitor the progress of the program and its effectiveness.</a:t>
            </a:r>
          </a:p>
        </p:txBody>
      </p:sp>
      <p:cxnSp>
        <p:nvCxnSpPr>
          <p:cNvPr id="5" name="Straight Connector 4">
            <a:extLst>
              <a:ext uri="{FF2B5EF4-FFF2-40B4-BE49-F238E27FC236}">
                <a16:creationId xmlns:a16="http://schemas.microsoft.com/office/drawing/2014/main" id="{63F5564B-9005-4EEB-9B21-ACA4FABF73E9}"/>
              </a:ext>
            </a:extLst>
          </p:cNvPr>
          <p:cNvCxnSpPr/>
          <p:nvPr/>
        </p:nvCxnSpPr>
        <p:spPr>
          <a:xfrm>
            <a:off x="0" y="1387929"/>
            <a:ext cx="12192000" cy="0"/>
          </a:xfrm>
          <a:prstGeom prst="line">
            <a:avLst/>
          </a:prstGeom>
          <a:ln w="44450">
            <a:solidFill>
              <a:srgbClr val="57694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98834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B6B53D-92BF-4EC7-BD32-FCC6DAACA4CD}"/>
              </a:ext>
            </a:extLst>
          </p:cNvPr>
          <p:cNvSpPr>
            <a:spLocks noGrp="1"/>
          </p:cNvSpPr>
          <p:nvPr>
            <p:ph type="title"/>
          </p:nvPr>
        </p:nvSpPr>
        <p:spPr/>
        <p:txBody>
          <a:bodyPr/>
          <a:lstStyle/>
          <a:p>
            <a:r>
              <a:rPr lang="en-US" dirty="0"/>
              <a:t>Questions</a:t>
            </a:r>
          </a:p>
        </p:txBody>
      </p:sp>
      <p:cxnSp>
        <p:nvCxnSpPr>
          <p:cNvPr id="5" name="Straight Connector 4">
            <a:extLst>
              <a:ext uri="{FF2B5EF4-FFF2-40B4-BE49-F238E27FC236}">
                <a16:creationId xmlns:a16="http://schemas.microsoft.com/office/drawing/2014/main" id="{63F5564B-9005-4EEB-9B21-ACA4FABF73E9}"/>
              </a:ext>
            </a:extLst>
          </p:cNvPr>
          <p:cNvCxnSpPr/>
          <p:nvPr/>
        </p:nvCxnSpPr>
        <p:spPr>
          <a:xfrm>
            <a:off x="0" y="1387929"/>
            <a:ext cx="12192000" cy="0"/>
          </a:xfrm>
          <a:prstGeom prst="line">
            <a:avLst/>
          </a:prstGeom>
          <a:ln w="44450">
            <a:solidFill>
              <a:srgbClr val="57694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067621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84C1AE-F092-4A06-BE36-A640D72DEDF5}"/>
              </a:ext>
            </a:extLst>
          </p:cNvPr>
          <p:cNvSpPr>
            <a:spLocks noGrp="1"/>
          </p:cNvSpPr>
          <p:nvPr>
            <p:ph type="title"/>
          </p:nvPr>
        </p:nvSpPr>
        <p:spPr/>
        <p:txBody>
          <a:bodyPr/>
          <a:lstStyle/>
          <a:p>
            <a:r>
              <a:rPr lang="en-US" dirty="0"/>
              <a:t>Creative Commons License</a:t>
            </a:r>
          </a:p>
        </p:txBody>
      </p:sp>
      <p:sp>
        <p:nvSpPr>
          <p:cNvPr id="3" name="Content Placeholder 2">
            <a:extLst>
              <a:ext uri="{FF2B5EF4-FFF2-40B4-BE49-F238E27FC236}">
                <a16:creationId xmlns:a16="http://schemas.microsoft.com/office/drawing/2014/main" id="{03C3904D-46FB-4642-9CF5-F6F04D183E70}"/>
              </a:ext>
            </a:extLst>
          </p:cNvPr>
          <p:cNvSpPr>
            <a:spLocks noGrp="1"/>
          </p:cNvSpPr>
          <p:nvPr>
            <p:ph idx="1"/>
          </p:nvPr>
        </p:nvSpPr>
        <p:spPr>
          <a:xfrm>
            <a:off x="838200" y="1825625"/>
            <a:ext cx="10657114" cy="4351338"/>
          </a:xfrm>
        </p:spPr>
        <p:txBody>
          <a:bodyPr/>
          <a:lstStyle/>
          <a:p>
            <a:r>
              <a:rPr lang="en-US" dirty="0"/>
              <a:t>This work carries an attribution non-commercial share-alike license.</a:t>
            </a:r>
          </a:p>
          <a:p>
            <a:r>
              <a:rPr lang="en-US" dirty="0">
                <a:hlinkClick r:id="rId3"/>
              </a:rPr>
              <a:t>http://creativecommons.org/licenses/by-nc-sa/3.0/</a:t>
            </a:r>
            <a:endParaRPr lang="en-US" dirty="0"/>
          </a:p>
          <a:p>
            <a:pPr marL="0" indent="0">
              <a:buNone/>
            </a:pPr>
            <a:endParaRPr lang="en-US" dirty="0"/>
          </a:p>
        </p:txBody>
      </p:sp>
      <p:cxnSp>
        <p:nvCxnSpPr>
          <p:cNvPr id="4" name="Straight Connector 3">
            <a:extLst>
              <a:ext uri="{FF2B5EF4-FFF2-40B4-BE49-F238E27FC236}">
                <a16:creationId xmlns:a16="http://schemas.microsoft.com/office/drawing/2014/main" id="{43367D62-E7E5-4B37-A7A1-79EF386165A0}"/>
              </a:ext>
            </a:extLst>
          </p:cNvPr>
          <p:cNvCxnSpPr/>
          <p:nvPr/>
        </p:nvCxnSpPr>
        <p:spPr>
          <a:xfrm>
            <a:off x="0" y="1387929"/>
            <a:ext cx="12192000" cy="0"/>
          </a:xfrm>
          <a:prstGeom prst="line">
            <a:avLst/>
          </a:prstGeom>
          <a:ln w="44450">
            <a:solidFill>
              <a:srgbClr val="57694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1541879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2200</TotalTime>
  <Words>1137</Words>
  <Application>Microsoft Office PowerPoint</Application>
  <PresentationFormat>Widescreen</PresentationFormat>
  <Paragraphs>158</Paragraphs>
  <Slides>19</Slides>
  <Notes>19</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19</vt:i4>
      </vt:variant>
    </vt:vector>
  </HeadingPairs>
  <TitlesOfParts>
    <vt:vector size="23" baseType="lpstr">
      <vt:lpstr>Arial</vt:lpstr>
      <vt:lpstr>Calibri</vt:lpstr>
      <vt:lpstr>Calibri Light</vt:lpstr>
      <vt:lpstr>Office Theme</vt:lpstr>
      <vt:lpstr>Business Retention &amp; Expansion</vt:lpstr>
      <vt:lpstr>Is Evaluation Important?</vt:lpstr>
      <vt:lpstr>Evaluation Components</vt:lpstr>
      <vt:lpstr>Utility</vt:lpstr>
      <vt:lpstr>Feasibility</vt:lpstr>
      <vt:lpstr>Propriety</vt:lpstr>
      <vt:lpstr>Accuracy</vt:lpstr>
      <vt:lpstr>Accuracy (continued)</vt:lpstr>
      <vt:lpstr>Program Evaluation Structure</vt:lpstr>
      <vt:lpstr>Logic Model Overview (Evaluation)</vt:lpstr>
      <vt:lpstr>Logic Model Overview (Evaluation)</vt:lpstr>
      <vt:lpstr>SMART Goals</vt:lpstr>
      <vt:lpstr>Goals – Specific/Measurable</vt:lpstr>
      <vt:lpstr>Goals – Motivating</vt:lpstr>
      <vt:lpstr>Goals – Attainable</vt:lpstr>
      <vt:lpstr>Goals – Relevant/Rigorous</vt:lpstr>
      <vt:lpstr>Goals – Time bound/Trackable</vt:lpstr>
      <vt:lpstr>Questions</vt:lpstr>
      <vt:lpstr>Creative Commons License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Business Retention &amp; Expansion</dc:title>
  <dc:creator>Barefield, Alan</dc:creator>
  <cp:lastModifiedBy>Barefield, Alan</cp:lastModifiedBy>
  <cp:revision>86</cp:revision>
  <dcterms:created xsi:type="dcterms:W3CDTF">2019-10-28T23:06:09Z</dcterms:created>
  <dcterms:modified xsi:type="dcterms:W3CDTF">2024-08-01T17:49:49Z</dcterms:modified>
</cp:coreProperties>
</file>