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90" r:id="rId4"/>
    <p:sldId id="291" r:id="rId5"/>
    <p:sldId id="328" r:id="rId6"/>
    <p:sldId id="320" r:id="rId7"/>
    <p:sldId id="319" r:id="rId8"/>
    <p:sldId id="292" r:id="rId9"/>
    <p:sldId id="321" r:id="rId10"/>
    <p:sldId id="323" r:id="rId11"/>
    <p:sldId id="322" r:id="rId12"/>
    <p:sldId id="324" r:id="rId13"/>
    <p:sldId id="294" r:id="rId14"/>
    <p:sldId id="325" r:id="rId15"/>
    <p:sldId id="326" r:id="rId16"/>
    <p:sldId id="327" r:id="rId17"/>
    <p:sldId id="329" r:id="rId18"/>
    <p:sldId id="330" r:id="rId19"/>
    <p:sldId id="318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D8D5CD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88" d="100"/>
          <a:sy n="88" d="100"/>
        </p:scale>
        <p:origin x="10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18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05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85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6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97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81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17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11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6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26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44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4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51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election.com/digitaledition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Community Input, Celebration, </a:t>
            </a:r>
          </a:p>
          <a:p>
            <a:r>
              <a:rPr lang="en-US" dirty="0"/>
              <a:t>and Program Marketing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Team Sponsored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2991"/>
            <a:ext cx="10832869" cy="4949881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This supplements the Operations/Action Teams efforts</a:t>
            </a:r>
          </a:p>
          <a:p>
            <a:pPr>
              <a:spcAft>
                <a:spcPts val="1200"/>
              </a:spcAft>
            </a:pPr>
            <a:r>
              <a:rPr lang="en-US" dirty="0"/>
              <a:t>Community Input/Resources Meeting</a:t>
            </a:r>
          </a:p>
          <a:p>
            <a:pPr>
              <a:spcAft>
                <a:spcPts val="1200"/>
              </a:spcAft>
            </a:pPr>
            <a:r>
              <a:rPr lang="en-US" dirty="0"/>
              <a:t>Community Commencement/Celebration</a:t>
            </a:r>
          </a:p>
          <a:p>
            <a:pPr>
              <a:spcAft>
                <a:spcPts val="1200"/>
              </a:spcAft>
            </a:pPr>
            <a:r>
              <a:rPr lang="en-US" dirty="0"/>
              <a:t>Quarterly Meetings (at least with the Task Force/Operations Team and the Action Team on the progress of efforts)</a:t>
            </a:r>
          </a:p>
          <a:p>
            <a:r>
              <a:rPr lang="en-US" dirty="0"/>
              <a:t>Documentation/evaluation of success in implementation of individual efforts/tasks/strategies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Input/Resources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5038950"/>
          </a:xfrm>
        </p:spPr>
        <p:txBody>
          <a:bodyPr>
            <a:normAutofit/>
          </a:bodyPr>
          <a:lstStyle/>
          <a:p>
            <a:r>
              <a:rPr lang="en-US" dirty="0"/>
              <a:t>Purpose of the meeting</a:t>
            </a:r>
          </a:p>
          <a:p>
            <a:pPr lvl="1">
              <a:spcAft>
                <a:spcPts val="1200"/>
              </a:spcAft>
            </a:pPr>
            <a:r>
              <a:rPr lang="en-US" sz="3600" dirty="0">
                <a:solidFill>
                  <a:srgbClr val="576943"/>
                </a:solidFill>
              </a:rPr>
              <a:t>Avoid reinventing the wheel</a:t>
            </a:r>
          </a:p>
          <a:p>
            <a:pPr lvl="1">
              <a:spcAft>
                <a:spcPts val="1200"/>
              </a:spcAft>
            </a:pPr>
            <a:r>
              <a:rPr lang="en-US" sz="3600" dirty="0">
                <a:solidFill>
                  <a:srgbClr val="576943"/>
                </a:solidFill>
              </a:rPr>
              <a:t>Avoid turf battles</a:t>
            </a:r>
          </a:p>
          <a:p>
            <a:pPr lvl="1">
              <a:spcAft>
                <a:spcPts val="1200"/>
              </a:spcAft>
            </a:pPr>
            <a:r>
              <a:rPr lang="en-US" sz="3600" dirty="0">
                <a:solidFill>
                  <a:srgbClr val="576943"/>
                </a:solidFill>
              </a:rPr>
              <a:t>Maximize/leverage the effort of other groups</a:t>
            </a:r>
          </a:p>
          <a:p>
            <a:pPr lvl="1">
              <a:spcAft>
                <a:spcPts val="1200"/>
              </a:spcAft>
            </a:pPr>
            <a:r>
              <a:rPr lang="en-US" sz="3600" dirty="0">
                <a:solidFill>
                  <a:srgbClr val="576943"/>
                </a:solidFill>
              </a:rPr>
              <a:t>Avoid the embarrassment of unknowingly duplicating efforts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Input/Resources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Invite agencies that might be working on your selected priorities</a:t>
            </a:r>
          </a:p>
          <a:p>
            <a:r>
              <a:rPr lang="en-US" dirty="0"/>
              <a:t>Ask them (ahead of time) to address: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576943"/>
                </a:solidFill>
              </a:rPr>
              <a:t>What are you doing on this project?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576943"/>
                </a:solidFill>
              </a:rPr>
              <a:t>If you are working in this area, are you reaching local firms?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576943"/>
                </a:solidFill>
              </a:rPr>
              <a:t>If not, can we collaborate to reach more of our firms?</a:t>
            </a:r>
          </a:p>
          <a:p>
            <a:r>
              <a:rPr lang="en-US" dirty="0"/>
              <a:t>This is sometimes done with the full Operations/Action Teams and sometimes with smaller workgroups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Celebration (S/C)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In a continuous or segregated approach, there will hopefully be many occasions to celebrate progress</a:t>
            </a:r>
          </a:p>
          <a:p>
            <a:pPr>
              <a:spcAft>
                <a:spcPts val="1200"/>
              </a:spcAft>
            </a:pPr>
            <a:r>
              <a:rPr lang="en-US" dirty="0"/>
              <a:t>Any type of city/county council meeting, civic clubs, etc., can be used to not only demonstrate the effectiveness of the BR&amp;E Visitation Program, but to get community buy-in and perhaps feedback</a:t>
            </a:r>
          </a:p>
          <a:p>
            <a:pPr>
              <a:spcAft>
                <a:spcPts val="1200"/>
              </a:spcAft>
            </a:pPr>
            <a:r>
              <a:rPr lang="en-US" dirty="0"/>
              <a:t>Always be prepared for the opportunity to give a 5 or 10 minute “elevator speech” for the program, including factsheets or handouts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0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Commencement (VV/PP)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669438" cy="524849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Celebrates the end of the planning phase and is dedicated to moving aggressively into implementation</a:t>
            </a:r>
          </a:p>
          <a:p>
            <a:pPr>
              <a:spcAft>
                <a:spcPts val="1200"/>
              </a:spcAft>
            </a:pPr>
            <a:r>
              <a:rPr lang="en-US" dirty="0"/>
              <a:t>Invite everyone directly involved in the program including other local leaders, regional, and national leaders</a:t>
            </a:r>
          </a:p>
          <a:p>
            <a:pPr>
              <a:spcAft>
                <a:spcPts val="1200"/>
              </a:spcAft>
            </a:pPr>
            <a:r>
              <a:rPr lang="en-US" dirty="0"/>
              <a:t>Aim for 100+ participants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18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Invite Agency Staff to </a:t>
            </a:r>
            <a:br>
              <a:rPr lang="en-US" dirty="0"/>
            </a:br>
            <a:r>
              <a:rPr lang="en-US" dirty="0"/>
              <a:t>Community Commencement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1010900" cy="51119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Include regional and provincial/state staff in the invitation</a:t>
            </a:r>
          </a:p>
          <a:p>
            <a:r>
              <a:rPr lang="en-US" dirty="0"/>
              <a:t>Provide information so that they can learn about your priority projects</a:t>
            </a:r>
          </a:p>
          <a:p>
            <a:r>
              <a:rPr lang="en-US" dirty="0"/>
              <a:t>Invite them to speak briefly about how they can help with implementation (send them an advanced copy of the summary so that they are on target)</a:t>
            </a:r>
          </a:p>
          <a:p>
            <a:r>
              <a:rPr lang="en-US" dirty="0"/>
              <a:t>Invite them to follow-up meetings as well</a:t>
            </a:r>
          </a:p>
          <a:p>
            <a:r>
              <a:rPr lang="en-US" dirty="0"/>
              <a:t>Encourage their participation in the implementation process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5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Agenda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8668315-EE76-4A61-BF0E-7751EF88F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18950"/>
              </p:ext>
            </p:extLst>
          </p:nvPr>
        </p:nvGraphicFramePr>
        <p:xfrm>
          <a:off x="228600" y="2062163"/>
          <a:ext cx="11563350" cy="365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6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Program Topic</a:t>
                      </a:r>
                    </a:p>
                  </a:txBody>
                  <a:tcPr marT="45725" marB="45725">
                    <a:solidFill>
                      <a:srgbClr val="5769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Person Responsible</a:t>
                      </a:r>
                    </a:p>
                  </a:txBody>
                  <a:tcPr marT="45725" marB="45725">
                    <a:solidFill>
                      <a:srgbClr val="576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Time</a:t>
                      </a:r>
                    </a:p>
                  </a:txBody>
                  <a:tcPr marT="45725" marB="45725">
                    <a:solidFill>
                      <a:srgbClr val="5769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Introduction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Project Coordinator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 min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Program purpose/history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Task</a:t>
                      </a:r>
                      <a:r>
                        <a:rPr lang="en-US" sz="2400" baseline="0" dirty="0"/>
                        <a:t> Force/Operations Team Leader</a:t>
                      </a:r>
                      <a:endParaRPr lang="en-US" sz="24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 min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Testimonials/accomplishments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Busines</a:t>
                      </a:r>
                      <a:r>
                        <a:rPr lang="en-US" sz="2400" baseline="0" dirty="0"/>
                        <a:t>s Owner(s)/Project Coordinator</a:t>
                      </a:r>
                      <a:endParaRPr lang="en-US" sz="2400" dirty="0"/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 min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Strategy</a:t>
                      </a:r>
                      <a:r>
                        <a:rPr lang="en-US" sz="2400" baseline="0" dirty="0"/>
                        <a:t> 1</a:t>
                      </a:r>
                      <a:endParaRPr lang="en-US" sz="24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Task Force</a:t>
                      </a:r>
                      <a:r>
                        <a:rPr lang="en-US" sz="2400" baseline="0" dirty="0"/>
                        <a:t>/Operations Team</a:t>
                      </a:r>
                      <a:r>
                        <a:rPr lang="en-US" sz="2400" dirty="0"/>
                        <a:t> Member A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10 min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Strategy</a:t>
                      </a:r>
                      <a:r>
                        <a:rPr lang="en-US" sz="2400" baseline="0" dirty="0"/>
                        <a:t> 2</a:t>
                      </a:r>
                      <a:endParaRPr lang="en-US" sz="2400" dirty="0"/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Task Force</a:t>
                      </a:r>
                      <a:r>
                        <a:rPr lang="en-US" sz="2400" baseline="0" dirty="0"/>
                        <a:t>/Operations Team</a:t>
                      </a:r>
                      <a:r>
                        <a:rPr lang="en-US" sz="2400" dirty="0"/>
                        <a:t> Member B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10 min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Strategy</a:t>
                      </a:r>
                      <a:r>
                        <a:rPr lang="en-US" sz="2400" baseline="0" dirty="0"/>
                        <a:t> 3</a:t>
                      </a:r>
                      <a:endParaRPr lang="en-US" sz="24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Task Force</a:t>
                      </a:r>
                      <a:r>
                        <a:rPr lang="en-US" sz="2400" baseline="0" dirty="0"/>
                        <a:t>/Operations Team</a:t>
                      </a:r>
                      <a:r>
                        <a:rPr lang="en-US" sz="2400" dirty="0"/>
                        <a:t> Member C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10 min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2400" dirty="0"/>
                        <a:t>Congratulations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Project Coordinator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 min</a:t>
                      </a:r>
                    </a:p>
                  </a:txBody>
                  <a:tcPr marT="45725" marB="45725">
                    <a:solidFill>
                      <a:srgbClr val="D8D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43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Publicize the Program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The number and type of firms visited (be sure to get the firms’ </a:t>
            </a:r>
            <a:r>
              <a:rPr lang="en-US" b="1" i="1" dirty="0"/>
              <a:t>explicit</a:t>
            </a:r>
            <a:r>
              <a:rPr lang="en-US" dirty="0"/>
              <a:t> permission before names are published)</a:t>
            </a:r>
          </a:p>
          <a:p>
            <a:pPr>
              <a:spcAft>
                <a:spcPts val="1200"/>
              </a:spcAft>
            </a:pPr>
            <a:r>
              <a:rPr lang="en-US" dirty="0"/>
              <a:t>Include the names and affiliations of the members of the Management, Operations, Action, and Response Teams</a:t>
            </a:r>
          </a:p>
          <a:p>
            <a:pPr>
              <a:spcAft>
                <a:spcPts val="1200"/>
              </a:spcAft>
            </a:pPr>
            <a:r>
              <a:rPr lang="en-US" dirty="0"/>
              <a:t>Include Stakeholders’ names and affiliations</a:t>
            </a:r>
          </a:p>
          <a:p>
            <a:pPr>
              <a:spcAft>
                <a:spcPts val="1200"/>
              </a:spcAft>
            </a:pPr>
            <a:r>
              <a:rPr lang="en-US" dirty="0"/>
              <a:t>Community Leaders – Elected, appointed, and others</a:t>
            </a:r>
          </a:p>
          <a:p>
            <a:pPr>
              <a:spcAft>
                <a:spcPts val="1200"/>
              </a:spcAft>
            </a:pPr>
            <a:r>
              <a:rPr lang="en-US" dirty="0"/>
              <a:t>State/provincial development agencies</a:t>
            </a:r>
          </a:p>
          <a:p>
            <a:pPr>
              <a:spcAft>
                <a:spcPts val="1200"/>
              </a:spcAft>
            </a:pPr>
            <a:r>
              <a:rPr lang="en-US" dirty="0"/>
              <a:t>Extension service and other technical assistance providers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27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 on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The Operations/Action Teams collaboration should provide regular short updates to other interested parties regarding the progress of implementing the plan</a:t>
            </a:r>
          </a:p>
          <a:p>
            <a:pPr>
              <a:spcAft>
                <a:spcPts val="1200"/>
              </a:spcAft>
            </a:pPr>
            <a:r>
              <a:rPr lang="en-US" dirty="0"/>
              <a:t>Distribute these updates early and often</a:t>
            </a:r>
          </a:p>
          <a:p>
            <a:pPr>
              <a:spcAft>
                <a:spcPts val="1200"/>
              </a:spcAft>
            </a:pPr>
            <a:r>
              <a:rPr lang="en-US" dirty="0"/>
              <a:t>Distribute with notices of quarterly meetings and have copies available at the meetings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7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This type of program cannot be accomplished in nine (9) months; it typically takes 2-3 years (minimum)</a:t>
            </a:r>
          </a:p>
          <a:p>
            <a:pPr>
              <a:spcAft>
                <a:spcPts val="1200"/>
              </a:spcAft>
            </a:pPr>
            <a:r>
              <a:rPr lang="en-US" dirty="0"/>
              <a:t>Other groups will not implement projects developed by the Management and Operations Teams if these teams aren’t involved in the implementation</a:t>
            </a:r>
          </a:p>
          <a:p>
            <a:pPr>
              <a:spcAft>
                <a:spcPts val="1200"/>
              </a:spcAft>
            </a:pPr>
            <a:r>
              <a:rPr lang="en-US" dirty="0"/>
              <a:t>It is natural for the small implementation groups to shift members</a:t>
            </a:r>
          </a:p>
          <a:p>
            <a:pPr>
              <a:spcAft>
                <a:spcPts val="1200"/>
              </a:spcAft>
            </a:pPr>
            <a:r>
              <a:rPr lang="en-US" dirty="0"/>
              <a:t>Hold quarterly meetings to monitor progress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To what degree do BR&amp;E programs actually implement projects?</a:t>
            </a:r>
          </a:p>
          <a:p>
            <a:pPr>
              <a:spcAft>
                <a:spcPts val="1200"/>
              </a:spcAft>
            </a:pPr>
            <a:r>
              <a:rPr lang="en-US" dirty="0"/>
              <a:t>What factors are likely to influence the degree of implementation of the priorities set by the Operations/Action Teams?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Data from 91 BREV programs in four states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The average program adopted five projects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What percent of the projects were implemented?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14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en-US" dirty="0"/>
              <a:t>Status of Implementation Efforts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>
            <a:extLst>
              <a:ext uri="{FF2B5EF4-FFF2-40B4-BE49-F238E27FC236}">
                <a16:creationId xmlns:a16="http://schemas.microsoft.com/office/drawing/2014/main" id="{0689582D-3017-48C0-8318-14543D4FB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1903413"/>
            <a:ext cx="621030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marL="571500" indent="-571500">
              <a:spcBef>
                <a:spcPct val="0"/>
              </a:spcBef>
              <a:spcAft>
                <a:spcPts val="1200"/>
              </a:spcAft>
              <a:buClrTx/>
              <a:buSzTx/>
              <a:defRPr/>
            </a:pPr>
            <a:r>
              <a:rPr lang="en-US" altLang="en-US" sz="3200" dirty="0">
                <a:latin typeface="+mn-lt"/>
              </a:rPr>
              <a:t>30% of the projects were implemented</a:t>
            </a:r>
          </a:p>
          <a:p>
            <a:pPr marL="571500" indent="-571500">
              <a:spcBef>
                <a:spcPct val="0"/>
              </a:spcBef>
              <a:spcAft>
                <a:spcPts val="1200"/>
              </a:spcAft>
              <a:buClrTx/>
              <a:buSzTx/>
              <a:defRPr/>
            </a:pPr>
            <a:r>
              <a:rPr lang="en-US" altLang="en-US" sz="3200" dirty="0">
                <a:latin typeface="+mn-lt"/>
              </a:rPr>
              <a:t>35% were being actively pursued</a:t>
            </a:r>
          </a:p>
          <a:p>
            <a:pPr marL="571500" indent="-571500">
              <a:spcBef>
                <a:spcPct val="0"/>
              </a:spcBef>
              <a:spcAft>
                <a:spcPts val="1200"/>
              </a:spcAft>
              <a:buClrTx/>
              <a:buSzTx/>
              <a:defRPr/>
            </a:pPr>
            <a:r>
              <a:rPr lang="en-US" altLang="en-US" sz="3200" dirty="0">
                <a:latin typeface="+mn-lt"/>
              </a:rPr>
              <a:t>24% were just starting</a:t>
            </a:r>
          </a:p>
          <a:p>
            <a:pPr marL="571500" indent="-571500">
              <a:spcBef>
                <a:spcPct val="0"/>
              </a:spcBef>
              <a:spcAft>
                <a:spcPts val="1200"/>
              </a:spcAft>
              <a:buClrTx/>
              <a:buSzTx/>
              <a:defRPr/>
            </a:pPr>
            <a:r>
              <a:rPr lang="en-US" altLang="en-US" sz="3200" dirty="0">
                <a:latin typeface="+mn-lt"/>
              </a:rPr>
              <a:t>11% had no action</a:t>
            </a:r>
          </a:p>
        </p:txBody>
      </p:sp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2AEE381D-6C0F-47EF-B2F4-5467E9727F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63597"/>
              </p:ext>
            </p:extLst>
          </p:nvPr>
        </p:nvGraphicFramePr>
        <p:xfrm>
          <a:off x="836613" y="1982788"/>
          <a:ext cx="3797300" cy="411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3810119" imgH="4114800" progId="MSGraph.Chart.8">
                  <p:embed followColorScheme="full"/>
                </p:oleObj>
              </mc:Choice>
              <mc:Fallback>
                <p:oleObj name="Chart" r:id="rId3" imgW="3810119" imgH="4114800" progId="MSGraph.Chart.8">
                  <p:embed followColorScheme="full"/>
                  <p:pic>
                    <p:nvPicPr>
                      <p:cNvPr id="389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1982788"/>
                        <a:ext cx="3797300" cy="411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49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Factors Increasing Degree of </a:t>
            </a:r>
            <a:br>
              <a:rPr lang="en-US" dirty="0"/>
            </a:br>
            <a:r>
              <a:rPr lang="en-US" dirty="0"/>
              <a:t>BR&amp;E Project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Use proven strategic planning methods … plan for success!</a:t>
            </a:r>
          </a:p>
          <a:p>
            <a:pPr>
              <a:spcAft>
                <a:spcPts val="600"/>
              </a:spcAft>
            </a:pPr>
            <a:r>
              <a:rPr lang="en-US" dirty="0"/>
              <a:t>Hold those responsible for implementation accountable</a:t>
            </a:r>
          </a:p>
          <a:p>
            <a:pPr>
              <a:spcAft>
                <a:spcPts val="600"/>
              </a:spcAft>
            </a:pPr>
            <a:r>
              <a:rPr lang="en-US" dirty="0"/>
              <a:t>Progress meetings were held after plans were presented</a:t>
            </a:r>
          </a:p>
          <a:p>
            <a:pPr>
              <a:spcAft>
                <a:spcPts val="600"/>
              </a:spcAft>
            </a:pPr>
            <a:r>
              <a:rPr lang="en-US" dirty="0"/>
              <a:t>Adequate budget </a:t>
            </a:r>
          </a:p>
          <a:p>
            <a:pPr>
              <a:spcAft>
                <a:spcPts val="600"/>
              </a:spcAft>
            </a:pPr>
            <a:r>
              <a:rPr lang="en-US" dirty="0"/>
              <a:t>A person knowledgeable of the process was involved in the program</a:t>
            </a:r>
          </a:p>
          <a:p>
            <a:pPr>
              <a:spcAft>
                <a:spcPts val="600"/>
              </a:spcAft>
            </a:pPr>
            <a:r>
              <a:rPr lang="en-US" dirty="0"/>
              <a:t>Time since the completion of the report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356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Factors Increasing Degree of </a:t>
            </a:r>
            <a:br>
              <a:rPr lang="en-US" dirty="0"/>
            </a:br>
            <a:r>
              <a:rPr lang="en-US" dirty="0"/>
              <a:t>BR&amp;E Project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“How Successful are Business Retention and Expansion Implementation Efforts.”  Economic Development Review, 1997.</a:t>
            </a:r>
          </a:p>
          <a:p>
            <a:pPr>
              <a:spcAft>
                <a:spcPts val="600"/>
              </a:spcAft>
            </a:pPr>
            <a:r>
              <a:rPr lang="en-US" dirty="0"/>
              <a:t>Programs in this study were performed from 1991-1995</a:t>
            </a:r>
          </a:p>
          <a:p>
            <a:pPr>
              <a:spcAft>
                <a:spcPts val="600"/>
              </a:spcAft>
            </a:pPr>
            <a:r>
              <a:rPr lang="en-US" dirty="0"/>
              <a:t>Additional research studies on implementation success are located on the BREI website under the Members Only section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022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Publicizing Your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500"/>
            <a:ext cx="10669438" cy="4883376"/>
          </a:xfrm>
        </p:spPr>
        <p:txBody>
          <a:bodyPr>
            <a:normAutofit/>
          </a:bodyPr>
          <a:lstStyle/>
          <a:p>
            <a:r>
              <a:rPr lang="en-US" b="1"/>
              <a:t>Market!</a:t>
            </a:r>
            <a:endParaRPr lang="en-US" b="1" dirty="0"/>
          </a:p>
          <a:p>
            <a:r>
              <a:rPr lang="en-US" sz="4000" b="1" dirty="0"/>
              <a:t>Market!</a:t>
            </a:r>
          </a:p>
          <a:p>
            <a:r>
              <a:rPr lang="en-US" sz="4400" b="1" dirty="0"/>
              <a:t>Market!</a:t>
            </a:r>
          </a:p>
          <a:p>
            <a:r>
              <a:rPr lang="en-US" sz="4800" b="1" dirty="0"/>
              <a:t>Market!</a:t>
            </a:r>
          </a:p>
          <a:p>
            <a:r>
              <a:rPr lang="en-US" sz="5200" b="1" dirty="0"/>
              <a:t>Market!</a:t>
            </a:r>
          </a:p>
          <a:p>
            <a:r>
              <a:rPr lang="en-US" sz="5600" b="1" dirty="0"/>
              <a:t>Market!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356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Your Program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1B0619-D80A-E971-A1A8-AD6C93105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Keep the program in front of your stakeholders and the public through social media</a:t>
            </a:r>
          </a:p>
          <a:p>
            <a:pPr lvl="1"/>
            <a:r>
              <a:rPr lang="en-US" dirty="0"/>
              <a:t>Linked In, Facebook, Instagram, X</a:t>
            </a:r>
          </a:p>
          <a:p>
            <a:r>
              <a:rPr lang="en-US" dirty="0"/>
              <a:t>Develop newsletters/announcements of initiatives that the program is undertaking</a:t>
            </a:r>
          </a:p>
          <a:p>
            <a:pPr lvl="1"/>
            <a:r>
              <a:rPr lang="en-US" dirty="0"/>
              <a:t>Tishomingo EDC (Mississippi)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7FA0B6-CBB0-E707-BE4E-DEDCB11CA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743" y="4873986"/>
            <a:ext cx="7663543" cy="18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7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Your Program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1B0619-D80A-E971-A1A8-AD6C93105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1244943" cy="4351338"/>
          </a:xfrm>
        </p:spPr>
        <p:txBody>
          <a:bodyPr/>
          <a:lstStyle/>
          <a:p>
            <a:r>
              <a:rPr lang="en-US" dirty="0"/>
              <a:t>Podcasts of the progress that the program has achieved</a:t>
            </a:r>
          </a:p>
          <a:p>
            <a:r>
              <a:rPr lang="en-US" dirty="0"/>
              <a:t>Local/regional newspapers, public service announcements</a:t>
            </a:r>
          </a:p>
          <a:p>
            <a:r>
              <a:rPr lang="en-US" dirty="0"/>
              <a:t>Local access radio and television</a:t>
            </a:r>
          </a:p>
          <a:p>
            <a:r>
              <a:rPr lang="en-US" dirty="0"/>
              <a:t>Seek out speaking engagements with </a:t>
            </a:r>
            <a:r>
              <a:rPr lang="en-US" b="1" dirty="0"/>
              <a:t>local</a:t>
            </a:r>
            <a:r>
              <a:rPr lang="en-US" dirty="0"/>
              <a:t> civic clubs</a:t>
            </a:r>
          </a:p>
          <a:p>
            <a:r>
              <a:rPr lang="en-US" dirty="0"/>
              <a:t>National/international publications</a:t>
            </a:r>
          </a:p>
          <a:p>
            <a:pPr lvl="1"/>
            <a:r>
              <a:rPr lang="en-US" dirty="0"/>
              <a:t>Site Selection - </a:t>
            </a:r>
            <a:r>
              <a:rPr lang="en-US" dirty="0">
                <a:hlinkClick r:id="rId3"/>
              </a:rPr>
              <a:t>https://siteselection.com/digitaledition/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782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1AE-F092-4A06-BE36-A640D72D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Commons License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904D-46FB-4642-9CF5-F6F04D183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7114" cy="4351338"/>
          </a:xfrm>
        </p:spPr>
        <p:txBody>
          <a:bodyPr/>
          <a:lstStyle/>
          <a:p>
            <a:r>
              <a:rPr lang="en-US" dirty="0"/>
              <a:t>This work carries an attribution non-commercial share-alike license.</a:t>
            </a:r>
          </a:p>
          <a:p>
            <a:r>
              <a:rPr lang="en-US" dirty="0">
                <a:hlinkClick r:id="rId3"/>
              </a:rPr>
              <a:t>http://creativecommons.org/licenses/by-nc-sa/3.0/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67D62-E7E5-4B37-A7A1-79EF386165A0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41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996</Words>
  <Application>Microsoft Office PowerPoint</Application>
  <PresentationFormat>Widescreen</PresentationFormat>
  <Paragraphs>143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Chart</vt:lpstr>
      <vt:lpstr>Business Retention &amp; Expansion</vt:lpstr>
      <vt:lpstr>Operations Team Sponsored Activities</vt:lpstr>
      <vt:lpstr>Community Input/Resources Meeting</vt:lpstr>
      <vt:lpstr>Community Input/Resources Meeting</vt:lpstr>
      <vt:lpstr>Community Celebration (S/C)</vt:lpstr>
      <vt:lpstr>Community Commencement (VV/PP)</vt:lpstr>
      <vt:lpstr>Invite Agency Staff to  Community Commencement Meeting</vt:lpstr>
      <vt:lpstr>Example Agenda</vt:lpstr>
      <vt:lpstr>Publicize the Program Summary</vt:lpstr>
      <vt:lpstr>Reports on Progress</vt:lpstr>
      <vt:lpstr>Plan Implementation</vt:lpstr>
      <vt:lpstr>Evaluation of Implementation</vt:lpstr>
      <vt:lpstr>Status of Implementation Efforts</vt:lpstr>
      <vt:lpstr>Factors Increasing Degree of  BR&amp;E Project Implementation</vt:lpstr>
      <vt:lpstr>Factors Increasing Degree of  BR&amp;E Project Implementation</vt:lpstr>
      <vt:lpstr>Keep Publicizing Your Program</vt:lpstr>
      <vt:lpstr>Marketing Your Program</vt:lpstr>
      <vt:lpstr>Marketing Your Program</vt:lpstr>
      <vt:lpstr>Questions</vt:lpstr>
      <vt:lpstr>Creative Commons License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72</cp:revision>
  <dcterms:created xsi:type="dcterms:W3CDTF">2019-10-28T23:06:09Z</dcterms:created>
  <dcterms:modified xsi:type="dcterms:W3CDTF">2024-05-05T20:15:58Z</dcterms:modified>
</cp:coreProperties>
</file>