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6" r:id="rId5"/>
    <p:sldId id="265" r:id="rId6"/>
    <p:sldId id="267" r:id="rId7"/>
    <p:sldId id="268" r:id="rId8"/>
    <p:sldId id="269" r:id="rId9"/>
    <p:sldId id="270" r:id="rId10"/>
    <p:sldId id="271" r:id="rId11"/>
    <p:sldId id="272" r:id="rId12"/>
    <p:sldId id="273" r:id="rId13"/>
    <p:sldId id="274" r:id="rId14"/>
    <p:sldId id="275" r:id="rId15"/>
    <p:sldId id="276" r:id="rId16"/>
    <p:sldId id="263"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efield, Alan" initials="BA" lastIdx="1" clrIdx="0">
    <p:extLst>
      <p:ext uri="{19B8F6BF-5375-455C-9EA6-DF929625EA0E}">
        <p15:presenceInfo xmlns:p15="http://schemas.microsoft.com/office/powerpoint/2012/main" userId="Barefield, Al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76943"/>
    <a:srgbClr val="B97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4" autoAdjust="0"/>
    <p:restoredTop sz="95366" autoAdjust="0"/>
  </p:normalViewPr>
  <p:slideViewPr>
    <p:cSldViewPr snapToGrid="0">
      <p:cViewPr varScale="1">
        <p:scale>
          <a:sx n="63" d="100"/>
          <a:sy n="63" d="100"/>
        </p:scale>
        <p:origin x="96"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310E-6A42-4AC1-A07B-2F435501EDAB}"/>
              </a:ext>
            </a:extLst>
          </p:cNvPr>
          <p:cNvSpPr>
            <a:spLocks noGrp="1"/>
          </p:cNvSpPr>
          <p:nvPr>
            <p:ph type="ctrTitle"/>
          </p:nvPr>
        </p:nvSpPr>
        <p:spPr>
          <a:xfrm>
            <a:off x="1277007" y="1122363"/>
            <a:ext cx="9695793" cy="2387600"/>
          </a:xfrm>
        </p:spPr>
        <p:txBody>
          <a:bodyPr anchor="b"/>
          <a:lstStyle>
            <a:lvl1pPr algn="ctr">
              <a:defRPr sz="6000" b="1">
                <a:solidFill>
                  <a:srgbClr val="576943"/>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2A24144D-EA22-498F-A188-6239D4302A14}"/>
              </a:ext>
            </a:extLst>
          </p:cNvPr>
          <p:cNvSpPr>
            <a:spLocks noGrp="1"/>
          </p:cNvSpPr>
          <p:nvPr>
            <p:ph type="subTitle" idx="1"/>
          </p:nvPr>
        </p:nvSpPr>
        <p:spPr>
          <a:xfrm>
            <a:off x="1524000" y="3602038"/>
            <a:ext cx="9144000" cy="1655762"/>
          </a:xfrm>
        </p:spPr>
        <p:txBody>
          <a:bodyPr>
            <a:normAutofit/>
          </a:bodyPr>
          <a:lstStyle>
            <a:lvl1pPr marL="0" indent="0" algn="l">
              <a:buNone/>
              <a:defRPr sz="4000" b="1">
                <a:solidFill>
                  <a:srgbClr val="5769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DB8FCC7-5CDC-48DB-8E79-5B322B696D5A}"/>
              </a:ext>
            </a:extLst>
          </p:cNvPr>
          <p:cNvSpPr>
            <a:spLocks noGrp="1"/>
          </p:cNvSpPr>
          <p:nvPr>
            <p:ph type="ftr" sz="quarter" idx="11"/>
          </p:nvPr>
        </p:nvSpPr>
        <p:spPr>
          <a:xfrm>
            <a:off x="441434" y="6356350"/>
            <a:ext cx="11177752" cy="359760"/>
          </a:xfrm>
          <a:solidFill>
            <a:srgbClr val="B97A56"/>
          </a:solidFill>
        </p:spPr>
        <p:txBody>
          <a:bodyPr/>
          <a:lstStyle>
            <a:lvl1pPr>
              <a:defRPr sz="1600">
                <a:solidFill>
                  <a:schemeClr val="bg1"/>
                </a:solidFill>
              </a:defRPr>
            </a:lvl1pPr>
          </a:lstStyle>
          <a:p>
            <a:r>
              <a:rPr lang="en-US" dirty="0"/>
              <a:t>Business Retention and Expansion International  |  P.O. Box 15011, Hattiesburg, MS  39404-5011  |  601.602.8075  |  brei@brei.org</a:t>
            </a:r>
          </a:p>
        </p:txBody>
      </p:sp>
    </p:spTree>
    <p:extLst>
      <p:ext uri="{BB962C8B-B14F-4D97-AF65-F5344CB8AC3E}">
        <p14:creationId xmlns:p14="http://schemas.microsoft.com/office/powerpoint/2010/main" val="72950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B9798-E3CE-43AF-B583-38C72AD54095}"/>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C208134D-00DF-418F-A114-4D760A9DEEE4}"/>
              </a:ext>
            </a:extLst>
          </p:cNvPr>
          <p:cNvSpPr>
            <a:spLocks noGrp="1"/>
          </p:cNvSpPr>
          <p:nvPr>
            <p:ph idx="1"/>
          </p:nvPr>
        </p:nvSpPr>
        <p:spPr/>
        <p:txBody>
          <a:bodyPr/>
          <a:lstStyle>
            <a:lvl1pPr>
              <a:defRPr sz="3600"/>
            </a:lvl1pPr>
            <a:lvl2pPr>
              <a:defRPr sz="3200"/>
            </a:lvl2pPr>
            <a:lvl3pPr>
              <a:defRPr sz="24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CC024E6-E5B9-4033-A308-21114734E7C8}"/>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78F68788-5BF2-409B-8C95-DF0E642FF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554AD6-A902-4427-BEF9-4525012654AA}"/>
              </a:ext>
            </a:extLst>
          </p:cNvPr>
          <p:cNvSpPr>
            <a:spLocks noGrp="1"/>
          </p:cNvSpPr>
          <p:nvPr>
            <p:ph type="sldNum" sz="quarter" idx="12"/>
          </p:nvPr>
        </p:nvSpPr>
        <p:spPr/>
        <p:txBody>
          <a:bodyPr/>
          <a:lstStyle>
            <a:lvl1pPr>
              <a:defRPr b="1">
                <a:solidFill>
                  <a:srgbClr val="576943"/>
                </a:solidFill>
              </a:defRPr>
            </a:lvl1pPr>
          </a:lstStyle>
          <a:p>
            <a:fld id="{2ABB0DEF-D804-4791-8C62-4F6916C2FAE2}" type="slidenum">
              <a:rPr lang="en-US" smtClean="0"/>
              <a:pPr/>
              <a:t>‹#›</a:t>
            </a:fld>
            <a:endParaRPr lang="en-US" dirty="0"/>
          </a:p>
        </p:txBody>
      </p:sp>
    </p:spTree>
    <p:extLst>
      <p:ext uri="{BB962C8B-B14F-4D97-AF65-F5344CB8AC3E}">
        <p14:creationId xmlns:p14="http://schemas.microsoft.com/office/powerpoint/2010/main" val="1548146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57D2-E6C4-4CD4-B671-FD46D46B4C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C59ED8-2D1C-4097-BE27-AE6C516097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E356A9-570E-4B9F-8D0E-A1B63C184BD1}"/>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0451FC68-5395-4E38-A005-141A193AB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EBDA0A-C5A0-472C-9C10-CED96F86197F}"/>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59246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68127-A763-4FE7-81CC-BB94051C6B81}"/>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C42C1FFE-7098-4055-ACA5-6DF55FA8D8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82AC34-1076-4775-94EE-74ECFDDF5B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A3B1DB-EBB1-4E36-9044-FCFD5A3E6DE9}"/>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6" name="Footer Placeholder 5">
            <a:extLst>
              <a:ext uri="{FF2B5EF4-FFF2-40B4-BE49-F238E27FC236}">
                <a16:creationId xmlns:a16="http://schemas.microsoft.com/office/drawing/2014/main" id="{A4FCD7FF-1CE0-47A4-8706-D9EAAE909A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8BDD0F-A2B0-4974-8DD6-89CD36012B7C}"/>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10149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5C0F-DEB2-4EFD-9324-B6A8F7ACA8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F7BF62-F729-4144-96CC-98D590994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83EBD4-83B0-410B-8D4C-05779F9DD6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25DAEF-8DF8-4B5F-BA85-03B9213D11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227706-EEB7-43DD-B70D-553928871F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31A971-5C4F-4C28-9CBC-5E77854D90C6}"/>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8" name="Footer Placeholder 7">
            <a:extLst>
              <a:ext uri="{FF2B5EF4-FFF2-40B4-BE49-F238E27FC236}">
                <a16:creationId xmlns:a16="http://schemas.microsoft.com/office/drawing/2014/main" id="{0C4F3E25-907D-4E05-AD0C-EA7595735E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711C71-CA5D-4C84-90D9-503C39847642}"/>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716368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920A7-7140-4CC9-96E0-9EE544A32A82}"/>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Date Placeholder 2">
            <a:extLst>
              <a:ext uri="{FF2B5EF4-FFF2-40B4-BE49-F238E27FC236}">
                <a16:creationId xmlns:a16="http://schemas.microsoft.com/office/drawing/2014/main" id="{11497851-6C3D-41ED-9058-78F8A4407134}"/>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4" name="Footer Placeholder 3">
            <a:extLst>
              <a:ext uri="{FF2B5EF4-FFF2-40B4-BE49-F238E27FC236}">
                <a16:creationId xmlns:a16="http://schemas.microsoft.com/office/drawing/2014/main" id="{1E8FDABF-228B-405F-84E3-9835FE5850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F5A31C-C086-4451-B460-4E8DED375DFB}"/>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57433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32D72C-3B07-4615-AC1F-0EA0F5A12336}"/>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3" name="Footer Placeholder 2">
            <a:extLst>
              <a:ext uri="{FF2B5EF4-FFF2-40B4-BE49-F238E27FC236}">
                <a16:creationId xmlns:a16="http://schemas.microsoft.com/office/drawing/2014/main" id="{E5C09B28-D228-4E75-BA33-13931F753A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23D3C-F328-4B14-AB47-22A8B4749812}"/>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729975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B2CF3-F071-487A-A903-C2CF32E30C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0D0499-9D3D-4904-AFFA-D608ED2FE5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AD0805-702F-491D-9E68-516AD8484B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06A6D6-5611-474E-85D7-166EDF2EDC4E}"/>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6" name="Footer Placeholder 5">
            <a:extLst>
              <a:ext uri="{FF2B5EF4-FFF2-40B4-BE49-F238E27FC236}">
                <a16:creationId xmlns:a16="http://schemas.microsoft.com/office/drawing/2014/main" id="{B1ACD0E9-0C5F-4CBF-901C-46714822A7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731181-861B-472E-ADFB-98451D40C2D9}"/>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274761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729E-6614-4500-8AF4-EA89A137A6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2E5D6E-BB83-4576-9B83-67A3628EB9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EB2BC4-CECD-4730-B8FC-E4901A36A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6F829F-4C02-457A-BAF1-7ADB0F1E58A6}"/>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6" name="Footer Placeholder 5">
            <a:extLst>
              <a:ext uri="{FF2B5EF4-FFF2-40B4-BE49-F238E27FC236}">
                <a16:creationId xmlns:a16="http://schemas.microsoft.com/office/drawing/2014/main" id="{723EC379-37C4-4072-ABBC-FA54CFB7E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7F0E5-7CA3-4B47-A5D0-01A0E7B5CE33}"/>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586694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0810A-8FDD-4D2F-84B8-0BAC3EB5C5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E5C4AD-F6E3-4A14-8B83-2F17DD7506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E25B6-B973-42F3-9649-EB54514BBE0D}"/>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15978945-F03B-4FC2-B93F-9E4B167BB4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D61B08-5F20-4E40-A4B8-EDB60F42EAA9}"/>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865122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7179BD-58AB-4E5F-AC9B-0D9B7003B6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DEDE5B-FE5E-47D3-B99A-FDAA1406A9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0F2D3-D918-4C8F-AE99-1B6B985F27E0}"/>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7E2FD30F-0FE1-41E5-A706-EDAACCE7E2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B7B574-6E4D-4F2A-847F-4D1220009BE0}"/>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62962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6F0A9-7017-439D-95D6-4AB87F3D8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3D2434-1ABC-432D-9CF4-DEFD9372B2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2251D0-0B9E-43E3-82BF-3F067ACA0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9B1D5E7B-08F4-4D90-ABD1-B4E2EFFA52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4515C7-7CB5-4F95-9FDB-9DBB76386C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B0DEF-D804-4791-8C62-4F6916C2FAE2}" type="slidenum">
              <a:rPr lang="en-US" smtClean="0"/>
              <a:t>‹#›</a:t>
            </a:fld>
            <a:endParaRPr lang="en-US"/>
          </a:p>
        </p:txBody>
      </p:sp>
    </p:spTree>
    <p:extLst>
      <p:ext uri="{BB962C8B-B14F-4D97-AF65-F5344CB8AC3E}">
        <p14:creationId xmlns:p14="http://schemas.microsoft.com/office/powerpoint/2010/main" val="2901426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creativecommons.org/licenses/by-nc-sa/3.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49B56-C1E7-4E94-8222-3F0872FFB5CF}"/>
              </a:ext>
            </a:extLst>
          </p:cNvPr>
          <p:cNvSpPr>
            <a:spLocks noGrp="1"/>
          </p:cNvSpPr>
          <p:nvPr>
            <p:ph type="ctrTitle"/>
          </p:nvPr>
        </p:nvSpPr>
        <p:spPr>
          <a:xfrm>
            <a:off x="1277007" y="1122363"/>
            <a:ext cx="10348936" cy="2387600"/>
          </a:xfrm>
        </p:spPr>
        <p:txBody>
          <a:bodyPr/>
          <a:lstStyle/>
          <a:p>
            <a:pPr algn="l"/>
            <a:r>
              <a:rPr lang="en-US" dirty="0"/>
              <a:t>Business Retention &amp; Expansion</a:t>
            </a:r>
          </a:p>
        </p:txBody>
      </p:sp>
      <p:sp>
        <p:nvSpPr>
          <p:cNvPr id="3" name="Subtitle 2">
            <a:extLst>
              <a:ext uri="{FF2B5EF4-FFF2-40B4-BE49-F238E27FC236}">
                <a16:creationId xmlns:a16="http://schemas.microsoft.com/office/drawing/2014/main" id="{82A6BFB2-5E4F-4DFC-B315-8EE527E7D4CE}"/>
              </a:ext>
            </a:extLst>
          </p:cNvPr>
          <p:cNvSpPr>
            <a:spLocks noGrp="1"/>
          </p:cNvSpPr>
          <p:nvPr>
            <p:ph type="subTitle" idx="1"/>
          </p:nvPr>
        </p:nvSpPr>
        <p:spPr/>
        <p:txBody>
          <a:bodyPr/>
          <a:lstStyle/>
          <a:p>
            <a:r>
              <a:rPr lang="en-US" dirty="0"/>
              <a:t>Special Topics in </a:t>
            </a:r>
          </a:p>
          <a:p>
            <a:r>
              <a:rPr lang="en-US" dirty="0"/>
              <a:t>Business Retention and Expansion</a:t>
            </a:r>
          </a:p>
        </p:txBody>
      </p:sp>
      <p:sp>
        <p:nvSpPr>
          <p:cNvPr id="5" name="Footer Placeholder 4">
            <a:extLst>
              <a:ext uri="{FF2B5EF4-FFF2-40B4-BE49-F238E27FC236}">
                <a16:creationId xmlns:a16="http://schemas.microsoft.com/office/drawing/2014/main" id="{97D699C7-023B-4D5D-90CB-F453ADFB9CE5}"/>
              </a:ext>
            </a:extLst>
          </p:cNvPr>
          <p:cNvSpPr>
            <a:spLocks noGrp="1"/>
          </p:cNvSpPr>
          <p:nvPr>
            <p:ph type="ftr" sz="quarter" idx="11"/>
          </p:nvPr>
        </p:nvSpPr>
        <p:spPr>
          <a:xfrm>
            <a:off x="441434" y="6356350"/>
            <a:ext cx="11177752" cy="359760"/>
          </a:xfrm>
          <a:solidFill>
            <a:srgbClr val="C0A47F"/>
          </a:solidFill>
        </p:spPr>
        <p:txBody>
          <a:bodyPr/>
          <a:lstStyle>
            <a:lvl1pPr>
              <a:defRPr sz="1600">
                <a:solidFill>
                  <a:schemeClr val="bg1"/>
                </a:solidFill>
              </a:defRPr>
            </a:lvl1pPr>
          </a:lstStyle>
          <a:p>
            <a:r>
              <a:rPr lang="en-US" b="1" dirty="0"/>
              <a:t>Business Retention and Expansion International  |  P.O. Box 15011, Hattiesburg, MS  39404-5011  |  601.602.8075  |  brei@brei.org</a:t>
            </a:r>
          </a:p>
        </p:txBody>
      </p:sp>
    </p:spTree>
    <p:extLst>
      <p:ext uri="{BB962C8B-B14F-4D97-AF65-F5344CB8AC3E}">
        <p14:creationId xmlns:p14="http://schemas.microsoft.com/office/powerpoint/2010/main" val="1966818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825625"/>
            <a:ext cx="10515600" cy="4820104"/>
          </a:xfrm>
        </p:spPr>
        <p:txBody>
          <a:bodyPr>
            <a:normAutofit/>
          </a:bodyPr>
          <a:lstStyle/>
          <a:p>
            <a:r>
              <a:rPr lang="en-US" dirty="0"/>
              <a:t>The Business Retention and Expansion Visitation program is a powerful tool to address issues within your community.</a:t>
            </a:r>
          </a:p>
          <a:p>
            <a:r>
              <a:rPr lang="en-US" dirty="0"/>
              <a:t>A special edition of </a:t>
            </a:r>
            <a:r>
              <a:rPr lang="en-US" i="1" dirty="0"/>
              <a:t>Community Development: Journal of the Community Development Society</a:t>
            </a:r>
            <a:r>
              <a:rPr lang="en-US" dirty="0"/>
              <a:t> (volume 48, number 2, May 2017) provided research on a number of special topics</a:t>
            </a:r>
          </a:p>
          <a:p>
            <a:endParaRPr lang="en-US" dirty="0"/>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419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BR&amp;E and Business Clusters</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825625"/>
            <a:ext cx="10515600" cy="4820104"/>
          </a:xfrm>
        </p:spPr>
        <p:txBody>
          <a:bodyPr>
            <a:normAutofit/>
          </a:bodyPr>
          <a:lstStyle/>
          <a:p>
            <a:r>
              <a:rPr lang="en-US" dirty="0"/>
              <a:t>Written by </a:t>
            </a:r>
            <a:r>
              <a:rPr lang="en-US" dirty="0" err="1"/>
              <a:t>Xue</a:t>
            </a:r>
            <a:r>
              <a:rPr lang="en-US" dirty="0"/>
              <a:t> Zhang and Mildred E. Warner</a:t>
            </a:r>
          </a:p>
          <a:p>
            <a:r>
              <a:rPr lang="en-US" dirty="0"/>
              <a:t>Business clusters are typically present in rural areas on a regional basis</a:t>
            </a:r>
          </a:p>
          <a:p>
            <a:r>
              <a:rPr lang="en-US" dirty="0"/>
              <a:t>BR&amp;E is more common in service clusters than manufacturing clusters</a:t>
            </a:r>
          </a:p>
          <a:p>
            <a:r>
              <a:rPr lang="en-US" dirty="0"/>
              <a:t>Both manufacturing employment and service sector employment are positively related to the use of clusters and the impact increases over time.</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229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BR&amp;E and Business Clusters</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825625"/>
            <a:ext cx="10515600" cy="4820104"/>
          </a:xfrm>
        </p:spPr>
        <p:txBody>
          <a:bodyPr>
            <a:normAutofit lnSpcReduction="10000"/>
          </a:bodyPr>
          <a:lstStyle/>
          <a:p>
            <a:r>
              <a:rPr lang="en-US" dirty="0"/>
              <a:t>Research results imply that cluster strategies are more likely to be used in more balanced economies</a:t>
            </a:r>
          </a:p>
          <a:p>
            <a:r>
              <a:rPr lang="en-US" dirty="0"/>
              <a:t>The attention given to business clusters is one tool that can be used.  Porter claims that it is the only tool that is effective, but research does not bear this out</a:t>
            </a:r>
          </a:p>
          <a:p>
            <a:r>
              <a:rPr lang="en-US" dirty="0"/>
              <a:t>Clusters are closely linked to human capital development (e.g., job training)</a:t>
            </a:r>
          </a:p>
          <a:p>
            <a:r>
              <a:rPr lang="en-US" dirty="0"/>
              <a:t>Communities that focus on business clusters typically have more involvement in BR&amp;E programs</a:t>
            </a:r>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10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838199" y="365125"/>
            <a:ext cx="10992729" cy="1325563"/>
          </a:xfrm>
        </p:spPr>
        <p:txBody>
          <a:bodyPr/>
          <a:lstStyle/>
          <a:p>
            <a:r>
              <a:rPr lang="en-US" dirty="0"/>
              <a:t>Manufacturer’s Perspectives in Transportation</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657114" cy="4667247"/>
          </a:xfrm>
        </p:spPr>
        <p:txBody>
          <a:bodyPr>
            <a:normAutofit/>
          </a:bodyPr>
          <a:lstStyle/>
          <a:p>
            <a:r>
              <a:rPr lang="en-US" dirty="0"/>
              <a:t>Written by Lee </a:t>
            </a:r>
            <a:r>
              <a:rPr lang="en-US" dirty="0" err="1"/>
              <a:t>Munnich</a:t>
            </a:r>
            <a:r>
              <a:rPr lang="en-US" dirty="0"/>
              <a:t> and Frank </a:t>
            </a:r>
            <a:r>
              <a:rPr lang="en-US" dirty="0" err="1"/>
              <a:t>Douma</a:t>
            </a:r>
            <a:endParaRPr lang="en-US" dirty="0"/>
          </a:p>
          <a:p>
            <a:r>
              <a:rPr lang="en-US" dirty="0"/>
              <a:t>Addressed the question “Does transportation logistics affect business retention and expansion issues?”</a:t>
            </a:r>
          </a:p>
          <a:p>
            <a:r>
              <a:rPr lang="en-US" dirty="0"/>
              <a:t>Researchers looked at clusters within northwest MN</a:t>
            </a:r>
          </a:p>
          <a:p>
            <a:r>
              <a:rPr lang="en-US" dirty="0"/>
              <a:t>The study linked community development activities with regional transportation planning after the U of MN BR&amp;E Volunteer Visitor model evaluation research</a:t>
            </a:r>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95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838199" y="365125"/>
            <a:ext cx="10992729" cy="1325563"/>
          </a:xfrm>
        </p:spPr>
        <p:txBody>
          <a:bodyPr/>
          <a:lstStyle/>
          <a:p>
            <a:r>
              <a:rPr lang="en-US" dirty="0"/>
              <a:t>Manufacturer’s Perspectives in Transportation</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657114" cy="4667247"/>
          </a:xfrm>
        </p:spPr>
        <p:txBody>
          <a:bodyPr>
            <a:normAutofit/>
          </a:bodyPr>
          <a:lstStyle/>
          <a:p>
            <a:r>
              <a:rPr lang="en-US" dirty="0"/>
              <a:t>Project was focused on priorities for action by MnDOT</a:t>
            </a:r>
          </a:p>
          <a:p>
            <a:r>
              <a:rPr lang="en-US" dirty="0"/>
              <a:t>Several issues were mentioned including:</a:t>
            </a:r>
          </a:p>
          <a:p>
            <a:pPr lvl="1"/>
            <a:r>
              <a:rPr lang="en-US" dirty="0"/>
              <a:t>Signage</a:t>
            </a:r>
          </a:p>
          <a:p>
            <a:pPr lvl="1"/>
            <a:r>
              <a:rPr lang="en-US" dirty="0"/>
              <a:t>Turning and passing lanes</a:t>
            </a:r>
          </a:p>
          <a:p>
            <a:pPr lvl="1"/>
            <a:r>
              <a:rPr lang="en-US" dirty="0"/>
              <a:t>Snow and ice removal</a:t>
            </a:r>
          </a:p>
          <a:p>
            <a:pPr lvl="1"/>
            <a:r>
              <a:rPr lang="en-US" dirty="0"/>
              <a:t>Pavement quality</a:t>
            </a:r>
          </a:p>
          <a:p>
            <a:pPr lvl="1"/>
            <a:r>
              <a:rPr lang="en-US" dirty="0"/>
              <a:t>Construction project communication</a:t>
            </a:r>
          </a:p>
          <a:p>
            <a:pPr lvl="1"/>
            <a:r>
              <a:rPr lang="en-US" dirty="0"/>
              <a:t>Permitting policies and processes</a:t>
            </a:r>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656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838199" y="365125"/>
            <a:ext cx="10992729" cy="1325563"/>
          </a:xfrm>
        </p:spPr>
        <p:txBody>
          <a:bodyPr/>
          <a:lstStyle/>
          <a:p>
            <a:r>
              <a:rPr lang="en-US" dirty="0"/>
              <a:t>Manufacturer’s Perspectives in Transportation</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657114" cy="4667247"/>
          </a:xfrm>
        </p:spPr>
        <p:txBody>
          <a:bodyPr>
            <a:normAutofit/>
          </a:bodyPr>
          <a:lstStyle/>
          <a:p>
            <a:r>
              <a:rPr lang="en-US" dirty="0"/>
              <a:t>Areas where transportation could be improved by BR&amp;E programs:</a:t>
            </a:r>
          </a:p>
          <a:p>
            <a:pPr lvl="1"/>
            <a:r>
              <a:rPr lang="en-US" dirty="0"/>
              <a:t>Statewide freight planning</a:t>
            </a:r>
          </a:p>
          <a:p>
            <a:pPr lvl="1"/>
            <a:r>
              <a:rPr lang="en-US" dirty="0"/>
              <a:t>Regional transportation strategies</a:t>
            </a:r>
          </a:p>
          <a:p>
            <a:pPr lvl="1"/>
            <a:r>
              <a:rPr lang="en-US" dirty="0"/>
              <a:t>Transportation investments to promote economic competitiveness</a:t>
            </a:r>
          </a:p>
          <a:p>
            <a:pPr lvl="1"/>
            <a:r>
              <a:rPr lang="en-US" dirty="0"/>
              <a:t>Intermodal connections and investments</a:t>
            </a:r>
          </a:p>
          <a:p>
            <a:pPr lvl="1"/>
            <a:r>
              <a:rPr lang="en-US" dirty="0"/>
              <a:t>Public-private partnerships and investments</a:t>
            </a:r>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8853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838199" y="365125"/>
            <a:ext cx="10992729" cy="1325563"/>
          </a:xfrm>
        </p:spPr>
        <p:txBody>
          <a:bodyPr/>
          <a:lstStyle/>
          <a:p>
            <a:r>
              <a:rPr lang="en-US" dirty="0"/>
              <a:t>Energy Management as Component of BR&amp;E</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657114" cy="4667247"/>
          </a:xfrm>
        </p:spPr>
        <p:txBody>
          <a:bodyPr>
            <a:normAutofit lnSpcReduction="10000"/>
          </a:bodyPr>
          <a:lstStyle/>
          <a:p>
            <a:r>
              <a:rPr lang="en-US" dirty="0"/>
              <a:t>Written by Nancy Bowen-</a:t>
            </a:r>
            <a:r>
              <a:rPr lang="en-US" dirty="0" err="1"/>
              <a:t>Ellzey</a:t>
            </a:r>
            <a:r>
              <a:rPr lang="en-US" dirty="0"/>
              <a:t> and Eric </a:t>
            </a:r>
            <a:r>
              <a:rPr lang="en-US" dirty="0" err="1"/>
              <a:t>Romich</a:t>
            </a:r>
            <a:endParaRPr lang="en-US" dirty="0"/>
          </a:p>
          <a:p>
            <a:r>
              <a:rPr lang="en-US" dirty="0"/>
              <a:t>Businesses frequently cite costs of doing business, including energy costs, as barriers to growth</a:t>
            </a:r>
          </a:p>
          <a:p>
            <a:r>
              <a:rPr lang="en-US" dirty="0"/>
              <a:t>Energy is a primary factor in production; technology has advanced to provide businesses the ability to influence energy usage and costs</a:t>
            </a:r>
          </a:p>
          <a:p>
            <a:r>
              <a:rPr lang="en-US" dirty="0"/>
              <a:t>A BR&amp;E survey focusing on energy costs was developed by educators at Ohio State and case studies were examined</a:t>
            </a:r>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3403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838199" y="365125"/>
            <a:ext cx="10992729" cy="1325563"/>
          </a:xfrm>
        </p:spPr>
        <p:txBody>
          <a:bodyPr/>
          <a:lstStyle/>
          <a:p>
            <a:r>
              <a:rPr lang="en-US" dirty="0"/>
              <a:t>Energy Management as Component of BR&amp;E</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657114" cy="4667247"/>
          </a:xfrm>
        </p:spPr>
        <p:txBody>
          <a:bodyPr>
            <a:normAutofit/>
          </a:bodyPr>
          <a:lstStyle/>
          <a:p>
            <a:r>
              <a:rPr lang="en-US" dirty="0"/>
              <a:t>Economic development practitioners can assist companies in the following areas</a:t>
            </a:r>
          </a:p>
          <a:p>
            <a:pPr lvl="1"/>
            <a:r>
              <a:rPr lang="en-US" dirty="0"/>
              <a:t>Assessing energy needs and payback</a:t>
            </a:r>
          </a:p>
          <a:p>
            <a:pPr lvl="1"/>
            <a:r>
              <a:rPr lang="en-US" dirty="0"/>
              <a:t>Identifying energy programs and partners</a:t>
            </a:r>
          </a:p>
          <a:p>
            <a:pPr lvl="1"/>
            <a:r>
              <a:rPr lang="en-US" dirty="0"/>
              <a:t>Conducting due diligence for permitting and financing</a:t>
            </a:r>
          </a:p>
          <a:p>
            <a:pPr lvl="1"/>
            <a:r>
              <a:rPr lang="en-US" dirty="0"/>
              <a:t>Constructing or installing energy improvements</a:t>
            </a:r>
          </a:p>
          <a:p>
            <a:pPr lvl="1"/>
            <a:r>
              <a:rPr lang="en-US" dirty="0"/>
              <a:t>Evaluating system operations and outcomes</a:t>
            </a:r>
          </a:p>
          <a:p>
            <a:pPr lvl="1"/>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590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689317" y="365125"/>
            <a:ext cx="11502683" cy="1325563"/>
          </a:xfrm>
        </p:spPr>
        <p:txBody>
          <a:bodyPr/>
          <a:lstStyle/>
          <a:p>
            <a:r>
              <a:rPr lang="en-US" dirty="0"/>
              <a:t>The Silver Tsunami and Small Business Retention</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657114" cy="4667247"/>
          </a:xfrm>
        </p:spPr>
        <p:txBody>
          <a:bodyPr>
            <a:normAutofit/>
          </a:bodyPr>
          <a:lstStyle/>
          <a:p>
            <a:r>
              <a:rPr lang="en-US" dirty="0"/>
              <a:t>Written by Elizabeth Templin, Scott </a:t>
            </a:r>
            <a:r>
              <a:rPr lang="en-US" dirty="0" err="1"/>
              <a:t>Chazdon</a:t>
            </a:r>
            <a:r>
              <a:rPr lang="en-US" dirty="0"/>
              <a:t>, Glenn </a:t>
            </a:r>
            <a:r>
              <a:rPr lang="en-US" dirty="0" err="1"/>
              <a:t>Muske</a:t>
            </a:r>
            <a:r>
              <a:rPr lang="en-US" dirty="0"/>
              <a:t>, Felipe Barroso, Lillian Osborne, William Craig</a:t>
            </a:r>
          </a:p>
          <a:p>
            <a:r>
              <a:rPr lang="en-US" dirty="0"/>
              <a:t>Small business succession has become a vital topic in rural communities with the increasing “Baby Boomer” retirements</a:t>
            </a:r>
          </a:p>
          <a:p>
            <a:r>
              <a:rPr lang="en-US" dirty="0"/>
              <a:t>Previous studies have focused on business ownership and leadership</a:t>
            </a:r>
          </a:p>
          <a:p>
            <a:pPr lvl="1"/>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639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689317" y="365125"/>
            <a:ext cx="11502683" cy="1325563"/>
          </a:xfrm>
        </p:spPr>
        <p:txBody>
          <a:bodyPr/>
          <a:lstStyle/>
          <a:p>
            <a:r>
              <a:rPr lang="en-US" dirty="0"/>
              <a:t>The Silver Tsunami and Small Business Retention</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1231880" cy="4667247"/>
          </a:xfrm>
        </p:spPr>
        <p:txBody>
          <a:bodyPr>
            <a:normAutofit/>
          </a:bodyPr>
          <a:lstStyle/>
          <a:p>
            <a:r>
              <a:rPr lang="en-US" dirty="0"/>
              <a:t>Barriers to ownership succession</a:t>
            </a:r>
          </a:p>
          <a:p>
            <a:pPr lvl="1"/>
            <a:r>
              <a:rPr lang="en-US" dirty="0"/>
              <a:t>Business value is overestimated</a:t>
            </a:r>
          </a:p>
          <a:p>
            <a:pPr lvl="1"/>
            <a:r>
              <a:rPr lang="en-US" dirty="0"/>
              <a:t>Unwilling to communicate that business is for sale (potential loss of customers)</a:t>
            </a:r>
          </a:p>
          <a:p>
            <a:pPr lvl="1"/>
            <a:r>
              <a:rPr lang="en-US" dirty="0"/>
              <a:t>Unaware of variety of ownership options</a:t>
            </a:r>
          </a:p>
          <a:p>
            <a:pPr lvl="1"/>
            <a:r>
              <a:rPr lang="en-US" dirty="0"/>
              <a:t>Lack of adequate financial records to demonstrate profitability</a:t>
            </a:r>
          </a:p>
          <a:p>
            <a:pPr lvl="1"/>
            <a:r>
              <a:rPr lang="en-US" dirty="0"/>
              <a:t>Inability to communicate value of intangible assets</a:t>
            </a:r>
          </a:p>
          <a:p>
            <a:pPr lvl="1"/>
            <a:r>
              <a:rPr lang="en-US" dirty="0"/>
              <a:t>Lack of business succession facilitators in rural communities</a:t>
            </a:r>
          </a:p>
          <a:p>
            <a:pPr lvl="1"/>
            <a:r>
              <a:rPr lang="en-US" dirty="0"/>
              <a:t>Inability of buyers to secure financing</a:t>
            </a:r>
          </a:p>
          <a:p>
            <a:pPr lvl="1"/>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337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689317" y="365125"/>
            <a:ext cx="11502683" cy="1325563"/>
          </a:xfrm>
        </p:spPr>
        <p:txBody>
          <a:bodyPr/>
          <a:lstStyle/>
          <a:p>
            <a:r>
              <a:rPr lang="en-US" dirty="0"/>
              <a:t>The Silver Tsunami and Small Business Retention</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739511" cy="4667247"/>
          </a:xfrm>
        </p:spPr>
        <p:txBody>
          <a:bodyPr>
            <a:normAutofit/>
          </a:bodyPr>
          <a:lstStyle/>
          <a:p>
            <a:r>
              <a:rPr lang="en-US" dirty="0"/>
              <a:t>Barriers to leadership succession</a:t>
            </a:r>
          </a:p>
          <a:p>
            <a:pPr lvl="1"/>
            <a:r>
              <a:rPr lang="en-US" dirty="0"/>
              <a:t>Retiring owners want to remain intimately involved in business operations</a:t>
            </a:r>
          </a:p>
          <a:p>
            <a:pPr lvl="1"/>
            <a:r>
              <a:rPr lang="en-US" dirty="0"/>
              <a:t>Retiring owners exit business sooner than is desirable</a:t>
            </a:r>
          </a:p>
          <a:p>
            <a:pPr lvl="1"/>
            <a:r>
              <a:rPr lang="en-US" dirty="0"/>
              <a:t>Retiring owners possess social capital not possessed by new or potential owners</a:t>
            </a:r>
          </a:p>
          <a:p>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102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689317" y="365125"/>
            <a:ext cx="11502683" cy="1325563"/>
          </a:xfrm>
        </p:spPr>
        <p:txBody>
          <a:bodyPr/>
          <a:lstStyle/>
          <a:p>
            <a:r>
              <a:rPr lang="en-US" dirty="0"/>
              <a:t>The Silver Tsunami and Small Business Retention</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739511" cy="4667247"/>
          </a:xfrm>
        </p:spPr>
        <p:txBody>
          <a:bodyPr>
            <a:normAutofit/>
          </a:bodyPr>
          <a:lstStyle/>
          <a:p>
            <a:r>
              <a:rPr lang="en-US" dirty="0"/>
              <a:t>Study findings</a:t>
            </a:r>
          </a:p>
          <a:p>
            <a:pPr lvl="1"/>
            <a:r>
              <a:rPr lang="en-US" dirty="0"/>
              <a:t>Barriers to succession of ownership exist for both sellers and buyers</a:t>
            </a:r>
          </a:p>
          <a:p>
            <a:pPr lvl="1"/>
            <a:r>
              <a:rPr lang="en-US" dirty="0"/>
              <a:t>Barriers exist to the successful transfer of leadership from sellers to buyers</a:t>
            </a:r>
          </a:p>
          <a:p>
            <a:pPr lvl="1"/>
            <a:r>
              <a:rPr lang="en-US" dirty="0"/>
              <a:t>New buyers can overcome barriers using multiple resources</a:t>
            </a:r>
          </a:p>
          <a:p>
            <a:pPr lvl="1"/>
            <a:r>
              <a:rPr lang="en-US" dirty="0"/>
              <a:t>Communities and community development professionals can support small </a:t>
            </a:r>
            <a:r>
              <a:rPr lang="en-US"/>
              <a:t>business succession</a:t>
            </a:r>
            <a:endParaRPr lang="en-US" dirty="0"/>
          </a:p>
          <a:p>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1582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689317" y="365125"/>
            <a:ext cx="11502683" cy="1325563"/>
          </a:xfrm>
        </p:spPr>
        <p:txBody>
          <a:bodyPr/>
          <a:lstStyle/>
          <a:p>
            <a:r>
              <a:rPr lang="en-US" dirty="0"/>
              <a:t>Workforce development</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739511" cy="4667247"/>
          </a:xfrm>
        </p:spPr>
        <p:txBody>
          <a:bodyPr>
            <a:normAutofit/>
          </a:bodyPr>
          <a:lstStyle/>
          <a:p>
            <a:r>
              <a:rPr lang="en-US" dirty="0"/>
              <a:t>Having a qualified workforce is key to any type of economic development</a:t>
            </a:r>
          </a:p>
          <a:p>
            <a:r>
              <a:rPr lang="en-US" dirty="0"/>
              <a:t>The term “qualified” has many meanings</a:t>
            </a:r>
          </a:p>
          <a:p>
            <a:pPr lvl="1"/>
            <a:r>
              <a:rPr lang="en-US" dirty="0">
                <a:solidFill>
                  <a:srgbClr val="576943"/>
                </a:solidFill>
              </a:rPr>
              <a:t>Potential workers have adequate skill levels</a:t>
            </a:r>
          </a:p>
          <a:p>
            <a:pPr lvl="1"/>
            <a:r>
              <a:rPr lang="en-US" dirty="0">
                <a:solidFill>
                  <a:srgbClr val="576943"/>
                </a:solidFill>
              </a:rPr>
              <a:t>Potential workers possess sufficient “soft skills” necessary to function in a team environment</a:t>
            </a:r>
          </a:p>
          <a:p>
            <a:pPr lvl="1"/>
            <a:r>
              <a:rPr lang="en-US" dirty="0">
                <a:solidFill>
                  <a:srgbClr val="576943"/>
                </a:solidFill>
              </a:rPr>
              <a:t>Potential workers have a strong work ethic</a:t>
            </a:r>
          </a:p>
          <a:p>
            <a:pPr lvl="1"/>
            <a:r>
              <a:rPr lang="en-US" dirty="0">
                <a:solidFill>
                  <a:srgbClr val="576943"/>
                </a:solidFill>
              </a:rPr>
              <a:t>Potential workers can pass a drug test</a:t>
            </a:r>
          </a:p>
          <a:p>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249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a:xfrm>
            <a:off x="689317" y="365125"/>
            <a:ext cx="11502683" cy="1325563"/>
          </a:xfrm>
        </p:spPr>
        <p:txBody>
          <a:bodyPr/>
          <a:lstStyle/>
          <a:p>
            <a:r>
              <a:rPr lang="en-US" dirty="0"/>
              <a:t>Workforce development</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4"/>
            <a:ext cx="10739511" cy="4667247"/>
          </a:xfrm>
        </p:spPr>
        <p:txBody>
          <a:bodyPr>
            <a:normAutofit/>
          </a:bodyPr>
          <a:lstStyle/>
          <a:p>
            <a:r>
              <a:rPr lang="en-US" dirty="0"/>
              <a:t>Addressing these issues is a long-term (Action Team) effort</a:t>
            </a:r>
          </a:p>
          <a:p>
            <a:r>
              <a:rPr lang="en-US" dirty="0">
                <a:solidFill>
                  <a:srgbClr val="576943"/>
                </a:solidFill>
              </a:rPr>
              <a:t>Action Team members should include</a:t>
            </a:r>
          </a:p>
          <a:p>
            <a:pPr lvl="1"/>
            <a:r>
              <a:rPr lang="en-US" dirty="0">
                <a:solidFill>
                  <a:srgbClr val="576943"/>
                </a:solidFill>
              </a:rPr>
              <a:t>Education community (elementary/secondary and post-secondary)</a:t>
            </a:r>
          </a:p>
          <a:p>
            <a:pPr lvl="1"/>
            <a:r>
              <a:rPr lang="en-US" dirty="0">
                <a:solidFill>
                  <a:srgbClr val="576943"/>
                </a:solidFill>
              </a:rPr>
              <a:t>Workforce development agencies</a:t>
            </a:r>
          </a:p>
          <a:p>
            <a:pPr lvl="1"/>
            <a:r>
              <a:rPr lang="en-US" dirty="0">
                <a:solidFill>
                  <a:srgbClr val="576943"/>
                </a:solidFill>
              </a:rPr>
              <a:t>Non-profits, including churches</a:t>
            </a:r>
          </a:p>
          <a:p>
            <a:pPr lvl="1"/>
            <a:r>
              <a:rPr lang="en-US" dirty="0">
                <a:solidFill>
                  <a:srgbClr val="576943"/>
                </a:solidFill>
              </a:rPr>
              <a:t>Business/industry representatives (HR as well </a:t>
            </a:r>
            <a:r>
              <a:rPr lang="en-US">
                <a:solidFill>
                  <a:srgbClr val="576943"/>
                </a:solidFill>
              </a:rPr>
              <a:t>as production)</a:t>
            </a:r>
            <a:endParaRPr lang="en-US" dirty="0">
              <a:solidFill>
                <a:srgbClr val="576943"/>
              </a:solidFill>
            </a:endParaRPr>
          </a:p>
          <a:p>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334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5"/>
            <a:ext cx="10657114" cy="4351338"/>
          </a:xfrm>
        </p:spPr>
        <p:txBody>
          <a:bodyPr/>
          <a:lstStyle/>
          <a:p>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6580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C1AE-F092-4A06-BE36-A640D72DEDF5}"/>
              </a:ext>
            </a:extLst>
          </p:cNvPr>
          <p:cNvSpPr>
            <a:spLocks noGrp="1"/>
          </p:cNvSpPr>
          <p:nvPr>
            <p:ph type="title"/>
          </p:nvPr>
        </p:nvSpPr>
        <p:spPr/>
        <p:txBody>
          <a:bodyPr/>
          <a:lstStyle/>
          <a:p>
            <a:r>
              <a:rPr lang="en-US" dirty="0"/>
              <a:t>Creative Commons License</a:t>
            </a:r>
          </a:p>
        </p:txBody>
      </p:sp>
      <p:sp>
        <p:nvSpPr>
          <p:cNvPr id="3" name="Content Placeholder 2">
            <a:extLst>
              <a:ext uri="{FF2B5EF4-FFF2-40B4-BE49-F238E27FC236}">
                <a16:creationId xmlns:a16="http://schemas.microsoft.com/office/drawing/2014/main" id="{03C3904D-46FB-4642-9CF5-F6F04D183E70}"/>
              </a:ext>
            </a:extLst>
          </p:cNvPr>
          <p:cNvSpPr>
            <a:spLocks noGrp="1"/>
          </p:cNvSpPr>
          <p:nvPr>
            <p:ph idx="1"/>
          </p:nvPr>
        </p:nvSpPr>
        <p:spPr>
          <a:xfrm>
            <a:off x="838200" y="1825625"/>
            <a:ext cx="10657114" cy="4351338"/>
          </a:xfrm>
        </p:spPr>
        <p:txBody>
          <a:bodyPr/>
          <a:lstStyle/>
          <a:p>
            <a:r>
              <a:rPr lang="en-US" dirty="0"/>
              <a:t>This work carries an attribution non-commercial share-alike license.</a:t>
            </a:r>
          </a:p>
          <a:p>
            <a:r>
              <a:rPr lang="en-US" dirty="0">
                <a:hlinkClick r:id="rId2"/>
              </a:rPr>
              <a:t>http://creativecommons.org/licenses/by-nc-sa/3.0/</a:t>
            </a:r>
            <a:endParaRPr lang="en-US" dirty="0"/>
          </a:p>
          <a:p>
            <a:pPr marL="0" indent="0">
              <a:buNone/>
            </a:pPr>
            <a:endParaRPr lang="en-US" dirty="0"/>
          </a:p>
        </p:txBody>
      </p:sp>
      <p:cxnSp>
        <p:nvCxnSpPr>
          <p:cNvPr id="4" name="Straight Connector 3">
            <a:extLst>
              <a:ext uri="{FF2B5EF4-FFF2-40B4-BE49-F238E27FC236}">
                <a16:creationId xmlns:a16="http://schemas.microsoft.com/office/drawing/2014/main" id="{43367D62-E7E5-4B37-A7A1-79EF386165A0}"/>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54187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817</Words>
  <Application>Microsoft Office PowerPoint</Application>
  <PresentationFormat>Widescreen</PresentationFormat>
  <Paragraphs>92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Business Retention &amp; Expansion</vt:lpstr>
      <vt:lpstr>Overview</vt:lpstr>
      <vt:lpstr>BR&amp;E and Business Clusters</vt:lpstr>
      <vt:lpstr>BR&amp;E and Business Clusters</vt:lpstr>
      <vt:lpstr>Manufacturer’s Perspectives in Transportation</vt:lpstr>
      <vt:lpstr>Manufacturer’s Perspectives in Transportation</vt:lpstr>
      <vt:lpstr>Manufacturer’s Perspectives in Transportation</vt:lpstr>
      <vt:lpstr>Energy Management as Component of BR&amp;E</vt:lpstr>
      <vt:lpstr>Energy Management as Component of BR&amp;E</vt:lpstr>
      <vt:lpstr>The Silver Tsunami and Small Business Retention</vt:lpstr>
      <vt:lpstr>The Silver Tsunami and Small Business Retention</vt:lpstr>
      <vt:lpstr>The Silver Tsunami and Small Business Retention</vt:lpstr>
      <vt:lpstr>The Silver Tsunami and Small Business Retention</vt:lpstr>
      <vt:lpstr>Workforce development</vt:lpstr>
      <vt:lpstr>Workforce development</vt:lpstr>
      <vt:lpstr>Questions?</vt:lpstr>
      <vt:lpstr>Creative Commons License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Retention &amp; Expansion</dc:title>
  <dc:creator>Barefield, Alan</dc:creator>
  <cp:lastModifiedBy>Barefield, Alan</cp:lastModifiedBy>
  <cp:revision>19</cp:revision>
  <dcterms:created xsi:type="dcterms:W3CDTF">2019-10-28T23:06:09Z</dcterms:created>
  <dcterms:modified xsi:type="dcterms:W3CDTF">2020-02-20T17:47:09Z</dcterms:modified>
</cp:coreProperties>
</file>