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5" r:id="rId4"/>
    <p:sldId id="259" r:id="rId5"/>
    <p:sldId id="276" r:id="rId6"/>
    <p:sldId id="266" r:id="rId7"/>
    <p:sldId id="277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arefield, Alan" initials="BA" lastIdx="1" clrIdx="0">
    <p:extLst>
      <p:ext uri="{19B8F6BF-5375-455C-9EA6-DF929625EA0E}">
        <p15:presenceInfo xmlns:p15="http://schemas.microsoft.com/office/powerpoint/2012/main" userId="Barefield, Ala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76943"/>
    <a:srgbClr val="B97A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034" autoAdjust="0"/>
    <p:restoredTop sz="95366" autoAdjust="0"/>
  </p:normalViewPr>
  <p:slideViewPr>
    <p:cSldViewPr snapToGrid="0">
      <p:cViewPr varScale="1">
        <p:scale>
          <a:sx n="63" d="100"/>
          <a:sy n="63" d="100"/>
        </p:scale>
        <p:origin x="96" y="1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84310E-6A42-4AC1-A07B-2F435501ED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77007" y="1122363"/>
            <a:ext cx="9695793" cy="2387600"/>
          </a:xfrm>
        </p:spPr>
        <p:txBody>
          <a:bodyPr anchor="b"/>
          <a:lstStyle>
            <a:lvl1pPr algn="ctr">
              <a:defRPr sz="6000" b="1">
                <a:solidFill>
                  <a:srgbClr val="576943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24144D-EA22-498F-A188-6239D4302A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l">
              <a:buNone/>
              <a:defRPr sz="4000" b="1">
                <a:solidFill>
                  <a:srgbClr val="57694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B8FCC7-5CDC-48DB-8E79-5B322B696D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1434" y="6356350"/>
            <a:ext cx="11177752" cy="359760"/>
          </a:xfrm>
          <a:solidFill>
            <a:srgbClr val="B97A56"/>
          </a:solidFill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Business Retention and Expansion International  |  P.O. Box 15011, Hattiesburg, MS  39404-5011  |  601.602.8075  |  brei@brei.org</a:t>
            </a:r>
          </a:p>
        </p:txBody>
      </p:sp>
    </p:spTree>
    <p:extLst>
      <p:ext uri="{BB962C8B-B14F-4D97-AF65-F5344CB8AC3E}">
        <p14:creationId xmlns:p14="http://schemas.microsoft.com/office/powerpoint/2010/main" val="729505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BB9798-E3CE-43AF-B583-38C72AD540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576943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08134D-00DF-418F-A114-4D760A9DEE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4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C024E6-E5B9-4033-A308-21114734E7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F68788-5BF2-409B-8C95-DF0E642FF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554AD6-A902-4427-BEF9-452501265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solidFill>
                  <a:srgbClr val="576943"/>
                </a:solidFill>
              </a:defRPr>
            </a:lvl1pPr>
          </a:lstStyle>
          <a:p>
            <a:fld id="{2ABB0DEF-D804-4791-8C62-4F6916C2FA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8146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757D2-E6C4-4CD4-B671-FD46D46B4C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C59ED8-2D1C-4097-BE27-AE6C516097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E356A9-570E-4B9F-8D0E-A1B63C184B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51FC68-5395-4E38-A005-141A193AB5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EBDA0A-C5A0-472C-9C10-CED96F861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464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68127-A763-4FE7-81CC-BB94051C6B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576943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2C1FFE-7098-4055-ACA5-6DF55FA8D8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82AC34-1076-4775-94EE-74ECFDDF5B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A3B1DB-EBB1-4E36-9044-FCFD5A3E6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FCD7FF-1CE0-47A4-8706-D9EAAE909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8BDD0F-A2B0-4974-8DD6-89CD36012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4936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305C0F-DEB2-4EFD-9324-B6A8F7ACA8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F7BF62-F729-4144-96CC-98D5909943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83EBD4-83B0-410B-8D4C-05779F9DD6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25DAEF-8DF8-4B5F-BA85-03B9213D11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A227706-EEB7-43DD-B70D-553928871F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31A971-5C4F-4C28-9CBC-5E77854D90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C4F3E25-907D-4E05-AD0C-EA7595735E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1711C71-CA5D-4C84-90D9-503C39847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368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5920A7-7140-4CC9-96E0-9EE544A32A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576943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497851-6C3D-41ED-9058-78F8A44071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8FDABF-228B-405F-84E3-9835FE5850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F5A31C-C086-4451-B460-4E8DED375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3383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32D72C-3B07-4615-AC1F-0EA0F5A123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5C09B28-D228-4E75-BA33-13931F753A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523D3C-F328-4B14-AB47-22A8B47498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9755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4B2CF3-F071-487A-A903-C2CF32E30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0D0499-9D3D-4904-AFFA-D608ED2FE5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AD0805-702F-491D-9E68-516AD8484B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06A6D6-5611-474E-85D7-166EDF2EDC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ACD0E9-0C5F-4CBF-901C-46714822A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731181-861B-472E-ADFB-98451D40C2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6170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F7729E-6614-4500-8AF4-EA89A137A6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12E5D6E-BB83-4576-9B83-67A3628EB9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EB2BC4-CECD-4730-B8FC-E4901A36A9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6F829F-4C02-457A-BAF1-7ADB0F1E5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3EC379-37C4-4072-ABBC-FA54CFB7E9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37F0E5-7CA3-4B47-A5D0-01A0E7B5CE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6943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00810A-8FDD-4D2F-84B8-0BAC3EB5C5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E5C4AD-F6E3-4A14-8B83-2F17DD7506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5E25B6-B973-42F3-9649-EB54514BBE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978945-F03B-4FC2-B93F-9E4B167BB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D61B08-5F20-4E40-A4B8-EDB60F42E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1222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7179BD-58AB-4E5F-AC9B-0D9B7003B6B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DEDE5B-FE5E-47D3-B99A-FDAA1406A9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A0F2D3-D918-4C8F-AE99-1B6B985F27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2FD30F-0FE1-41E5-A706-EDAACCE7E2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B7B574-6E4D-4F2A-847F-4D1220009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626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566F0A9-7017-439D-95D6-4AB87F3D8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3D2434-1ABC-432D-9CF4-DEFD9372B2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2251D0-0B9E-43E3-82BF-3F067ACA0C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5FAC76-2FF1-4B3D-BE2D-038EE1D7E7DE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1D5E7B-08F4-4D90-ABD1-B4E2EFFA52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4515C7-7CB5-4F95-9FDB-9DBB76386C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426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creativecommons.org/licenses/by-nc-sa/3.0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149B56-C1E7-4E94-8222-3F0872FFB5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77007" y="1122363"/>
            <a:ext cx="10348936" cy="2387600"/>
          </a:xfrm>
        </p:spPr>
        <p:txBody>
          <a:bodyPr/>
          <a:lstStyle/>
          <a:p>
            <a:pPr algn="l"/>
            <a:r>
              <a:rPr lang="en-US" dirty="0"/>
              <a:t>Business Retention &amp; Expansion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A6BFB2-5E4F-4DFC-B315-8EE527E7D4C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Managing an Economic </a:t>
            </a:r>
          </a:p>
          <a:p>
            <a:r>
              <a:rPr lang="en-US" dirty="0"/>
              <a:t>Development Organization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D699C7-023B-4D5D-90CB-F453ADFB9C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1434" y="6356350"/>
            <a:ext cx="11177752" cy="359760"/>
          </a:xfrm>
          <a:solidFill>
            <a:srgbClr val="C0A47F"/>
          </a:solidFill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b="1" dirty="0"/>
              <a:t>Business Retention and Expansion International  |  P.O. Box 15011, Hattiesburg, MS  39404-5011  |  601.602.8075  |  brei@brei.org</a:t>
            </a:r>
          </a:p>
        </p:txBody>
      </p:sp>
    </p:spTree>
    <p:extLst>
      <p:ext uri="{BB962C8B-B14F-4D97-AF65-F5344CB8AC3E}">
        <p14:creationId xmlns:p14="http://schemas.microsoft.com/office/powerpoint/2010/main" val="19668181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B53D-92BF-4EC7-BD32-FCC6DAACA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Credit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999CA-533D-4F94-AE5B-6D14CDFCBE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20104"/>
          </a:xfrm>
        </p:spPr>
        <p:txBody>
          <a:bodyPr>
            <a:normAutofit/>
          </a:bodyPr>
          <a:lstStyle/>
          <a:p>
            <a:r>
              <a:rPr lang="en-US" dirty="0"/>
              <a:t>Material for this module was developed by:</a:t>
            </a:r>
          </a:p>
          <a:p>
            <a:r>
              <a:rPr lang="en-US" dirty="0"/>
              <a:t>Dan Harvey</a:t>
            </a:r>
          </a:p>
          <a:p>
            <a:r>
              <a:rPr lang="en-US" dirty="0"/>
              <a:t>DH Business Services, Inc.</a:t>
            </a:r>
          </a:p>
          <a:p>
            <a:r>
              <a:rPr lang="en-US" dirty="0"/>
              <a:t>Nova Scotia</a:t>
            </a:r>
          </a:p>
          <a:p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3F5564B-9005-4EEB-9B21-ACA4FABF73E9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84196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B53D-92BF-4EC7-BD32-FCC6DAACA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999CA-533D-4F94-AE5B-6D14CDFCBE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20104"/>
          </a:xfrm>
        </p:spPr>
        <p:txBody>
          <a:bodyPr>
            <a:normAutofit fontScale="92500"/>
          </a:bodyPr>
          <a:lstStyle/>
          <a:p>
            <a:r>
              <a:rPr lang="en-US" dirty="0"/>
              <a:t>In many cases, the task of overseeing an EDO falls to the person in charge of the BR&amp;E effort</a:t>
            </a:r>
          </a:p>
          <a:p>
            <a:r>
              <a:rPr lang="en-US" dirty="0"/>
              <a:t>There is an increasing number of EDO professionals either being fired or convicted of crimes because they let the EDO “get away from them”</a:t>
            </a:r>
          </a:p>
          <a:p>
            <a:r>
              <a:rPr lang="en-US" dirty="0"/>
              <a:t>Also, a number are failing because they aren’t accomplishing their missions</a:t>
            </a:r>
          </a:p>
          <a:p>
            <a:r>
              <a:rPr lang="en-US" dirty="0"/>
              <a:t>The material in this module is designed to provide a </a:t>
            </a:r>
            <a:r>
              <a:rPr lang="en-US" b="1" i="1" u="sng" dirty="0"/>
              <a:t>brief</a:t>
            </a:r>
            <a:r>
              <a:rPr lang="en-US" dirty="0"/>
              <a:t> overview of factors to consider when leading an EDO</a:t>
            </a:r>
          </a:p>
          <a:p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3F5564B-9005-4EEB-9B21-ACA4FABF73E9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44794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B53D-92BF-4EC7-BD32-FCC6DAACA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Define your reason for being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999CA-533D-4F94-AE5B-6D14CDFCBE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655808" cy="4820104"/>
          </a:xfrm>
        </p:spPr>
        <p:txBody>
          <a:bodyPr>
            <a:normAutofit/>
          </a:bodyPr>
          <a:lstStyle/>
          <a:p>
            <a:r>
              <a:rPr lang="en-US" dirty="0"/>
              <a:t>Political goals versus EDO strategic objectives</a:t>
            </a:r>
          </a:p>
          <a:p>
            <a:pPr lvl="1"/>
            <a:r>
              <a:rPr lang="en-US" dirty="0"/>
              <a:t>Large funder controlling agenda; </a:t>
            </a:r>
            <a:r>
              <a:rPr lang="en-US" dirty="0" err="1"/>
              <a:t>siloism</a:t>
            </a:r>
            <a:r>
              <a:rPr lang="en-US" dirty="0"/>
              <a:t>; ED is secondary job</a:t>
            </a:r>
          </a:p>
          <a:p>
            <a:r>
              <a:rPr lang="en-US" dirty="0"/>
              <a:t>Overlap in delivery of economic development activities</a:t>
            </a:r>
          </a:p>
          <a:p>
            <a:pPr lvl="1"/>
            <a:r>
              <a:rPr lang="en-US" dirty="0"/>
              <a:t>Who controls the budget?; multiple approaches required to address issue; long lead or implementation times</a:t>
            </a:r>
          </a:p>
          <a:p>
            <a:r>
              <a:rPr lang="en-US" dirty="0"/>
              <a:t>Funding (public or private) cutbacks</a:t>
            </a:r>
          </a:p>
          <a:p>
            <a:pPr lvl="1"/>
            <a:r>
              <a:rPr lang="en-US" dirty="0"/>
              <a:t>Longer review times; evidence of an effective program (evaluation); cynicism regarding the process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3F5564B-9005-4EEB-9B21-ACA4FABF73E9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22290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B53D-92BF-4EC7-BD32-FCC6DAACA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Strategies to mitigate issues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999CA-533D-4F94-AE5B-6D14CDFCBE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20104"/>
          </a:xfrm>
        </p:spPr>
        <p:txBody>
          <a:bodyPr>
            <a:normAutofit/>
          </a:bodyPr>
          <a:lstStyle/>
          <a:p>
            <a:r>
              <a:rPr lang="en-US" dirty="0"/>
              <a:t>Define your reason for being</a:t>
            </a:r>
          </a:p>
          <a:p>
            <a:pPr lvl="1"/>
            <a:r>
              <a:rPr lang="en-US" dirty="0"/>
              <a:t>Develop an effective </a:t>
            </a:r>
            <a:r>
              <a:rPr lang="en-US" b="1" dirty="0"/>
              <a:t>and operational</a:t>
            </a:r>
            <a:r>
              <a:rPr lang="en-US" dirty="0"/>
              <a:t> strategic plan</a:t>
            </a:r>
          </a:p>
          <a:p>
            <a:pPr lvl="2"/>
            <a:r>
              <a:rPr lang="en-US" dirty="0"/>
              <a:t>Keep this plan front and center of the organization</a:t>
            </a:r>
          </a:p>
          <a:p>
            <a:pPr lvl="1"/>
            <a:r>
              <a:rPr lang="en-US" dirty="0"/>
              <a:t>Plan should have concrete action items that demonstrate success; evaluation is likely a key component</a:t>
            </a:r>
          </a:p>
          <a:p>
            <a:pPr lvl="1"/>
            <a:r>
              <a:rPr lang="en-US" dirty="0"/>
              <a:t>Plan questions:</a:t>
            </a:r>
          </a:p>
          <a:p>
            <a:pPr lvl="2"/>
            <a:r>
              <a:rPr lang="en-US" dirty="0"/>
              <a:t>Where are we now?</a:t>
            </a:r>
          </a:p>
          <a:p>
            <a:pPr lvl="2"/>
            <a:r>
              <a:rPr lang="en-US" dirty="0"/>
              <a:t>Where do we want to be?</a:t>
            </a:r>
          </a:p>
          <a:p>
            <a:pPr lvl="2"/>
            <a:r>
              <a:rPr lang="en-US" dirty="0"/>
              <a:t>How do we get there?</a:t>
            </a:r>
          </a:p>
          <a:p>
            <a:pPr lvl="2"/>
            <a:r>
              <a:rPr lang="en-US" dirty="0"/>
              <a:t>How do we measure results, evaluate results, and communicate results?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3F5564B-9005-4EEB-9B21-ACA4FABF73E9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35905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B53D-92BF-4EC7-BD32-FCC6DAACA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Strategies to mitigate issues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999CA-533D-4F94-AE5B-6D14CDFCBE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1131296" cy="4820104"/>
          </a:xfrm>
        </p:spPr>
        <p:txBody>
          <a:bodyPr>
            <a:normAutofit lnSpcReduction="10000"/>
          </a:bodyPr>
          <a:lstStyle/>
          <a:p>
            <a:r>
              <a:rPr lang="en-US" dirty="0"/>
              <a:t>Engage (or try to engage) whomever should be involved</a:t>
            </a:r>
          </a:p>
          <a:p>
            <a:pPr lvl="1"/>
            <a:r>
              <a:rPr lang="en-US" dirty="0"/>
              <a:t>Stakeholders (businesses, property developers, govt partners)</a:t>
            </a:r>
          </a:p>
          <a:p>
            <a:pPr lvl="1"/>
            <a:r>
              <a:rPr lang="en-US" dirty="0"/>
              <a:t>Owners/partners (organization funders)</a:t>
            </a:r>
          </a:p>
          <a:p>
            <a:pPr lvl="1"/>
            <a:r>
              <a:rPr lang="en-US" dirty="0"/>
              <a:t>Clients (stakeholders who deserve special attention)</a:t>
            </a:r>
          </a:p>
          <a:p>
            <a:r>
              <a:rPr lang="en-US" dirty="0"/>
              <a:t>How to engage</a:t>
            </a:r>
          </a:p>
          <a:p>
            <a:pPr lvl="1"/>
            <a:r>
              <a:rPr lang="en-US" dirty="0"/>
              <a:t>Surveys, open houses, roundtable discussions, workshops, discussion groups</a:t>
            </a:r>
          </a:p>
          <a:p>
            <a:pPr lvl="1"/>
            <a:r>
              <a:rPr lang="en-US" dirty="0"/>
              <a:t>Request RSVPs, prepare considered responses to recurring issues, keep your ego in check, don’t ignore the comments, empathize as much as possible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3F5564B-9005-4EEB-9B21-ACA4FABF73E9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51035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B53D-92BF-4EC7-BD32-FCC6DAACA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Strategies to mitigate issues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999CA-533D-4F94-AE5B-6D14CDFCBE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1131296" cy="4820104"/>
          </a:xfrm>
        </p:spPr>
        <p:txBody>
          <a:bodyPr>
            <a:normAutofit lnSpcReduction="10000"/>
          </a:bodyPr>
          <a:lstStyle/>
          <a:p>
            <a:r>
              <a:rPr lang="en-US" dirty="0"/>
              <a:t>Understand the numbers (finances)</a:t>
            </a:r>
          </a:p>
          <a:p>
            <a:pPr lvl="1"/>
            <a:r>
              <a:rPr lang="en-US" dirty="0"/>
              <a:t>Make sure you understand the different sources of financing and </a:t>
            </a:r>
            <a:r>
              <a:rPr lang="en-US" b="1" i="1" dirty="0"/>
              <a:t>what those sources are to be used for</a:t>
            </a:r>
            <a:endParaRPr lang="en-US" dirty="0"/>
          </a:p>
          <a:p>
            <a:r>
              <a:rPr lang="en-US" dirty="0"/>
              <a:t>Be transparent – have multiple eyes looking over your financial statements each month (reporting period)</a:t>
            </a:r>
          </a:p>
          <a:p>
            <a:pPr lvl="1"/>
            <a:r>
              <a:rPr lang="en-US" dirty="0"/>
              <a:t>Develop pdf packets of monthly financial information including invoices, check/deposit detail reports, etc.</a:t>
            </a:r>
          </a:p>
          <a:p>
            <a:r>
              <a:rPr lang="en-US" dirty="0"/>
              <a:t>Monitor (particularly travel) expenses incurred by employees, especially yourself</a:t>
            </a:r>
          </a:p>
          <a:p>
            <a:r>
              <a:rPr lang="en-US" dirty="0"/>
              <a:t>Your plan for finances should be your </a:t>
            </a:r>
            <a:r>
              <a:rPr lang="en-US"/>
              <a:t>budget – follow it!</a:t>
            </a:r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3F5564B-9005-4EEB-9B21-ACA4FABF73E9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7880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4C1AE-F092-4A06-BE36-A640D72DE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C3904D-46FB-4642-9CF5-F6F04D183E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657114" cy="4351338"/>
          </a:xfrm>
        </p:spPr>
        <p:txBody>
          <a:bodyPr/>
          <a:lstStyle/>
          <a:p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3367D62-E7E5-4B37-A7A1-79EF386165A0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65805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4C1AE-F092-4A06-BE36-A640D72DE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Creative Commons License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C3904D-46FB-4642-9CF5-F6F04D183E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657114" cy="4351338"/>
          </a:xfrm>
        </p:spPr>
        <p:txBody>
          <a:bodyPr/>
          <a:lstStyle/>
          <a:p>
            <a:r>
              <a:rPr lang="en-US" dirty="0"/>
              <a:t>This work carries an attribution non-commercial share-alike license.</a:t>
            </a:r>
          </a:p>
          <a:p>
            <a:r>
              <a:rPr lang="en-US" dirty="0">
                <a:hlinkClick r:id="rId2"/>
              </a:rPr>
              <a:t>http://creativecommons.org/licenses/by-nc-sa/3.0/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3367D62-E7E5-4B37-A7A1-79EF386165A0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54187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392</TotalTime>
  <Words>472</Words>
  <Application>Microsoft Office PowerPoint</Application>
  <PresentationFormat>Widescreen</PresentationFormat>
  <Paragraphs>50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Business Retention &amp; Expansion</vt:lpstr>
      <vt:lpstr>Credit</vt:lpstr>
      <vt:lpstr>Overview</vt:lpstr>
      <vt:lpstr>Define your reason for being</vt:lpstr>
      <vt:lpstr>Strategies to mitigate issues</vt:lpstr>
      <vt:lpstr>Strategies to mitigate issues</vt:lpstr>
      <vt:lpstr>Strategies to mitigate issues</vt:lpstr>
      <vt:lpstr>Questions?</vt:lpstr>
      <vt:lpstr>Creative Commons License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Business Retention &amp; Expansion</dc:title>
  <dc:creator>Barefield, Alan</dc:creator>
  <cp:lastModifiedBy>Barefield, Alan</cp:lastModifiedBy>
  <cp:revision>27</cp:revision>
  <dcterms:created xsi:type="dcterms:W3CDTF">2019-10-28T23:06:09Z</dcterms:created>
  <dcterms:modified xsi:type="dcterms:W3CDTF">2020-02-20T17:53:21Z</dcterms:modified>
</cp:coreProperties>
</file>