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65" r:id="rId4"/>
    <p:sldId id="271" r:id="rId5"/>
    <p:sldId id="285" r:id="rId6"/>
    <p:sldId id="272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283" r:id="rId22"/>
    <p:sldId id="264" r:id="rId23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efield, Alan" initials="BA" lastIdx="1" clrIdx="0">
    <p:extLst>
      <p:ext uri="{19B8F6BF-5375-455C-9EA6-DF929625EA0E}">
        <p15:presenceInfo xmlns:p15="http://schemas.microsoft.com/office/powerpoint/2012/main" userId="Barefield, Al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6943"/>
    <a:srgbClr val="C0A47F"/>
    <a:srgbClr val="A0D1CA"/>
    <a:srgbClr val="9AA5AF"/>
    <a:srgbClr val="26686D"/>
    <a:srgbClr val="B97A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34" autoAdjust="0"/>
    <p:restoredTop sz="81764" autoAdjust="0"/>
  </p:normalViewPr>
  <p:slideViewPr>
    <p:cSldViewPr snapToGrid="0">
      <p:cViewPr varScale="1">
        <p:scale>
          <a:sx n="101" d="100"/>
          <a:sy n="101" d="100"/>
        </p:scale>
        <p:origin x="126" y="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F4D232-06D2-436A-9C0F-33A519AE81A1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C5E0329F-9247-4CCA-9C7C-38D58E2318EA}">
      <dgm:prSet/>
      <dgm:spPr>
        <a:solidFill>
          <a:schemeClr val="bg1">
            <a:alpha val="90000"/>
          </a:schemeClr>
        </a:solidFill>
        <a:ln>
          <a:solidFill>
            <a:srgbClr val="C9C9C9"/>
          </a:solidFill>
        </a:ln>
      </dgm:spPr>
      <dgm:t>
        <a:bodyPr/>
        <a:lstStyle/>
        <a:p>
          <a:r>
            <a:rPr lang="en-CA" dirty="0"/>
            <a:t>The Business</a:t>
          </a:r>
        </a:p>
      </dgm:t>
    </dgm:pt>
    <dgm:pt modelId="{9E0E4B5F-9B42-47AC-AB99-93208E549DFC}" type="parTrans" cxnId="{31748C81-A6FA-4C68-AA35-8A795D23FE7C}">
      <dgm:prSet/>
      <dgm:spPr/>
      <dgm:t>
        <a:bodyPr/>
        <a:lstStyle/>
        <a:p>
          <a:endParaRPr lang="en-CA"/>
        </a:p>
      </dgm:t>
    </dgm:pt>
    <dgm:pt modelId="{4A7A716A-3AEE-4BA2-88FE-266D5E7B0ED1}" type="sibTrans" cxnId="{31748C81-A6FA-4C68-AA35-8A795D23FE7C}">
      <dgm:prSet/>
      <dgm:spPr/>
      <dgm:t>
        <a:bodyPr/>
        <a:lstStyle/>
        <a:p>
          <a:endParaRPr lang="en-CA"/>
        </a:p>
      </dgm:t>
    </dgm:pt>
    <dgm:pt modelId="{89C648AF-58A0-4486-9E7D-FB6A4C287965}">
      <dgm:prSet phldrT="[Text]"/>
      <dgm:spPr>
        <a:ln>
          <a:solidFill>
            <a:srgbClr val="5B9BD5"/>
          </a:solidFill>
        </a:ln>
      </dgm:spPr>
      <dgm:t>
        <a:bodyPr/>
        <a:lstStyle/>
        <a:p>
          <a:r>
            <a:rPr lang="en-CA" dirty="0"/>
            <a:t>Operations Team</a:t>
          </a:r>
        </a:p>
      </dgm:t>
    </dgm:pt>
    <dgm:pt modelId="{DCEECB74-92E8-46D5-ACB4-67F1DB81591D}" type="parTrans" cxnId="{43F7DC1B-D377-43A2-93AC-D3DE87CEEA98}">
      <dgm:prSet/>
      <dgm:spPr/>
      <dgm:t>
        <a:bodyPr/>
        <a:lstStyle/>
        <a:p>
          <a:endParaRPr lang="en-CA"/>
        </a:p>
      </dgm:t>
    </dgm:pt>
    <dgm:pt modelId="{77385206-67A4-477C-9DD6-FCC2A988D920}" type="sibTrans" cxnId="{43F7DC1B-D377-43A2-93AC-D3DE87CEEA98}">
      <dgm:prSet/>
      <dgm:spPr/>
      <dgm:t>
        <a:bodyPr/>
        <a:lstStyle/>
        <a:p>
          <a:endParaRPr lang="en-CA"/>
        </a:p>
      </dgm:t>
    </dgm:pt>
    <dgm:pt modelId="{D90E2E7E-3518-4C49-9E11-F8DA546D8AE4}">
      <dgm:prSet phldrT="[Text]"/>
      <dgm:spPr>
        <a:ln>
          <a:solidFill>
            <a:srgbClr val="5B9BD5"/>
          </a:solidFill>
        </a:ln>
      </dgm:spPr>
      <dgm:t>
        <a:bodyPr/>
        <a:lstStyle/>
        <a:p>
          <a:r>
            <a:rPr lang="en-CA"/>
            <a:t>Referral</a:t>
          </a:r>
        </a:p>
      </dgm:t>
    </dgm:pt>
    <dgm:pt modelId="{B3730907-746B-40C1-9FEE-BB6385BBFF91}" type="parTrans" cxnId="{A86B4DF4-C609-43F4-84FD-D51B2608C993}">
      <dgm:prSet/>
      <dgm:spPr/>
      <dgm:t>
        <a:bodyPr/>
        <a:lstStyle/>
        <a:p>
          <a:endParaRPr lang="en-CA"/>
        </a:p>
      </dgm:t>
    </dgm:pt>
    <dgm:pt modelId="{AC23CF97-169D-42EF-81DD-D03B83B02201}" type="sibTrans" cxnId="{A86B4DF4-C609-43F4-84FD-D51B2608C993}">
      <dgm:prSet/>
      <dgm:spPr/>
      <dgm:t>
        <a:bodyPr/>
        <a:lstStyle/>
        <a:p>
          <a:endParaRPr lang="en-CA"/>
        </a:p>
      </dgm:t>
    </dgm:pt>
    <dgm:pt modelId="{617314BC-C58F-47AC-A6D2-852D915EA36B}">
      <dgm:prSet/>
      <dgm:spPr/>
      <dgm:t>
        <a:bodyPr/>
        <a:lstStyle/>
        <a:p>
          <a:r>
            <a:rPr lang="en-CA"/>
            <a:t>Action Team</a:t>
          </a:r>
        </a:p>
      </dgm:t>
    </dgm:pt>
    <dgm:pt modelId="{F4FB4128-F73C-48CB-80D2-DDDEEC2570AC}" type="parTrans" cxnId="{D703773A-B62E-448B-AB6A-70B5E96A80C0}">
      <dgm:prSet/>
      <dgm:spPr/>
      <dgm:t>
        <a:bodyPr/>
        <a:lstStyle/>
        <a:p>
          <a:endParaRPr lang="en-CA"/>
        </a:p>
      </dgm:t>
    </dgm:pt>
    <dgm:pt modelId="{07FEE7CA-8C1A-4066-BCA6-C340B9168485}" type="sibTrans" cxnId="{D703773A-B62E-448B-AB6A-70B5E96A80C0}">
      <dgm:prSet/>
      <dgm:spPr/>
      <dgm:t>
        <a:bodyPr/>
        <a:lstStyle/>
        <a:p>
          <a:endParaRPr lang="en-CA"/>
        </a:p>
      </dgm:t>
    </dgm:pt>
    <dgm:pt modelId="{90B68F09-BE4B-4556-9C04-9B9D10E44CD8}">
      <dgm:prSet phldrT="[Text]"/>
      <dgm:spPr>
        <a:ln>
          <a:solidFill>
            <a:srgbClr val="5B9BD5"/>
          </a:solidFill>
        </a:ln>
      </dgm:spPr>
      <dgm:t>
        <a:bodyPr/>
        <a:lstStyle/>
        <a:p>
          <a:r>
            <a:rPr lang="en-CA" dirty="0"/>
            <a:t>Management Team</a:t>
          </a:r>
        </a:p>
      </dgm:t>
    </dgm:pt>
    <dgm:pt modelId="{745C12FF-07BF-465A-9BA8-0B5D8B7FF1FF}" type="parTrans" cxnId="{8C360540-3E08-4C3D-8266-15A9BD720D1F}">
      <dgm:prSet/>
      <dgm:spPr/>
      <dgm:t>
        <a:bodyPr/>
        <a:lstStyle/>
        <a:p>
          <a:endParaRPr lang="en-CA"/>
        </a:p>
      </dgm:t>
    </dgm:pt>
    <dgm:pt modelId="{C9A5CC3D-6820-4D20-BAAB-761F74CE8366}" type="sibTrans" cxnId="{8C360540-3E08-4C3D-8266-15A9BD720D1F}">
      <dgm:prSet/>
      <dgm:spPr/>
      <dgm:t>
        <a:bodyPr/>
        <a:lstStyle/>
        <a:p>
          <a:endParaRPr lang="en-CA"/>
        </a:p>
      </dgm:t>
    </dgm:pt>
    <dgm:pt modelId="{7A7826E7-6F1A-4661-9DF9-68723B2E8567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lt1">
            <a:alpha val="90000"/>
          </a:schemeClr>
        </a:solidFill>
        <a:ln>
          <a:solidFill>
            <a:srgbClr val="C9C9C9"/>
          </a:solidFill>
        </a:ln>
      </dgm:spPr>
      <dgm:t>
        <a:bodyPr/>
        <a:lstStyle/>
        <a:p>
          <a:r>
            <a:rPr lang="en-CA"/>
            <a:t>Stakeholder</a:t>
          </a:r>
        </a:p>
      </dgm:t>
    </dgm:pt>
    <dgm:pt modelId="{3480C44F-6614-4B37-B1C8-C967BF279042}" type="parTrans" cxnId="{EBDCE22D-F9DE-423E-B0A7-4E157E03FFB1}">
      <dgm:prSet/>
      <dgm:spPr/>
      <dgm:t>
        <a:bodyPr/>
        <a:lstStyle/>
        <a:p>
          <a:endParaRPr lang="en-CA"/>
        </a:p>
      </dgm:t>
    </dgm:pt>
    <dgm:pt modelId="{C965A84E-1B84-4065-B0AE-AC12DFB80168}" type="sibTrans" cxnId="{EBDCE22D-F9DE-423E-B0A7-4E157E03FFB1}">
      <dgm:prSet/>
      <dgm:spPr/>
      <dgm:t>
        <a:bodyPr/>
        <a:lstStyle/>
        <a:p>
          <a:endParaRPr lang="en-CA"/>
        </a:p>
      </dgm:t>
    </dgm:pt>
    <dgm:pt modelId="{9121BBAA-6064-49C2-878B-3EB1B5C4E21B}">
      <dgm:prSet/>
      <dgm:spPr>
        <a:ln>
          <a:solidFill>
            <a:srgbClr val="5B9BD5"/>
          </a:solidFill>
        </a:ln>
      </dgm:spPr>
      <dgm:t>
        <a:bodyPr/>
        <a:lstStyle/>
        <a:p>
          <a:r>
            <a:rPr lang="en-CA"/>
            <a:t>Media &amp; Data Staff / Support</a:t>
          </a:r>
        </a:p>
      </dgm:t>
    </dgm:pt>
    <dgm:pt modelId="{F0BEB655-6BBE-4093-A805-0863D0A3C82B}" type="parTrans" cxnId="{905773A1-2108-450F-A856-18AC05C702A1}">
      <dgm:prSet/>
      <dgm:spPr/>
      <dgm:t>
        <a:bodyPr/>
        <a:lstStyle/>
        <a:p>
          <a:endParaRPr lang="en-CA"/>
        </a:p>
      </dgm:t>
    </dgm:pt>
    <dgm:pt modelId="{517DD7FF-058F-4A97-8C55-49FF8998F5C0}" type="sibTrans" cxnId="{905773A1-2108-450F-A856-18AC05C702A1}">
      <dgm:prSet/>
      <dgm:spPr/>
      <dgm:t>
        <a:bodyPr/>
        <a:lstStyle/>
        <a:p>
          <a:endParaRPr lang="en-CA"/>
        </a:p>
      </dgm:t>
    </dgm:pt>
    <dgm:pt modelId="{5254607F-24C9-415F-A7C2-66F04F758DBC}">
      <dgm:prSet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solidFill>
          <a:schemeClr val="lt1">
            <a:alpha val="90000"/>
          </a:schemeClr>
        </a:solidFill>
        <a:ln>
          <a:solidFill>
            <a:srgbClr val="70AD47"/>
          </a:solidFill>
        </a:ln>
      </dgm:spPr>
      <dgm:t>
        <a:bodyPr/>
        <a:lstStyle/>
        <a:p>
          <a:r>
            <a:rPr lang="en-CA"/>
            <a:t>Action Team</a:t>
          </a:r>
        </a:p>
      </dgm:t>
    </dgm:pt>
    <dgm:pt modelId="{132A731F-4DEA-4E17-8B35-35AA984DEDD8}" type="parTrans" cxnId="{A73F0C3D-9A5D-4A75-955D-D0383A5C2CF4}">
      <dgm:prSet/>
      <dgm:spPr/>
      <dgm:t>
        <a:bodyPr/>
        <a:lstStyle/>
        <a:p>
          <a:endParaRPr lang="en-CA"/>
        </a:p>
      </dgm:t>
    </dgm:pt>
    <dgm:pt modelId="{ABA42378-AAC2-45BC-B7D8-ADBDBAC743E6}" type="sibTrans" cxnId="{A73F0C3D-9A5D-4A75-955D-D0383A5C2CF4}">
      <dgm:prSet/>
      <dgm:spPr/>
      <dgm:t>
        <a:bodyPr/>
        <a:lstStyle/>
        <a:p>
          <a:endParaRPr lang="en-CA"/>
        </a:p>
      </dgm:t>
    </dgm:pt>
    <dgm:pt modelId="{6A13C5BF-35CD-48B8-93F3-D3B28BE5D09F}">
      <dgm:prSet/>
      <dgm:spPr/>
      <dgm:t>
        <a:bodyPr/>
        <a:lstStyle/>
        <a:p>
          <a:r>
            <a:rPr lang="en-CA"/>
            <a:t>Response Team</a:t>
          </a:r>
        </a:p>
      </dgm:t>
    </dgm:pt>
    <dgm:pt modelId="{A708C3EC-C398-4CD4-8FF3-7B2912D6D043}" type="parTrans" cxnId="{83612386-43B3-4136-B921-5F375D669FCE}">
      <dgm:prSet/>
      <dgm:spPr/>
      <dgm:t>
        <a:bodyPr/>
        <a:lstStyle/>
        <a:p>
          <a:endParaRPr lang="en-CA"/>
        </a:p>
      </dgm:t>
    </dgm:pt>
    <dgm:pt modelId="{9C939004-6532-4734-B90C-1180547D86CB}" type="sibTrans" cxnId="{83612386-43B3-4136-B921-5F375D669FCE}">
      <dgm:prSet/>
      <dgm:spPr/>
      <dgm:t>
        <a:bodyPr/>
        <a:lstStyle/>
        <a:p>
          <a:endParaRPr lang="en-CA"/>
        </a:p>
      </dgm:t>
    </dgm:pt>
    <dgm:pt modelId="{4ED1398A-AA16-40EC-9E6A-E907CB8807AD}">
      <dgm:prSet/>
      <dgm:spPr/>
      <dgm:t>
        <a:bodyPr/>
        <a:lstStyle/>
        <a:p>
          <a:r>
            <a:rPr lang="en-CA"/>
            <a:t>Red-Flag</a:t>
          </a:r>
        </a:p>
      </dgm:t>
    </dgm:pt>
    <dgm:pt modelId="{64D73446-28AD-438F-B678-44588886CDAA}" type="parTrans" cxnId="{E8FF66BA-8B13-4C0A-97F0-6370DF0E22A7}">
      <dgm:prSet/>
      <dgm:spPr/>
      <dgm:t>
        <a:bodyPr/>
        <a:lstStyle/>
        <a:p>
          <a:endParaRPr lang="en-CA"/>
        </a:p>
      </dgm:t>
    </dgm:pt>
    <dgm:pt modelId="{DBF9533D-2667-4447-BA3D-7E8F062B8488}" type="sibTrans" cxnId="{E8FF66BA-8B13-4C0A-97F0-6370DF0E22A7}">
      <dgm:prSet/>
      <dgm:spPr/>
      <dgm:t>
        <a:bodyPr/>
        <a:lstStyle/>
        <a:p>
          <a:endParaRPr lang="en-CA"/>
        </a:p>
      </dgm:t>
    </dgm:pt>
    <dgm:pt modelId="{B682FAB7-6019-4EF3-92AA-87A7F1D4BC6D}">
      <dgm:prSet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solidFill>
          <a:schemeClr val="lt1">
            <a:alpha val="90000"/>
          </a:schemeClr>
        </a:solidFill>
        <a:ln>
          <a:solidFill>
            <a:srgbClr val="70AD47"/>
          </a:solidFill>
        </a:ln>
      </dgm:spPr>
      <dgm:t>
        <a:bodyPr/>
        <a:lstStyle/>
        <a:p>
          <a:r>
            <a:rPr lang="en-CA" dirty="0"/>
            <a:t>Response Team</a:t>
          </a:r>
        </a:p>
      </dgm:t>
    </dgm:pt>
    <dgm:pt modelId="{8A3CCA19-7695-4875-A590-B05BA8FABE8C}" type="parTrans" cxnId="{845F88BD-1E4E-4466-AB0E-F14F56DAABD6}">
      <dgm:prSet/>
      <dgm:spPr/>
      <dgm:t>
        <a:bodyPr/>
        <a:lstStyle/>
        <a:p>
          <a:endParaRPr lang="en-CA"/>
        </a:p>
      </dgm:t>
    </dgm:pt>
    <dgm:pt modelId="{574C7A0E-AD8A-4CFD-A479-F93118EDE29A}" type="sibTrans" cxnId="{845F88BD-1E4E-4466-AB0E-F14F56DAABD6}">
      <dgm:prSet/>
      <dgm:spPr/>
      <dgm:t>
        <a:bodyPr/>
        <a:lstStyle/>
        <a:p>
          <a:endParaRPr lang="en-CA"/>
        </a:p>
      </dgm:t>
    </dgm:pt>
    <dgm:pt modelId="{C2ED4FA8-59E3-4161-AA55-13D7DC1F98D5}" type="pres">
      <dgm:prSet presAssocID="{07F4D232-06D2-436A-9C0F-33A519AE81A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A5825F6-CC22-4493-9C9B-95BB29835543}" type="pres">
      <dgm:prSet presAssocID="{C5E0329F-9247-4CCA-9C7C-38D58E2318EA}" presName="hierRoot1" presStyleCnt="0"/>
      <dgm:spPr/>
    </dgm:pt>
    <dgm:pt modelId="{92B500CD-3215-4123-BA4C-F2B58DAF7F9D}" type="pres">
      <dgm:prSet presAssocID="{C5E0329F-9247-4CCA-9C7C-38D58E2318EA}" presName="composite" presStyleCnt="0"/>
      <dgm:spPr/>
    </dgm:pt>
    <dgm:pt modelId="{620A2554-04E9-4FC1-AC43-F2C76FA974C3}" type="pres">
      <dgm:prSet presAssocID="{C5E0329F-9247-4CCA-9C7C-38D58E2318EA}" presName="background" presStyleLbl="node0" presStyleIdx="0" presStyleCnt="1"/>
      <dgm:spPr>
        <a:solidFill>
          <a:srgbClr val="C9C9C9"/>
        </a:solidFill>
        <a:ln>
          <a:solidFill>
            <a:srgbClr val="C9C9C9"/>
          </a:solidFill>
        </a:ln>
      </dgm:spPr>
    </dgm:pt>
    <dgm:pt modelId="{D3F971CD-2872-4130-A7ED-C09A49EAF031}" type="pres">
      <dgm:prSet presAssocID="{C5E0329F-9247-4CCA-9C7C-38D58E2318EA}" presName="text" presStyleLbl="fgAcc0" presStyleIdx="0" presStyleCnt="1" custLinFactNeighborX="2337" custLinFactNeighborY="-80043">
        <dgm:presLayoutVars>
          <dgm:chPref val="3"/>
        </dgm:presLayoutVars>
      </dgm:prSet>
      <dgm:spPr/>
    </dgm:pt>
    <dgm:pt modelId="{AA113FE9-E8C0-4BF4-A5D6-BE66818CEFAC}" type="pres">
      <dgm:prSet presAssocID="{C5E0329F-9247-4CCA-9C7C-38D58E2318EA}" presName="hierChild2" presStyleCnt="0"/>
      <dgm:spPr/>
    </dgm:pt>
    <dgm:pt modelId="{88380D3D-3B9D-43C2-8E5F-BD78C73DBD22}" type="pres">
      <dgm:prSet presAssocID="{DCEECB74-92E8-46D5-ACB4-67F1DB81591D}" presName="Name10" presStyleLbl="parChTrans1D2" presStyleIdx="0" presStyleCnt="1"/>
      <dgm:spPr/>
    </dgm:pt>
    <dgm:pt modelId="{F0C77812-86A6-44F3-BA7C-FF92BB1EF09C}" type="pres">
      <dgm:prSet presAssocID="{89C648AF-58A0-4486-9E7D-FB6A4C287965}" presName="hierRoot2" presStyleCnt="0"/>
      <dgm:spPr/>
    </dgm:pt>
    <dgm:pt modelId="{3CE85423-BA54-46CA-8DF5-17B52E4385CB}" type="pres">
      <dgm:prSet presAssocID="{89C648AF-58A0-4486-9E7D-FB6A4C287965}" presName="composite2" presStyleCnt="0"/>
      <dgm:spPr/>
    </dgm:pt>
    <dgm:pt modelId="{8BC6F27B-95F8-4667-B32A-927BDAA56451}" type="pres">
      <dgm:prSet presAssocID="{89C648AF-58A0-4486-9E7D-FB6A4C287965}" presName="background2" presStyleLbl="node2" presStyleIdx="0" presStyleCnt="1"/>
      <dgm:spPr>
        <a:solidFill>
          <a:srgbClr val="5B9BD5"/>
        </a:solidFill>
      </dgm:spPr>
    </dgm:pt>
    <dgm:pt modelId="{87A32526-6903-4E73-B34E-1EED774EBBAF}" type="pres">
      <dgm:prSet presAssocID="{89C648AF-58A0-4486-9E7D-FB6A4C287965}" presName="text2" presStyleLbl="fgAcc2" presStyleIdx="0" presStyleCnt="1" custLinFactNeighborX="2337" custLinFactNeighborY="-95847">
        <dgm:presLayoutVars>
          <dgm:chPref val="3"/>
        </dgm:presLayoutVars>
      </dgm:prSet>
      <dgm:spPr/>
    </dgm:pt>
    <dgm:pt modelId="{E01FEB94-DDB1-4757-B472-D9ABE17A1FF5}" type="pres">
      <dgm:prSet presAssocID="{89C648AF-58A0-4486-9E7D-FB6A4C287965}" presName="hierChild3" presStyleCnt="0"/>
      <dgm:spPr/>
    </dgm:pt>
    <dgm:pt modelId="{F3AAB3C5-DE59-4187-939A-E1BA5C0AAB21}" type="pres">
      <dgm:prSet presAssocID="{B3730907-746B-40C1-9FEE-BB6385BBFF91}" presName="Name17" presStyleLbl="parChTrans1D3" presStyleIdx="0" presStyleCnt="3"/>
      <dgm:spPr/>
    </dgm:pt>
    <dgm:pt modelId="{0E8409C3-3572-45CB-8574-94158F692272}" type="pres">
      <dgm:prSet presAssocID="{D90E2E7E-3518-4C49-9E11-F8DA546D8AE4}" presName="hierRoot3" presStyleCnt="0"/>
      <dgm:spPr/>
    </dgm:pt>
    <dgm:pt modelId="{1AE73FAC-7C3B-489D-9010-F81DCA91A844}" type="pres">
      <dgm:prSet presAssocID="{D90E2E7E-3518-4C49-9E11-F8DA546D8AE4}" presName="composite3" presStyleCnt="0"/>
      <dgm:spPr/>
    </dgm:pt>
    <dgm:pt modelId="{9157B419-6E75-480F-B21C-F254C7007743}" type="pres">
      <dgm:prSet presAssocID="{D90E2E7E-3518-4C49-9E11-F8DA546D8AE4}" presName="background3" presStyleLbl="node3" presStyleIdx="0" presStyleCnt="3"/>
      <dgm:spPr>
        <a:solidFill>
          <a:srgbClr val="5B9BD5"/>
        </a:solidFill>
      </dgm:spPr>
    </dgm:pt>
    <dgm:pt modelId="{A57A034B-086D-48FF-9C6B-7E00A1866EC5}" type="pres">
      <dgm:prSet presAssocID="{D90E2E7E-3518-4C49-9E11-F8DA546D8AE4}" presName="text3" presStyleLbl="fgAcc3" presStyleIdx="0" presStyleCnt="3" custScaleY="41767" custLinFactX="68034" custLinFactNeighborX="100000" custLinFactNeighborY="-94081">
        <dgm:presLayoutVars>
          <dgm:chPref val="3"/>
        </dgm:presLayoutVars>
      </dgm:prSet>
      <dgm:spPr/>
    </dgm:pt>
    <dgm:pt modelId="{CD8FC8EE-CD10-45D3-986A-13CF97380579}" type="pres">
      <dgm:prSet presAssocID="{D90E2E7E-3518-4C49-9E11-F8DA546D8AE4}" presName="hierChild4" presStyleCnt="0"/>
      <dgm:spPr/>
    </dgm:pt>
    <dgm:pt modelId="{871741BA-C158-47BF-B6DC-601F2CF2E580}" type="pres">
      <dgm:prSet presAssocID="{F4FB4128-F73C-48CB-80D2-DDDEEC2570AC}" presName="Name23" presStyleLbl="parChTrans1D4" presStyleIdx="0" presStyleCnt="6"/>
      <dgm:spPr/>
    </dgm:pt>
    <dgm:pt modelId="{7E594993-6E32-4BB8-B898-C4A1069377B6}" type="pres">
      <dgm:prSet presAssocID="{617314BC-C58F-47AC-A6D2-852D915EA36B}" presName="hierRoot4" presStyleCnt="0"/>
      <dgm:spPr/>
    </dgm:pt>
    <dgm:pt modelId="{FCCEF348-DA46-42D0-A4E1-2548541DF3E8}" type="pres">
      <dgm:prSet presAssocID="{617314BC-C58F-47AC-A6D2-852D915EA36B}" presName="composite4" presStyleCnt="0"/>
      <dgm:spPr/>
    </dgm:pt>
    <dgm:pt modelId="{52B3DAE8-971C-4BE8-8F77-4CBCD5F7634F}" type="pres">
      <dgm:prSet presAssocID="{617314BC-C58F-47AC-A6D2-852D915EA36B}" presName="background4" presStyleLbl="node4" presStyleIdx="0" presStyleCnt="6"/>
      <dgm:spPr/>
    </dgm:pt>
    <dgm:pt modelId="{BAD2C5AA-CEA1-4157-B96D-760EFC5146BA}" type="pres">
      <dgm:prSet presAssocID="{617314BC-C58F-47AC-A6D2-852D915EA36B}" presName="text4" presStyleLbl="fgAcc4" presStyleIdx="0" presStyleCnt="6" custLinFactX="67946" custLinFactY="-6379" custLinFactNeighborX="100000" custLinFactNeighborY="-100000">
        <dgm:presLayoutVars>
          <dgm:chPref val="3"/>
        </dgm:presLayoutVars>
      </dgm:prSet>
      <dgm:spPr/>
    </dgm:pt>
    <dgm:pt modelId="{D21D229E-DD3F-4B29-B8BB-E5ACCEA02599}" type="pres">
      <dgm:prSet presAssocID="{617314BC-C58F-47AC-A6D2-852D915EA36B}" presName="hierChild5" presStyleCnt="0"/>
      <dgm:spPr/>
    </dgm:pt>
    <dgm:pt modelId="{30BC32D8-0D65-4543-B9FF-28C989E6414F}" type="pres">
      <dgm:prSet presAssocID="{745C12FF-07BF-465A-9BA8-0B5D8B7FF1FF}" presName="Name17" presStyleLbl="parChTrans1D3" presStyleIdx="1" presStyleCnt="3"/>
      <dgm:spPr/>
    </dgm:pt>
    <dgm:pt modelId="{FCEC3D44-46A5-4943-B643-ACCBA3F55245}" type="pres">
      <dgm:prSet presAssocID="{90B68F09-BE4B-4556-9C04-9B9D10E44CD8}" presName="hierRoot3" presStyleCnt="0"/>
      <dgm:spPr/>
    </dgm:pt>
    <dgm:pt modelId="{8C0359FF-F137-4C93-B0F1-E3B713C609C0}" type="pres">
      <dgm:prSet presAssocID="{90B68F09-BE4B-4556-9C04-9B9D10E44CD8}" presName="composite3" presStyleCnt="0"/>
      <dgm:spPr/>
    </dgm:pt>
    <dgm:pt modelId="{6620B64C-FEBE-4470-9C61-34EE06E48478}" type="pres">
      <dgm:prSet presAssocID="{90B68F09-BE4B-4556-9C04-9B9D10E44CD8}" presName="background3" presStyleLbl="node3" presStyleIdx="1" presStyleCnt="3"/>
      <dgm:spPr>
        <a:solidFill>
          <a:srgbClr val="5B9BD5"/>
        </a:solidFill>
      </dgm:spPr>
    </dgm:pt>
    <dgm:pt modelId="{0AC681FE-F4C2-479D-BF59-01C02D9EB7E8}" type="pres">
      <dgm:prSet presAssocID="{90B68F09-BE4B-4556-9C04-9B9D10E44CD8}" presName="text3" presStyleLbl="fgAcc3" presStyleIdx="1" presStyleCnt="3" custScaleX="121000" custScaleY="121000" custLinFactNeighborX="2337" custLinFactNeighborY="-15194">
        <dgm:presLayoutVars>
          <dgm:chPref val="3"/>
        </dgm:presLayoutVars>
      </dgm:prSet>
      <dgm:spPr/>
    </dgm:pt>
    <dgm:pt modelId="{69953882-C3A3-4F44-BB07-A42C5A6816A2}" type="pres">
      <dgm:prSet presAssocID="{90B68F09-BE4B-4556-9C04-9B9D10E44CD8}" presName="hierChild4" presStyleCnt="0"/>
      <dgm:spPr/>
    </dgm:pt>
    <dgm:pt modelId="{E29C760E-D5D4-43AC-AA6D-67E6920BA5E0}" type="pres">
      <dgm:prSet presAssocID="{3480C44F-6614-4B37-B1C8-C967BF279042}" presName="Name23" presStyleLbl="parChTrans1D4" presStyleIdx="1" presStyleCnt="6"/>
      <dgm:spPr/>
    </dgm:pt>
    <dgm:pt modelId="{554BE756-92BF-449E-BF3E-16D7B329A100}" type="pres">
      <dgm:prSet presAssocID="{7A7826E7-6F1A-4661-9DF9-68723B2E8567}" presName="hierRoot4" presStyleCnt="0"/>
      <dgm:spPr/>
    </dgm:pt>
    <dgm:pt modelId="{2A1A6AE3-293D-43C7-9B0C-A00E27242662}" type="pres">
      <dgm:prSet presAssocID="{7A7826E7-6F1A-4661-9DF9-68723B2E8567}" presName="composite4" presStyleCnt="0"/>
      <dgm:spPr/>
    </dgm:pt>
    <dgm:pt modelId="{6C4E1CB8-4EB7-4C07-A352-593CF888C6AD}" type="pres">
      <dgm:prSet presAssocID="{7A7826E7-6F1A-4661-9DF9-68723B2E8567}" presName="background4" presStyleLbl="node4" presStyleIdx="1" presStyleCnt="6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solidFill>
          <a:srgbClr val="C9C9C9"/>
        </a:solidFill>
        <a:ln>
          <a:solidFill>
            <a:srgbClr val="C9C9C9"/>
          </a:solidFill>
        </a:ln>
      </dgm:spPr>
    </dgm:pt>
    <dgm:pt modelId="{CC1C5035-1A91-4946-AE40-CB07590A1AE8}" type="pres">
      <dgm:prSet presAssocID="{7A7826E7-6F1A-4661-9DF9-68723B2E8567}" presName="text4" presStyleLbl="fgAcc4" presStyleIdx="1" presStyleCnt="6" custLinFactX="85511" custLinFactNeighborX="100000" custLinFactNeighborY="52757">
        <dgm:presLayoutVars>
          <dgm:chPref val="3"/>
        </dgm:presLayoutVars>
      </dgm:prSet>
      <dgm:spPr/>
    </dgm:pt>
    <dgm:pt modelId="{E2B5C355-F72D-47ED-AE98-973F26DDDD23}" type="pres">
      <dgm:prSet presAssocID="{7A7826E7-6F1A-4661-9DF9-68723B2E8567}" presName="hierChild5" presStyleCnt="0"/>
      <dgm:spPr/>
    </dgm:pt>
    <dgm:pt modelId="{B1EBBF7C-0805-4F63-8843-BDDD65A1A9C4}" type="pres">
      <dgm:prSet presAssocID="{F0BEB655-6BBE-4093-A805-0863D0A3C82B}" presName="Name23" presStyleLbl="parChTrans1D4" presStyleIdx="2" presStyleCnt="6"/>
      <dgm:spPr/>
    </dgm:pt>
    <dgm:pt modelId="{D2FC6D7A-5D02-40B8-82E2-F4AD297D8AB9}" type="pres">
      <dgm:prSet presAssocID="{9121BBAA-6064-49C2-878B-3EB1B5C4E21B}" presName="hierRoot4" presStyleCnt="0"/>
      <dgm:spPr/>
    </dgm:pt>
    <dgm:pt modelId="{06EC63E3-48C4-404F-A69F-C48F1B5CCF20}" type="pres">
      <dgm:prSet presAssocID="{9121BBAA-6064-49C2-878B-3EB1B5C4E21B}" presName="composite4" presStyleCnt="0"/>
      <dgm:spPr/>
    </dgm:pt>
    <dgm:pt modelId="{6309E124-0420-4953-820C-7F353F917FE5}" type="pres">
      <dgm:prSet presAssocID="{9121BBAA-6064-49C2-878B-3EB1B5C4E21B}" presName="background4" presStyleLbl="node4" presStyleIdx="2" presStyleCnt="6"/>
      <dgm:spPr>
        <a:solidFill>
          <a:srgbClr val="5B9BD5"/>
        </a:solidFill>
      </dgm:spPr>
    </dgm:pt>
    <dgm:pt modelId="{8790366A-1EA3-4D11-B513-26E397365D9B}" type="pres">
      <dgm:prSet presAssocID="{9121BBAA-6064-49C2-878B-3EB1B5C4E21B}" presName="text4" presStyleLbl="fgAcc4" presStyleIdx="2" presStyleCnt="6" custLinFactX="84258" custLinFactNeighborX="100000" custLinFactNeighborY="3898">
        <dgm:presLayoutVars>
          <dgm:chPref val="3"/>
        </dgm:presLayoutVars>
      </dgm:prSet>
      <dgm:spPr/>
    </dgm:pt>
    <dgm:pt modelId="{44CB0C32-DEC0-4086-ACF0-1550A5962792}" type="pres">
      <dgm:prSet presAssocID="{9121BBAA-6064-49C2-878B-3EB1B5C4E21B}" presName="hierChild5" presStyleCnt="0"/>
      <dgm:spPr/>
    </dgm:pt>
    <dgm:pt modelId="{4D514327-0B0F-4FC3-8000-008287E76DF3}" type="pres">
      <dgm:prSet presAssocID="{132A731F-4DEA-4E17-8B35-35AA984DEDD8}" presName="Name23" presStyleLbl="parChTrans1D4" presStyleIdx="3" presStyleCnt="6"/>
      <dgm:spPr/>
    </dgm:pt>
    <dgm:pt modelId="{AD5885AF-9870-4421-80B2-566F49DF975C}" type="pres">
      <dgm:prSet presAssocID="{5254607F-24C9-415F-A7C2-66F04F758DBC}" presName="hierRoot4" presStyleCnt="0"/>
      <dgm:spPr/>
    </dgm:pt>
    <dgm:pt modelId="{F357BB5A-1492-46EF-BDCF-0FE1204530B6}" type="pres">
      <dgm:prSet presAssocID="{5254607F-24C9-415F-A7C2-66F04F758DBC}" presName="composite4" presStyleCnt="0"/>
      <dgm:spPr/>
    </dgm:pt>
    <dgm:pt modelId="{7C094FD8-88E1-4160-94D2-08EA53D32251}" type="pres">
      <dgm:prSet presAssocID="{5254607F-24C9-415F-A7C2-66F04F758DBC}" presName="background4" presStyleLbl="node4" presStyleIdx="3" presStyleCnt="6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>
        <a:solidFill>
          <a:srgbClr val="70AD47"/>
        </a:solidFill>
      </dgm:spPr>
    </dgm:pt>
    <dgm:pt modelId="{F1AC4F00-CC8A-4D8D-AC3F-545FC687FE20}" type="pres">
      <dgm:prSet presAssocID="{5254607F-24C9-415F-A7C2-66F04F758DBC}" presName="text4" presStyleLbl="fgAcc4" presStyleIdx="3" presStyleCnt="6" custLinFactX="-98071" custLinFactY="-84855" custLinFactNeighborX="-100000" custLinFactNeighborY="-100000">
        <dgm:presLayoutVars>
          <dgm:chPref val="3"/>
        </dgm:presLayoutVars>
      </dgm:prSet>
      <dgm:spPr/>
    </dgm:pt>
    <dgm:pt modelId="{A681620D-7488-4999-9C18-EB72D364B3A5}" type="pres">
      <dgm:prSet presAssocID="{5254607F-24C9-415F-A7C2-66F04F758DBC}" presName="hierChild5" presStyleCnt="0"/>
      <dgm:spPr/>
    </dgm:pt>
    <dgm:pt modelId="{10A998FE-1729-4449-BB66-F3D03EDF690E}" type="pres">
      <dgm:prSet presAssocID="{A708C3EC-C398-4CD4-8FF3-7B2912D6D043}" presName="Name23" presStyleLbl="parChTrans1D4" presStyleIdx="4" presStyleCnt="6"/>
      <dgm:spPr/>
    </dgm:pt>
    <dgm:pt modelId="{0BBC5F9A-7330-4C9B-8048-B458FE197A6B}" type="pres">
      <dgm:prSet presAssocID="{6A13C5BF-35CD-48B8-93F3-D3B28BE5D09F}" presName="hierRoot4" presStyleCnt="0"/>
      <dgm:spPr/>
    </dgm:pt>
    <dgm:pt modelId="{CE1E772F-6505-49B8-8A6B-9E02C2D11306}" type="pres">
      <dgm:prSet presAssocID="{6A13C5BF-35CD-48B8-93F3-D3B28BE5D09F}" presName="composite4" presStyleCnt="0"/>
      <dgm:spPr/>
    </dgm:pt>
    <dgm:pt modelId="{A57B45FB-07C5-43F7-8C77-A137876B843A}" type="pres">
      <dgm:prSet presAssocID="{6A13C5BF-35CD-48B8-93F3-D3B28BE5D09F}" presName="background4" presStyleLbl="node4" presStyleIdx="4" presStyleCnt="6"/>
      <dgm:spPr/>
    </dgm:pt>
    <dgm:pt modelId="{804F9B20-750E-48D5-8192-9D35EF31A932}" type="pres">
      <dgm:prSet presAssocID="{6A13C5BF-35CD-48B8-93F3-D3B28BE5D09F}" presName="text4" presStyleLbl="fgAcc4" presStyleIdx="4" presStyleCnt="6" custLinFactY="-86803" custLinFactNeighborX="-43076" custLinFactNeighborY="-100000">
        <dgm:presLayoutVars>
          <dgm:chPref val="3"/>
        </dgm:presLayoutVars>
      </dgm:prSet>
      <dgm:spPr/>
    </dgm:pt>
    <dgm:pt modelId="{7EF8490C-2110-4D4E-A29F-758B46044701}" type="pres">
      <dgm:prSet presAssocID="{6A13C5BF-35CD-48B8-93F3-D3B28BE5D09F}" presName="hierChild5" presStyleCnt="0"/>
      <dgm:spPr/>
    </dgm:pt>
    <dgm:pt modelId="{7DC4CB87-9BFC-4BEE-A9EA-DEEFDF61CA86}" type="pres">
      <dgm:prSet presAssocID="{64D73446-28AD-438F-B678-44588886CDAA}" presName="Name17" presStyleLbl="parChTrans1D3" presStyleIdx="2" presStyleCnt="3"/>
      <dgm:spPr/>
    </dgm:pt>
    <dgm:pt modelId="{B3AE7AAD-63C6-4999-9B34-84D1817A7F41}" type="pres">
      <dgm:prSet presAssocID="{4ED1398A-AA16-40EC-9E6A-E907CB8807AD}" presName="hierRoot3" presStyleCnt="0"/>
      <dgm:spPr/>
    </dgm:pt>
    <dgm:pt modelId="{F26F0920-AD0F-4A24-A8DE-F05D5B862407}" type="pres">
      <dgm:prSet presAssocID="{4ED1398A-AA16-40EC-9E6A-E907CB8807AD}" presName="composite3" presStyleCnt="0"/>
      <dgm:spPr/>
    </dgm:pt>
    <dgm:pt modelId="{D01950BB-FD90-41DF-848F-3DFDB6F39896}" type="pres">
      <dgm:prSet presAssocID="{4ED1398A-AA16-40EC-9E6A-E907CB8807AD}" presName="background3" presStyleLbl="node3" presStyleIdx="2" presStyleCnt="3"/>
      <dgm:spPr>
        <a:solidFill>
          <a:srgbClr val="5B9BD5"/>
        </a:solidFill>
      </dgm:spPr>
    </dgm:pt>
    <dgm:pt modelId="{99E7B7B1-B825-4EAB-A7F2-6543CD987C5A}" type="pres">
      <dgm:prSet presAssocID="{4ED1398A-AA16-40EC-9E6A-E907CB8807AD}" presName="text3" presStyleLbl="fgAcc3" presStyleIdx="2" presStyleCnt="3" custScaleY="41767" custLinFactX="-65694" custLinFactNeighborX="-100000" custLinFactNeighborY="-94759">
        <dgm:presLayoutVars>
          <dgm:chPref val="3"/>
        </dgm:presLayoutVars>
      </dgm:prSet>
      <dgm:spPr/>
    </dgm:pt>
    <dgm:pt modelId="{5022AD82-8C59-43D7-96B6-AD0B68B65CD0}" type="pres">
      <dgm:prSet presAssocID="{4ED1398A-AA16-40EC-9E6A-E907CB8807AD}" presName="hierChild4" presStyleCnt="0"/>
      <dgm:spPr/>
    </dgm:pt>
    <dgm:pt modelId="{88FA2120-7126-4FFA-982C-2FC88C269E6B}" type="pres">
      <dgm:prSet presAssocID="{8A3CCA19-7695-4875-A590-B05BA8FABE8C}" presName="Name23" presStyleLbl="parChTrans1D4" presStyleIdx="5" presStyleCnt="6"/>
      <dgm:spPr/>
    </dgm:pt>
    <dgm:pt modelId="{95BB5B54-DD9F-4EF1-AC16-9A7F6BE401AC}" type="pres">
      <dgm:prSet presAssocID="{B682FAB7-6019-4EF3-92AA-87A7F1D4BC6D}" presName="hierRoot4" presStyleCnt="0"/>
      <dgm:spPr/>
    </dgm:pt>
    <dgm:pt modelId="{36C5BE69-268D-4A9F-B675-2B2DCC28C11E}" type="pres">
      <dgm:prSet presAssocID="{B682FAB7-6019-4EF3-92AA-87A7F1D4BC6D}" presName="composite4" presStyleCnt="0"/>
      <dgm:spPr/>
    </dgm:pt>
    <dgm:pt modelId="{8F70869B-5E8A-4414-91FB-427A97C98519}" type="pres">
      <dgm:prSet presAssocID="{B682FAB7-6019-4EF3-92AA-87A7F1D4BC6D}" presName="background4" presStyleLbl="node4" presStyleIdx="5" presStyleCnt="6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>
        <a:solidFill>
          <a:srgbClr val="70AD47"/>
        </a:solidFill>
      </dgm:spPr>
    </dgm:pt>
    <dgm:pt modelId="{965E3CAA-334B-43C0-B999-25F4DB9B93D4}" type="pres">
      <dgm:prSet presAssocID="{B682FAB7-6019-4EF3-92AA-87A7F1D4BC6D}" presName="text4" presStyleLbl="fgAcc4" presStyleIdx="5" presStyleCnt="6" custLinFactX="-65779" custLinFactY="-8475" custLinFactNeighborX="-100000" custLinFactNeighborY="-100000">
        <dgm:presLayoutVars>
          <dgm:chPref val="3"/>
        </dgm:presLayoutVars>
      </dgm:prSet>
      <dgm:spPr/>
    </dgm:pt>
    <dgm:pt modelId="{90CDC0BD-92CC-48D8-B01E-7D5EB61E1958}" type="pres">
      <dgm:prSet presAssocID="{B682FAB7-6019-4EF3-92AA-87A7F1D4BC6D}" presName="hierChild5" presStyleCnt="0"/>
      <dgm:spPr/>
    </dgm:pt>
  </dgm:ptLst>
  <dgm:cxnLst>
    <dgm:cxn modelId="{7CEAF901-78CD-4D8F-9F33-F993636A2D5A}" type="presOf" srcId="{6A13C5BF-35CD-48B8-93F3-D3B28BE5D09F}" destId="{804F9B20-750E-48D5-8192-9D35EF31A932}" srcOrd="0" destOrd="0" presId="urn:microsoft.com/office/officeart/2005/8/layout/hierarchy1"/>
    <dgm:cxn modelId="{12244117-C20D-4889-8699-910F77CF544F}" type="presOf" srcId="{F0BEB655-6BBE-4093-A805-0863D0A3C82B}" destId="{B1EBBF7C-0805-4F63-8843-BDDD65A1A9C4}" srcOrd="0" destOrd="0" presId="urn:microsoft.com/office/officeart/2005/8/layout/hierarchy1"/>
    <dgm:cxn modelId="{7882F017-EECB-4A8B-AC21-94807B423294}" type="presOf" srcId="{4ED1398A-AA16-40EC-9E6A-E907CB8807AD}" destId="{99E7B7B1-B825-4EAB-A7F2-6543CD987C5A}" srcOrd="0" destOrd="0" presId="urn:microsoft.com/office/officeart/2005/8/layout/hierarchy1"/>
    <dgm:cxn modelId="{43F7DC1B-D377-43A2-93AC-D3DE87CEEA98}" srcId="{C5E0329F-9247-4CCA-9C7C-38D58E2318EA}" destId="{89C648AF-58A0-4486-9E7D-FB6A4C287965}" srcOrd="0" destOrd="0" parTransId="{DCEECB74-92E8-46D5-ACB4-67F1DB81591D}" sibTransId="{77385206-67A4-477C-9DD6-FCC2A988D920}"/>
    <dgm:cxn modelId="{7484221C-1555-4829-A1A9-D21BCBAE97C1}" type="presOf" srcId="{B3730907-746B-40C1-9FEE-BB6385BBFF91}" destId="{F3AAB3C5-DE59-4187-939A-E1BA5C0AAB21}" srcOrd="0" destOrd="0" presId="urn:microsoft.com/office/officeart/2005/8/layout/hierarchy1"/>
    <dgm:cxn modelId="{81810E1E-2E13-4617-AD13-6C5A49BCF525}" type="presOf" srcId="{07F4D232-06D2-436A-9C0F-33A519AE81A1}" destId="{C2ED4FA8-59E3-4161-AA55-13D7DC1F98D5}" srcOrd="0" destOrd="0" presId="urn:microsoft.com/office/officeart/2005/8/layout/hierarchy1"/>
    <dgm:cxn modelId="{34D2892D-AC48-4CAD-825E-13D0B03D2105}" type="presOf" srcId="{B682FAB7-6019-4EF3-92AA-87A7F1D4BC6D}" destId="{965E3CAA-334B-43C0-B999-25F4DB9B93D4}" srcOrd="0" destOrd="0" presId="urn:microsoft.com/office/officeart/2005/8/layout/hierarchy1"/>
    <dgm:cxn modelId="{EBDCE22D-F9DE-423E-B0A7-4E157E03FFB1}" srcId="{90B68F09-BE4B-4556-9C04-9B9D10E44CD8}" destId="{7A7826E7-6F1A-4661-9DF9-68723B2E8567}" srcOrd="0" destOrd="0" parTransId="{3480C44F-6614-4B37-B1C8-C967BF279042}" sibTransId="{C965A84E-1B84-4065-B0AE-AC12DFB80168}"/>
    <dgm:cxn modelId="{19595C39-EFB8-4E6D-BB6C-F600418D6E93}" type="presOf" srcId="{5254607F-24C9-415F-A7C2-66F04F758DBC}" destId="{F1AC4F00-CC8A-4D8D-AC3F-545FC687FE20}" srcOrd="0" destOrd="0" presId="urn:microsoft.com/office/officeart/2005/8/layout/hierarchy1"/>
    <dgm:cxn modelId="{D703773A-B62E-448B-AB6A-70B5E96A80C0}" srcId="{D90E2E7E-3518-4C49-9E11-F8DA546D8AE4}" destId="{617314BC-C58F-47AC-A6D2-852D915EA36B}" srcOrd="0" destOrd="0" parTransId="{F4FB4128-F73C-48CB-80D2-DDDEEC2570AC}" sibTransId="{07FEE7CA-8C1A-4066-BCA6-C340B9168485}"/>
    <dgm:cxn modelId="{C735623B-491F-411C-9F17-150E2580BDBA}" type="presOf" srcId="{64D73446-28AD-438F-B678-44588886CDAA}" destId="{7DC4CB87-9BFC-4BEE-A9EA-DEEFDF61CA86}" srcOrd="0" destOrd="0" presId="urn:microsoft.com/office/officeart/2005/8/layout/hierarchy1"/>
    <dgm:cxn modelId="{A73F0C3D-9A5D-4A75-955D-D0383A5C2CF4}" srcId="{90B68F09-BE4B-4556-9C04-9B9D10E44CD8}" destId="{5254607F-24C9-415F-A7C2-66F04F758DBC}" srcOrd="2" destOrd="0" parTransId="{132A731F-4DEA-4E17-8B35-35AA984DEDD8}" sibTransId="{ABA42378-AAC2-45BC-B7D8-ADBDBAC743E6}"/>
    <dgm:cxn modelId="{8C360540-3E08-4C3D-8266-15A9BD720D1F}" srcId="{89C648AF-58A0-4486-9E7D-FB6A4C287965}" destId="{90B68F09-BE4B-4556-9C04-9B9D10E44CD8}" srcOrd="1" destOrd="0" parTransId="{745C12FF-07BF-465A-9BA8-0B5D8B7FF1FF}" sibTransId="{C9A5CC3D-6820-4D20-BAAB-761F74CE8366}"/>
    <dgm:cxn modelId="{43859B5C-CA79-4046-B5C0-F2C33C116262}" type="presOf" srcId="{3480C44F-6614-4B37-B1C8-C967BF279042}" destId="{E29C760E-D5D4-43AC-AA6D-67E6920BA5E0}" srcOrd="0" destOrd="0" presId="urn:microsoft.com/office/officeart/2005/8/layout/hierarchy1"/>
    <dgm:cxn modelId="{7D73CA49-8458-4A41-BABE-169A895299A8}" type="presOf" srcId="{90B68F09-BE4B-4556-9C04-9B9D10E44CD8}" destId="{0AC681FE-F4C2-479D-BF59-01C02D9EB7E8}" srcOrd="0" destOrd="0" presId="urn:microsoft.com/office/officeart/2005/8/layout/hierarchy1"/>
    <dgm:cxn modelId="{2066B16A-8A09-4FE0-B6FA-BA9A40F257DC}" type="presOf" srcId="{7A7826E7-6F1A-4661-9DF9-68723B2E8567}" destId="{CC1C5035-1A91-4946-AE40-CB07590A1AE8}" srcOrd="0" destOrd="0" presId="urn:microsoft.com/office/officeart/2005/8/layout/hierarchy1"/>
    <dgm:cxn modelId="{0270C74C-C8EB-497E-B349-4078CBE6D719}" type="presOf" srcId="{DCEECB74-92E8-46D5-ACB4-67F1DB81591D}" destId="{88380D3D-3B9D-43C2-8E5F-BD78C73DBD22}" srcOrd="0" destOrd="0" presId="urn:microsoft.com/office/officeart/2005/8/layout/hierarchy1"/>
    <dgm:cxn modelId="{D7A2A07E-DE66-431C-9B02-3A0E5F42C6B5}" type="presOf" srcId="{745C12FF-07BF-465A-9BA8-0B5D8B7FF1FF}" destId="{30BC32D8-0D65-4543-B9FF-28C989E6414F}" srcOrd="0" destOrd="0" presId="urn:microsoft.com/office/officeart/2005/8/layout/hierarchy1"/>
    <dgm:cxn modelId="{31748C81-A6FA-4C68-AA35-8A795D23FE7C}" srcId="{07F4D232-06D2-436A-9C0F-33A519AE81A1}" destId="{C5E0329F-9247-4CCA-9C7C-38D58E2318EA}" srcOrd="0" destOrd="0" parTransId="{9E0E4B5F-9B42-47AC-AB99-93208E549DFC}" sibTransId="{4A7A716A-3AEE-4BA2-88FE-266D5E7B0ED1}"/>
    <dgm:cxn modelId="{83612386-43B3-4136-B921-5F375D669FCE}" srcId="{90B68F09-BE4B-4556-9C04-9B9D10E44CD8}" destId="{6A13C5BF-35CD-48B8-93F3-D3B28BE5D09F}" srcOrd="3" destOrd="0" parTransId="{A708C3EC-C398-4CD4-8FF3-7B2912D6D043}" sibTransId="{9C939004-6532-4734-B90C-1180547D86CB}"/>
    <dgm:cxn modelId="{A2F25091-4BC9-4095-9A05-82E884AF17DE}" type="presOf" srcId="{D90E2E7E-3518-4C49-9E11-F8DA546D8AE4}" destId="{A57A034B-086D-48FF-9C6B-7E00A1866EC5}" srcOrd="0" destOrd="0" presId="urn:microsoft.com/office/officeart/2005/8/layout/hierarchy1"/>
    <dgm:cxn modelId="{1150159F-247F-45B3-9E22-3673BB9C67FD}" type="presOf" srcId="{8A3CCA19-7695-4875-A590-B05BA8FABE8C}" destId="{88FA2120-7126-4FFA-982C-2FC88C269E6B}" srcOrd="0" destOrd="0" presId="urn:microsoft.com/office/officeart/2005/8/layout/hierarchy1"/>
    <dgm:cxn modelId="{905773A1-2108-450F-A856-18AC05C702A1}" srcId="{90B68F09-BE4B-4556-9C04-9B9D10E44CD8}" destId="{9121BBAA-6064-49C2-878B-3EB1B5C4E21B}" srcOrd="1" destOrd="0" parTransId="{F0BEB655-6BBE-4093-A805-0863D0A3C82B}" sibTransId="{517DD7FF-058F-4A97-8C55-49FF8998F5C0}"/>
    <dgm:cxn modelId="{3F10D4AD-D6A3-46C4-98A3-2473E631111F}" type="presOf" srcId="{A708C3EC-C398-4CD4-8FF3-7B2912D6D043}" destId="{10A998FE-1729-4449-BB66-F3D03EDF690E}" srcOrd="0" destOrd="0" presId="urn:microsoft.com/office/officeart/2005/8/layout/hierarchy1"/>
    <dgm:cxn modelId="{E7E097B2-3626-4DF6-8690-040923BAAD9E}" type="presOf" srcId="{132A731F-4DEA-4E17-8B35-35AA984DEDD8}" destId="{4D514327-0B0F-4FC3-8000-008287E76DF3}" srcOrd="0" destOrd="0" presId="urn:microsoft.com/office/officeart/2005/8/layout/hierarchy1"/>
    <dgm:cxn modelId="{E8FF66BA-8B13-4C0A-97F0-6370DF0E22A7}" srcId="{89C648AF-58A0-4486-9E7D-FB6A4C287965}" destId="{4ED1398A-AA16-40EC-9E6A-E907CB8807AD}" srcOrd="2" destOrd="0" parTransId="{64D73446-28AD-438F-B678-44588886CDAA}" sibTransId="{DBF9533D-2667-4447-BA3D-7E8F062B8488}"/>
    <dgm:cxn modelId="{845F88BD-1E4E-4466-AB0E-F14F56DAABD6}" srcId="{4ED1398A-AA16-40EC-9E6A-E907CB8807AD}" destId="{B682FAB7-6019-4EF3-92AA-87A7F1D4BC6D}" srcOrd="0" destOrd="0" parTransId="{8A3CCA19-7695-4875-A590-B05BA8FABE8C}" sibTransId="{574C7A0E-AD8A-4CFD-A479-F93118EDE29A}"/>
    <dgm:cxn modelId="{B65710C2-1BF4-4F9E-970E-098EC195F7D8}" type="presOf" srcId="{F4FB4128-F73C-48CB-80D2-DDDEEC2570AC}" destId="{871741BA-C158-47BF-B6DC-601F2CF2E580}" srcOrd="0" destOrd="0" presId="urn:microsoft.com/office/officeart/2005/8/layout/hierarchy1"/>
    <dgm:cxn modelId="{C7F0EBE5-595F-4CCD-9DD1-AA8845F31B0D}" type="presOf" srcId="{617314BC-C58F-47AC-A6D2-852D915EA36B}" destId="{BAD2C5AA-CEA1-4157-B96D-760EFC5146BA}" srcOrd="0" destOrd="0" presId="urn:microsoft.com/office/officeart/2005/8/layout/hierarchy1"/>
    <dgm:cxn modelId="{B7FA42E8-261D-4416-9AE3-C2D27A486C9E}" type="presOf" srcId="{89C648AF-58A0-4486-9E7D-FB6A4C287965}" destId="{87A32526-6903-4E73-B34E-1EED774EBBAF}" srcOrd="0" destOrd="0" presId="urn:microsoft.com/office/officeart/2005/8/layout/hierarchy1"/>
    <dgm:cxn modelId="{657C8CF1-B661-4D38-A97F-B6DD5EEC1D15}" type="presOf" srcId="{C5E0329F-9247-4CCA-9C7C-38D58E2318EA}" destId="{D3F971CD-2872-4130-A7ED-C09A49EAF031}" srcOrd="0" destOrd="0" presId="urn:microsoft.com/office/officeart/2005/8/layout/hierarchy1"/>
    <dgm:cxn modelId="{A86B4DF4-C609-43F4-84FD-D51B2608C993}" srcId="{89C648AF-58A0-4486-9E7D-FB6A4C287965}" destId="{D90E2E7E-3518-4C49-9E11-F8DA546D8AE4}" srcOrd="0" destOrd="0" parTransId="{B3730907-746B-40C1-9FEE-BB6385BBFF91}" sibTransId="{AC23CF97-169D-42EF-81DD-D03B83B02201}"/>
    <dgm:cxn modelId="{53051FF8-0B8D-4409-B928-B85343DD1355}" type="presOf" srcId="{9121BBAA-6064-49C2-878B-3EB1B5C4E21B}" destId="{8790366A-1EA3-4D11-B513-26E397365D9B}" srcOrd="0" destOrd="0" presId="urn:microsoft.com/office/officeart/2005/8/layout/hierarchy1"/>
    <dgm:cxn modelId="{489466A1-E15C-4FBA-BD9D-F33AC8B9D319}" type="presParOf" srcId="{C2ED4FA8-59E3-4161-AA55-13D7DC1F98D5}" destId="{CA5825F6-CC22-4493-9C9B-95BB29835543}" srcOrd="0" destOrd="0" presId="urn:microsoft.com/office/officeart/2005/8/layout/hierarchy1"/>
    <dgm:cxn modelId="{FC27F094-FFEE-4314-AAF1-5EAEBF3CF7D5}" type="presParOf" srcId="{CA5825F6-CC22-4493-9C9B-95BB29835543}" destId="{92B500CD-3215-4123-BA4C-F2B58DAF7F9D}" srcOrd="0" destOrd="0" presId="urn:microsoft.com/office/officeart/2005/8/layout/hierarchy1"/>
    <dgm:cxn modelId="{E356127C-CA40-495F-B290-BD9308E4168B}" type="presParOf" srcId="{92B500CD-3215-4123-BA4C-F2B58DAF7F9D}" destId="{620A2554-04E9-4FC1-AC43-F2C76FA974C3}" srcOrd="0" destOrd="0" presId="urn:microsoft.com/office/officeart/2005/8/layout/hierarchy1"/>
    <dgm:cxn modelId="{96D82B69-52E5-4AD8-9EBE-BDB9C1CAC80C}" type="presParOf" srcId="{92B500CD-3215-4123-BA4C-F2B58DAF7F9D}" destId="{D3F971CD-2872-4130-A7ED-C09A49EAF031}" srcOrd="1" destOrd="0" presId="urn:microsoft.com/office/officeart/2005/8/layout/hierarchy1"/>
    <dgm:cxn modelId="{D02436D4-89F3-4661-9014-E3095D54EAD5}" type="presParOf" srcId="{CA5825F6-CC22-4493-9C9B-95BB29835543}" destId="{AA113FE9-E8C0-4BF4-A5D6-BE66818CEFAC}" srcOrd="1" destOrd="0" presId="urn:microsoft.com/office/officeart/2005/8/layout/hierarchy1"/>
    <dgm:cxn modelId="{05DDDA48-00EE-44EE-84CA-07364CC95739}" type="presParOf" srcId="{AA113FE9-E8C0-4BF4-A5D6-BE66818CEFAC}" destId="{88380D3D-3B9D-43C2-8E5F-BD78C73DBD22}" srcOrd="0" destOrd="0" presId="urn:microsoft.com/office/officeart/2005/8/layout/hierarchy1"/>
    <dgm:cxn modelId="{A9417FE6-E4B8-424C-A54E-F11E28947657}" type="presParOf" srcId="{AA113FE9-E8C0-4BF4-A5D6-BE66818CEFAC}" destId="{F0C77812-86A6-44F3-BA7C-FF92BB1EF09C}" srcOrd="1" destOrd="0" presId="urn:microsoft.com/office/officeart/2005/8/layout/hierarchy1"/>
    <dgm:cxn modelId="{891568CA-12D1-4575-BA4D-9C24D7EB4E79}" type="presParOf" srcId="{F0C77812-86A6-44F3-BA7C-FF92BB1EF09C}" destId="{3CE85423-BA54-46CA-8DF5-17B52E4385CB}" srcOrd="0" destOrd="0" presId="urn:microsoft.com/office/officeart/2005/8/layout/hierarchy1"/>
    <dgm:cxn modelId="{453D8478-9B36-406B-A66F-811CFB3820AF}" type="presParOf" srcId="{3CE85423-BA54-46CA-8DF5-17B52E4385CB}" destId="{8BC6F27B-95F8-4667-B32A-927BDAA56451}" srcOrd="0" destOrd="0" presId="urn:microsoft.com/office/officeart/2005/8/layout/hierarchy1"/>
    <dgm:cxn modelId="{49EE230D-0CEA-4142-90A0-9B9BA0600224}" type="presParOf" srcId="{3CE85423-BA54-46CA-8DF5-17B52E4385CB}" destId="{87A32526-6903-4E73-B34E-1EED774EBBAF}" srcOrd="1" destOrd="0" presId="urn:microsoft.com/office/officeart/2005/8/layout/hierarchy1"/>
    <dgm:cxn modelId="{21BA038A-254F-45C4-B7FA-38A83AB829E7}" type="presParOf" srcId="{F0C77812-86A6-44F3-BA7C-FF92BB1EF09C}" destId="{E01FEB94-DDB1-4757-B472-D9ABE17A1FF5}" srcOrd="1" destOrd="0" presId="urn:microsoft.com/office/officeart/2005/8/layout/hierarchy1"/>
    <dgm:cxn modelId="{71E54249-43D2-420E-B408-F7E62C694234}" type="presParOf" srcId="{E01FEB94-DDB1-4757-B472-D9ABE17A1FF5}" destId="{F3AAB3C5-DE59-4187-939A-E1BA5C0AAB21}" srcOrd="0" destOrd="0" presId="urn:microsoft.com/office/officeart/2005/8/layout/hierarchy1"/>
    <dgm:cxn modelId="{55B4BF73-4EDC-4821-B867-FD17341E3069}" type="presParOf" srcId="{E01FEB94-DDB1-4757-B472-D9ABE17A1FF5}" destId="{0E8409C3-3572-45CB-8574-94158F692272}" srcOrd="1" destOrd="0" presId="urn:microsoft.com/office/officeart/2005/8/layout/hierarchy1"/>
    <dgm:cxn modelId="{D8338698-27DF-4401-938A-59D288A00D78}" type="presParOf" srcId="{0E8409C3-3572-45CB-8574-94158F692272}" destId="{1AE73FAC-7C3B-489D-9010-F81DCA91A844}" srcOrd="0" destOrd="0" presId="urn:microsoft.com/office/officeart/2005/8/layout/hierarchy1"/>
    <dgm:cxn modelId="{6966F769-BDDE-4411-8EA0-51F32DEAD426}" type="presParOf" srcId="{1AE73FAC-7C3B-489D-9010-F81DCA91A844}" destId="{9157B419-6E75-480F-B21C-F254C7007743}" srcOrd="0" destOrd="0" presId="urn:microsoft.com/office/officeart/2005/8/layout/hierarchy1"/>
    <dgm:cxn modelId="{29EE2DAF-43B7-485A-9F42-183C3378E0FF}" type="presParOf" srcId="{1AE73FAC-7C3B-489D-9010-F81DCA91A844}" destId="{A57A034B-086D-48FF-9C6B-7E00A1866EC5}" srcOrd="1" destOrd="0" presId="urn:microsoft.com/office/officeart/2005/8/layout/hierarchy1"/>
    <dgm:cxn modelId="{5B6CE8A2-BECE-4D95-8DB5-3D48369D4370}" type="presParOf" srcId="{0E8409C3-3572-45CB-8574-94158F692272}" destId="{CD8FC8EE-CD10-45D3-986A-13CF97380579}" srcOrd="1" destOrd="0" presId="urn:microsoft.com/office/officeart/2005/8/layout/hierarchy1"/>
    <dgm:cxn modelId="{075CAA28-1CAD-4973-AFCE-4CE0D5F79918}" type="presParOf" srcId="{CD8FC8EE-CD10-45D3-986A-13CF97380579}" destId="{871741BA-C158-47BF-B6DC-601F2CF2E580}" srcOrd="0" destOrd="0" presId="urn:microsoft.com/office/officeart/2005/8/layout/hierarchy1"/>
    <dgm:cxn modelId="{E18BEC5C-681F-4B8D-9338-FF106304750C}" type="presParOf" srcId="{CD8FC8EE-CD10-45D3-986A-13CF97380579}" destId="{7E594993-6E32-4BB8-B898-C4A1069377B6}" srcOrd="1" destOrd="0" presId="urn:microsoft.com/office/officeart/2005/8/layout/hierarchy1"/>
    <dgm:cxn modelId="{D3CE192B-550C-406C-B128-2177E8057921}" type="presParOf" srcId="{7E594993-6E32-4BB8-B898-C4A1069377B6}" destId="{FCCEF348-DA46-42D0-A4E1-2548541DF3E8}" srcOrd="0" destOrd="0" presId="urn:microsoft.com/office/officeart/2005/8/layout/hierarchy1"/>
    <dgm:cxn modelId="{5A71597E-2AF1-4333-B1E6-75817078A5B3}" type="presParOf" srcId="{FCCEF348-DA46-42D0-A4E1-2548541DF3E8}" destId="{52B3DAE8-971C-4BE8-8F77-4CBCD5F7634F}" srcOrd="0" destOrd="0" presId="urn:microsoft.com/office/officeart/2005/8/layout/hierarchy1"/>
    <dgm:cxn modelId="{9AC2289D-AD7C-4491-ABDF-DE694F9DDA90}" type="presParOf" srcId="{FCCEF348-DA46-42D0-A4E1-2548541DF3E8}" destId="{BAD2C5AA-CEA1-4157-B96D-760EFC5146BA}" srcOrd="1" destOrd="0" presId="urn:microsoft.com/office/officeart/2005/8/layout/hierarchy1"/>
    <dgm:cxn modelId="{88AF5FE6-E8F9-4E05-9FEC-2BDEAABB6AE0}" type="presParOf" srcId="{7E594993-6E32-4BB8-B898-C4A1069377B6}" destId="{D21D229E-DD3F-4B29-B8BB-E5ACCEA02599}" srcOrd="1" destOrd="0" presId="urn:microsoft.com/office/officeart/2005/8/layout/hierarchy1"/>
    <dgm:cxn modelId="{866E7D90-BCF6-4068-8CB7-B931EA5CF6EC}" type="presParOf" srcId="{E01FEB94-DDB1-4757-B472-D9ABE17A1FF5}" destId="{30BC32D8-0D65-4543-B9FF-28C989E6414F}" srcOrd="2" destOrd="0" presId="urn:microsoft.com/office/officeart/2005/8/layout/hierarchy1"/>
    <dgm:cxn modelId="{D14C50A3-053A-47F8-BB50-E5015F8C979F}" type="presParOf" srcId="{E01FEB94-DDB1-4757-B472-D9ABE17A1FF5}" destId="{FCEC3D44-46A5-4943-B643-ACCBA3F55245}" srcOrd="3" destOrd="0" presId="urn:microsoft.com/office/officeart/2005/8/layout/hierarchy1"/>
    <dgm:cxn modelId="{A8064372-3875-4E29-9266-91AE01276828}" type="presParOf" srcId="{FCEC3D44-46A5-4943-B643-ACCBA3F55245}" destId="{8C0359FF-F137-4C93-B0F1-E3B713C609C0}" srcOrd="0" destOrd="0" presId="urn:microsoft.com/office/officeart/2005/8/layout/hierarchy1"/>
    <dgm:cxn modelId="{DF95295B-0E4D-4E0D-BF9C-7DA14B37A864}" type="presParOf" srcId="{8C0359FF-F137-4C93-B0F1-E3B713C609C0}" destId="{6620B64C-FEBE-4470-9C61-34EE06E48478}" srcOrd="0" destOrd="0" presId="urn:microsoft.com/office/officeart/2005/8/layout/hierarchy1"/>
    <dgm:cxn modelId="{6EEDCB2E-D8AB-4489-9BF4-3A3812F601E3}" type="presParOf" srcId="{8C0359FF-F137-4C93-B0F1-E3B713C609C0}" destId="{0AC681FE-F4C2-479D-BF59-01C02D9EB7E8}" srcOrd="1" destOrd="0" presId="urn:microsoft.com/office/officeart/2005/8/layout/hierarchy1"/>
    <dgm:cxn modelId="{2892787B-3EA1-46A1-964D-151B91E127A9}" type="presParOf" srcId="{FCEC3D44-46A5-4943-B643-ACCBA3F55245}" destId="{69953882-C3A3-4F44-BB07-A42C5A6816A2}" srcOrd="1" destOrd="0" presId="urn:microsoft.com/office/officeart/2005/8/layout/hierarchy1"/>
    <dgm:cxn modelId="{B07A9990-DF34-43E1-A289-1A0F61862706}" type="presParOf" srcId="{69953882-C3A3-4F44-BB07-A42C5A6816A2}" destId="{E29C760E-D5D4-43AC-AA6D-67E6920BA5E0}" srcOrd="0" destOrd="0" presId="urn:microsoft.com/office/officeart/2005/8/layout/hierarchy1"/>
    <dgm:cxn modelId="{01B10BDA-AADB-40F7-B7D4-79D0F283AF8F}" type="presParOf" srcId="{69953882-C3A3-4F44-BB07-A42C5A6816A2}" destId="{554BE756-92BF-449E-BF3E-16D7B329A100}" srcOrd="1" destOrd="0" presId="urn:microsoft.com/office/officeart/2005/8/layout/hierarchy1"/>
    <dgm:cxn modelId="{7C91C0E7-AF48-43F6-8758-3C214F2D2810}" type="presParOf" srcId="{554BE756-92BF-449E-BF3E-16D7B329A100}" destId="{2A1A6AE3-293D-43C7-9B0C-A00E27242662}" srcOrd="0" destOrd="0" presId="urn:microsoft.com/office/officeart/2005/8/layout/hierarchy1"/>
    <dgm:cxn modelId="{774EE66E-8A1D-4000-BEE3-1AADB34D3CB4}" type="presParOf" srcId="{2A1A6AE3-293D-43C7-9B0C-A00E27242662}" destId="{6C4E1CB8-4EB7-4C07-A352-593CF888C6AD}" srcOrd="0" destOrd="0" presId="urn:microsoft.com/office/officeart/2005/8/layout/hierarchy1"/>
    <dgm:cxn modelId="{97F4FBC2-B094-4D4B-BA1C-7B6D520022FC}" type="presParOf" srcId="{2A1A6AE3-293D-43C7-9B0C-A00E27242662}" destId="{CC1C5035-1A91-4946-AE40-CB07590A1AE8}" srcOrd="1" destOrd="0" presId="urn:microsoft.com/office/officeart/2005/8/layout/hierarchy1"/>
    <dgm:cxn modelId="{3E7FAB7A-5641-44FA-B40F-F21471D931DF}" type="presParOf" srcId="{554BE756-92BF-449E-BF3E-16D7B329A100}" destId="{E2B5C355-F72D-47ED-AE98-973F26DDDD23}" srcOrd="1" destOrd="0" presId="urn:microsoft.com/office/officeart/2005/8/layout/hierarchy1"/>
    <dgm:cxn modelId="{304C7043-82B4-4BAA-BBB7-9A4112284906}" type="presParOf" srcId="{69953882-C3A3-4F44-BB07-A42C5A6816A2}" destId="{B1EBBF7C-0805-4F63-8843-BDDD65A1A9C4}" srcOrd="2" destOrd="0" presId="urn:microsoft.com/office/officeart/2005/8/layout/hierarchy1"/>
    <dgm:cxn modelId="{81CE3048-E6FF-4064-B947-CE177DD18BFF}" type="presParOf" srcId="{69953882-C3A3-4F44-BB07-A42C5A6816A2}" destId="{D2FC6D7A-5D02-40B8-82E2-F4AD297D8AB9}" srcOrd="3" destOrd="0" presId="urn:microsoft.com/office/officeart/2005/8/layout/hierarchy1"/>
    <dgm:cxn modelId="{37645693-6F5D-4D80-958E-8166C2476991}" type="presParOf" srcId="{D2FC6D7A-5D02-40B8-82E2-F4AD297D8AB9}" destId="{06EC63E3-48C4-404F-A69F-C48F1B5CCF20}" srcOrd="0" destOrd="0" presId="urn:microsoft.com/office/officeart/2005/8/layout/hierarchy1"/>
    <dgm:cxn modelId="{7566FBDC-12DA-47C4-BAF1-12D331BCDC86}" type="presParOf" srcId="{06EC63E3-48C4-404F-A69F-C48F1B5CCF20}" destId="{6309E124-0420-4953-820C-7F353F917FE5}" srcOrd="0" destOrd="0" presId="urn:microsoft.com/office/officeart/2005/8/layout/hierarchy1"/>
    <dgm:cxn modelId="{9F8EAF94-1332-4FFB-9BB4-E540EBC96782}" type="presParOf" srcId="{06EC63E3-48C4-404F-A69F-C48F1B5CCF20}" destId="{8790366A-1EA3-4D11-B513-26E397365D9B}" srcOrd="1" destOrd="0" presId="urn:microsoft.com/office/officeart/2005/8/layout/hierarchy1"/>
    <dgm:cxn modelId="{C1DCF557-296C-4729-9365-144054CEB8F2}" type="presParOf" srcId="{D2FC6D7A-5D02-40B8-82E2-F4AD297D8AB9}" destId="{44CB0C32-DEC0-4086-ACF0-1550A5962792}" srcOrd="1" destOrd="0" presId="urn:microsoft.com/office/officeart/2005/8/layout/hierarchy1"/>
    <dgm:cxn modelId="{82FCBE52-E2F1-431C-8FB1-3A993A6B8F9E}" type="presParOf" srcId="{69953882-C3A3-4F44-BB07-A42C5A6816A2}" destId="{4D514327-0B0F-4FC3-8000-008287E76DF3}" srcOrd="4" destOrd="0" presId="urn:microsoft.com/office/officeart/2005/8/layout/hierarchy1"/>
    <dgm:cxn modelId="{28AC36A4-6D2B-4A84-8A63-88D888E2192F}" type="presParOf" srcId="{69953882-C3A3-4F44-BB07-A42C5A6816A2}" destId="{AD5885AF-9870-4421-80B2-566F49DF975C}" srcOrd="5" destOrd="0" presId="urn:microsoft.com/office/officeart/2005/8/layout/hierarchy1"/>
    <dgm:cxn modelId="{B013394C-EFA0-4262-91D7-8AADDC1994C4}" type="presParOf" srcId="{AD5885AF-9870-4421-80B2-566F49DF975C}" destId="{F357BB5A-1492-46EF-BDCF-0FE1204530B6}" srcOrd="0" destOrd="0" presId="urn:microsoft.com/office/officeart/2005/8/layout/hierarchy1"/>
    <dgm:cxn modelId="{4FF31664-2513-4D7C-89C1-F4AF423B1363}" type="presParOf" srcId="{F357BB5A-1492-46EF-BDCF-0FE1204530B6}" destId="{7C094FD8-88E1-4160-94D2-08EA53D32251}" srcOrd="0" destOrd="0" presId="urn:microsoft.com/office/officeart/2005/8/layout/hierarchy1"/>
    <dgm:cxn modelId="{AAE09564-FC75-490A-BF48-C6A49F873F77}" type="presParOf" srcId="{F357BB5A-1492-46EF-BDCF-0FE1204530B6}" destId="{F1AC4F00-CC8A-4D8D-AC3F-545FC687FE20}" srcOrd="1" destOrd="0" presId="urn:microsoft.com/office/officeart/2005/8/layout/hierarchy1"/>
    <dgm:cxn modelId="{4B37A6C7-05C4-4502-9949-754735185E57}" type="presParOf" srcId="{AD5885AF-9870-4421-80B2-566F49DF975C}" destId="{A681620D-7488-4999-9C18-EB72D364B3A5}" srcOrd="1" destOrd="0" presId="urn:microsoft.com/office/officeart/2005/8/layout/hierarchy1"/>
    <dgm:cxn modelId="{77BF5CE2-1F60-4BAA-AB43-59366B6F118B}" type="presParOf" srcId="{69953882-C3A3-4F44-BB07-A42C5A6816A2}" destId="{10A998FE-1729-4449-BB66-F3D03EDF690E}" srcOrd="6" destOrd="0" presId="urn:microsoft.com/office/officeart/2005/8/layout/hierarchy1"/>
    <dgm:cxn modelId="{A6D6A3CC-E696-4A90-9D83-E284B49B31C9}" type="presParOf" srcId="{69953882-C3A3-4F44-BB07-A42C5A6816A2}" destId="{0BBC5F9A-7330-4C9B-8048-B458FE197A6B}" srcOrd="7" destOrd="0" presId="urn:microsoft.com/office/officeart/2005/8/layout/hierarchy1"/>
    <dgm:cxn modelId="{F958EDE4-6395-4543-A435-AAF62C9D16EC}" type="presParOf" srcId="{0BBC5F9A-7330-4C9B-8048-B458FE197A6B}" destId="{CE1E772F-6505-49B8-8A6B-9E02C2D11306}" srcOrd="0" destOrd="0" presId="urn:microsoft.com/office/officeart/2005/8/layout/hierarchy1"/>
    <dgm:cxn modelId="{39315C3A-EA08-4F97-AAE7-55BCFBEE26AA}" type="presParOf" srcId="{CE1E772F-6505-49B8-8A6B-9E02C2D11306}" destId="{A57B45FB-07C5-43F7-8C77-A137876B843A}" srcOrd="0" destOrd="0" presId="urn:microsoft.com/office/officeart/2005/8/layout/hierarchy1"/>
    <dgm:cxn modelId="{56C02BEC-B276-4256-A759-C977D4E999DF}" type="presParOf" srcId="{CE1E772F-6505-49B8-8A6B-9E02C2D11306}" destId="{804F9B20-750E-48D5-8192-9D35EF31A932}" srcOrd="1" destOrd="0" presId="urn:microsoft.com/office/officeart/2005/8/layout/hierarchy1"/>
    <dgm:cxn modelId="{4B5FC570-26D2-41B3-87C9-ED2D59518F5C}" type="presParOf" srcId="{0BBC5F9A-7330-4C9B-8048-B458FE197A6B}" destId="{7EF8490C-2110-4D4E-A29F-758B46044701}" srcOrd="1" destOrd="0" presId="urn:microsoft.com/office/officeart/2005/8/layout/hierarchy1"/>
    <dgm:cxn modelId="{E0B40ECD-597C-40B8-BEEA-F115C346CB7C}" type="presParOf" srcId="{E01FEB94-DDB1-4757-B472-D9ABE17A1FF5}" destId="{7DC4CB87-9BFC-4BEE-A9EA-DEEFDF61CA86}" srcOrd="4" destOrd="0" presId="urn:microsoft.com/office/officeart/2005/8/layout/hierarchy1"/>
    <dgm:cxn modelId="{C6519D00-E384-4F67-A8A8-B17B45E19695}" type="presParOf" srcId="{E01FEB94-DDB1-4757-B472-D9ABE17A1FF5}" destId="{B3AE7AAD-63C6-4999-9B34-84D1817A7F41}" srcOrd="5" destOrd="0" presId="urn:microsoft.com/office/officeart/2005/8/layout/hierarchy1"/>
    <dgm:cxn modelId="{E9255703-79D0-433F-8C27-5D850E0E11BD}" type="presParOf" srcId="{B3AE7AAD-63C6-4999-9B34-84D1817A7F41}" destId="{F26F0920-AD0F-4A24-A8DE-F05D5B862407}" srcOrd="0" destOrd="0" presId="urn:microsoft.com/office/officeart/2005/8/layout/hierarchy1"/>
    <dgm:cxn modelId="{81CB315A-664C-47CF-A700-B080BBC6E517}" type="presParOf" srcId="{F26F0920-AD0F-4A24-A8DE-F05D5B862407}" destId="{D01950BB-FD90-41DF-848F-3DFDB6F39896}" srcOrd="0" destOrd="0" presId="urn:microsoft.com/office/officeart/2005/8/layout/hierarchy1"/>
    <dgm:cxn modelId="{9AE554A7-F5EF-4F67-9F8D-2ECBCEA1993D}" type="presParOf" srcId="{F26F0920-AD0F-4A24-A8DE-F05D5B862407}" destId="{99E7B7B1-B825-4EAB-A7F2-6543CD987C5A}" srcOrd="1" destOrd="0" presId="urn:microsoft.com/office/officeart/2005/8/layout/hierarchy1"/>
    <dgm:cxn modelId="{286980B5-2CB5-4CD7-A854-24963F976BF8}" type="presParOf" srcId="{B3AE7AAD-63C6-4999-9B34-84D1817A7F41}" destId="{5022AD82-8C59-43D7-96B6-AD0B68B65CD0}" srcOrd="1" destOrd="0" presId="urn:microsoft.com/office/officeart/2005/8/layout/hierarchy1"/>
    <dgm:cxn modelId="{3AE6AE04-F07E-47BD-8EB1-8A2607AA7B38}" type="presParOf" srcId="{5022AD82-8C59-43D7-96B6-AD0B68B65CD0}" destId="{88FA2120-7126-4FFA-982C-2FC88C269E6B}" srcOrd="0" destOrd="0" presId="urn:microsoft.com/office/officeart/2005/8/layout/hierarchy1"/>
    <dgm:cxn modelId="{F3268355-63D6-434D-8DC7-9CB4BF12394B}" type="presParOf" srcId="{5022AD82-8C59-43D7-96B6-AD0B68B65CD0}" destId="{95BB5B54-DD9F-4EF1-AC16-9A7F6BE401AC}" srcOrd="1" destOrd="0" presId="urn:microsoft.com/office/officeart/2005/8/layout/hierarchy1"/>
    <dgm:cxn modelId="{06AF6CE4-B357-4399-824B-75C05E04E9AD}" type="presParOf" srcId="{95BB5B54-DD9F-4EF1-AC16-9A7F6BE401AC}" destId="{36C5BE69-268D-4A9F-B675-2B2DCC28C11E}" srcOrd="0" destOrd="0" presId="urn:microsoft.com/office/officeart/2005/8/layout/hierarchy1"/>
    <dgm:cxn modelId="{6A209CC4-3410-4244-B92B-3CB816DD3890}" type="presParOf" srcId="{36C5BE69-268D-4A9F-B675-2B2DCC28C11E}" destId="{8F70869B-5E8A-4414-91FB-427A97C98519}" srcOrd="0" destOrd="0" presId="urn:microsoft.com/office/officeart/2005/8/layout/hierarchy1"/>
    <dgm:cxn modelId="{A155EDF0-F54C-4F22-A124-FB64A56FA679}" type="presParOf" srcId="{36C5BE69-268D-4A9F-B675-2B2DCC28C11E}" destId="{965E3CAA-334B-43C0-B999-25F4DB9B93D4}" srcOrd="1" destOrd="0" presId="urn:microsoft.com/office/officeart/2005/8/layout/hierarchy1"/>
    <dgm:cxn modelId="{EF8E848C-1AE2-4121-A51B-9D7DE7673454}" type="presParOf" srcId="{95BB5B54-DD9F-4EF1-AC16-9A7F6BE401AC}" destId="{90CDC0BD-92CC-48D8-B01E-7D5EB61E195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FA2120-7126-4FFA-982C-2FC88C269E6B}">
      <dsp:nvSpPr>
        <dsp:cNvPr id="0" name=""/>
        <dsp:cNvSpPr/>
      </dsp:nvSpPr>
      <dsp:spPr>
        <a:xfrm>
          <a:off x="5343658" y="2182326"/>
          <a:ext cx="91440" cy="221632"/>
        </a:xfrm>
        <a:custGeom>
          <a:avLst/>
          <a:gdLst/>
          <a:ahLst/>
          <a:cxnLst/>
          <a:rect l="0" t="0" r="0" b="0"/>
          <a:pathLst>
            <a:path>
              <a:moveTo>
                <a:pt x="46644" y="0"/>
              </a:moveTo>
              <a:lnTo>
                <a:pt x="46644" y="120856"/>
              </a:lnTo>
              <a:lnTo>
                <a:pt x="45720" y="120856"/>
              </a:lnTo>
              <a:lnTo>
                <a:pt x="45720" y="22163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C4CB87-9BFC-4BEE-A9EA-DEEFDF61CA86}">
      <dsp:nvSpPr>
        <dsp:cNvPr id="0" name=""/>
        <dsp:cNvSpPr/>
      </dsp:nvSpPr>
      <dsp:spPr>
        <a:xfrm>
          <a:off x="3894256" y="1569913"/>
          <a:ext cx="1496046" cy="3238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3119"/>
              </a:lnTo>
              <a:lnTo>
                <a:pt x="1496046" y="223119"/>
              </a:lnTo>
              <a:lnTo>
                <a:pt x="1496046" y="32389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A998FE-1729-4449-BB66-F3D03EDF690E}">
      <dsp:nvSpPr>
        <dsp:cNvPr id="0" name=""/>
        <dsp:cNvSpPr/>
      </dsp:nvSpPr>
      <dsp:spPr>
        <a:xfrm>
          <a:off x="3894256" y="2410210"/>
          <a:ext cx="1500352" cy="869057"/>
        </a:xfrm>
        <a:custGeom>
          <a:avLst/>
          <a:gdLst/>
          <a:ahLst/>
          <a:cxnLst/>
          <a:rect l="0" t="0" r="0" b="0"/>
          <a:pathLst>
            <a:path>
              <a:moveTo>
                <a:pt x="0" y="869057"/>
              </a:moveTo>
              <a:lnTo>
                <a:pt x="1500352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514327-0B0F-4FC3-8000-008287E76DF3}">
      <dsp:nvSpPr>
        <dsp:cNvPr id="0" name=""/>
        <dsp:cNvSpPr/>
      </dsp:nvSpPr>
      <dsp:spPr>
        <a:xfrm>
          <a:off x="2378929" y="2423667"/>
          <a:ext cx="1515326" cy="855601"/>
        </a:xfrm>
        <a:custGeom>
          <a:avLst/>
          <a:gdLst/>
          <a:ahLst/>
          <a:cxnLst/>
          <a:rect l="0" t="0" r="0" b="0"/>
          <a:pathLst>
            <a:path>
              <a:moveTo>
                <a:pt x="1515326" y="855601"/>
              </a:moveTo>
              <a:lnTo>
                <a:pt x="0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EBBF7C-0805-4F63-8843-BDDD65A1A9C4}">
      <dsp:nvSpPr>
        <dsp:cNvPr id="0" name=""/>
        <dsp:cNvSpPr/>
      </dsp:nvSpPr>
      <dsp:spPr>
        <a:xfrm>
          <a:off x="3894256" y="3279268"/>
          <a:ext cx="1314217" cy="4482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7487"/>
              </a:lnTo>
              <a:lnTo>
                <a:pt x="1314217" y="347487"/>
              </a:lnTo>
              <a:lnTo>
                <a:pt x="1314217" y="44826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9C760E-D5D4-43AC-AA6D-67E6920BA5E0}">
      <dsp:nvSpPr>
        <dsp:cNvPr id="0" name=""/>
        <dsp:cNvSpPr/>
      </dsp:nvSpPr>
      <dsp:spPr>
        <a:xfrm>
          <a:off x="3846803" y="3279268"/>
          <a:ext cx="91440" cy="785770"/>
        </a:xfrm>
        <a:custGeom>
          <a:avLst/>
          <a:gdLst/>
          <a:ahLst/>
          <a:cxnLst/>
          <a:rect l="0" t="0" r="0" b="0"/>
          <a:pathLst>
            <a:path>
              <a:moveTo>
                <a:pt x="47453" y="0"/>
              </a:moveTo>
              <a:lnTo>
                <a:pt x="47453" y="684994"/>
              </a:lnTo>
              <a:lnTo>
                <a:pt x="45720" y="684994"/>
              </a:lnTo>
              <a:lnTo>
                <a:pt x="45720" y="78577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BC32D8-0D65-4543-B9FF-28C989E6414F}">
      <dsp:nvSpPr>
        <dsp:cNvPr id="0" name=""/>
        <dsp:cNvSpPr/>
      </dsp:nvSpPr>
      <dsp:spPr>
        <a:xfrm>
          <a:off x="3848536" y="1569913"/>
          <a:ext cx="91440" cy="87351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7351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1741BA-C158-47BF-B6DC-601F2CF2E580}">
      <dsp:nvSpPr>
        <dsp:cNvPr id="0" name=""/>
        <dsp:cNvSpPr/>
      </dsp:nvSpPr>
      <dsp:spPr>
        <a:xfrm>
          <a:off x="2326142" y="2187009"/>
          <a:ext cx="91440" cy="231428"/>
        </a:xfrm>
        <a:custGeom>
          <a:avLst/>
          <a:gdLst/>
          <a:ahLst/>
          <a:cxnLst/>
          <a:rect l="0" t="0" r="0" b="0"/>
          <a:pathLst>
            <a:path>
              <a:moveTo>
                <a:pt x="46677" y="0"/>
              </a:moveTo>
              <a:lnTo>
                <a:pt x="46677" y="130651"/>
              </a:lnTo>
              <a:lnTo>
                <a:pt x="45720" y="130651"/>
              </a:lnTo>
              <a:lnTo>
                <a:pt x="45720" y="2314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AAB3C5-DE59-4187-939A-E1BA5C0AAB21}">
      <dsp:nvSpPr>
        <dsp:cNvPr id="0" name=""/>
        <dsp:cNvSpPr/>
      </dsp:nvSpPr>
      <dsp:spPr>
        <a:xfrm>
          <a:off x="2372819" y="1569913"/>
          <a:ext cx="1521436" cy="328579"/>
        </a:xfrm>
        <a:custGeom>
          <a:avLst/>
          <a:gdLst/>
          <a:ahLst/>
          <a:cxnLst/>
          <a:rect l="0" t="0" r="0" b="0"/>
          <a:pathLst>
            <a:path>
              <a:moveTo>
                <a:pt x="1521436" y="0"/>
              </a:moveTo>
              <a:lnTo>
                <a:pt x="1521436" y="227802"/>
              </a:lnTo>
              <a:lnTo>
                <a:pt x="0" y="227802"/>
              </a:lnTo>
              <a:lnTo>
                <a:pt x="0" y="32857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380D3D-3B9D-43C2-8E5F-BD78C73DBD22}">
      <dsp:nvSpPr>
        <dsp:cNvPr id="0" name=""/>
        <dsp:cNvSpPr/>
      </dsp:nvSpPr>
      <dsp:spPr>
        <a:xfrm>
          <a:off x="3848536" y="671925"/>
          <a:ext cx="91440" cy="2072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720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0A2554-04E9-4FC1-AC43-F2C76FA974C3}">
      <dsp:nvSpPr>
        <dsp:cNvPr id="0" name=""/>
        <dsp:cNvSpPr/>
      </dsp:nvSpPr>
      <dsp:spPr>
        <a:xfrm>
          <a:off x="3350336" y="-18852"/>
          <a:ext cx="1087839" cy="690778"/>
        </a:xfrm>
        <a:prstGeom prst="roundRect">
          <a:avLst>
            <a:gd name="adj" fmla="val 10000"/>
          </a:avLst>
        </a:prstGeom>
        <a:solidFill>
          <a:srgbClr val="C9C9C9"/>
        </a:solidFill>
        <a:ln w="12700" cap="flat" cmpd="sng" algn="ctr">
          <a:solidFill>
            <a:srgbClr val="C9C9C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F971CD-2872-4130-A7ED-C09A49EAF031}">
      <dsp:nvSpPr>
        <dsp:cNvPr id="0" name=""/>
        <dsp:cNvSpPr/>
      </dsp:nvSpPr>
      <dsp:spPr>
        <a:xfrm>
          <a:off x="3471207" y="95974"/>
          <a:ext cx="1087839" cy="690778"/>
        </a:xfrm>
        <a:prstGeom prst="roundRect">
          <a:avLst>
            <a:gd name="adj" fmla="val 10000"/>
          </a:avLst>
        </a:prstGeom>
        <a:solidFill>
          <a:schemeClr val="bg1">
            <a:alpha val="90000"/>
          </a:schemeClr>
        </a:solidFill>
        <a:ln w="12700" cap="flat" cmpd="sng" algn="ctr">
          <a:solidFill>
            <a:srgbClr val="C9C9C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 dirty="0"/>
            <a:t>The Business</a:t>
          </a:r>
        </a:p>
      </dsp:txBody>
      <dsp:txXfrm>
        <a:off x="3491439" y="116206"/>
        <a:ext cx="1047375" cy="650314"/>
      </dsp:txXfrm>
    </dsp:sp>
    <dsp:sp modelId="{8BC6F27B-95F8-4667-B32A-927BDAA56451}">
      <dsp:nvSpPr>
        <dsp:cNvPr id="0" name=""/>
        <dsp:cNvSpPr/>
      </dsp:nvSpPr>
      <dsp:spPr>
        <a:xfrm>
          <a:off x="3350336" y="879135"/>
          <a:ext cx="1087839" cy="690778"/>
        </a:xfrm>
        <a:prstGeom prst="roundRect">
          <a:avLst>
            <a:gd name="adj" fmla="val 10000"/>
          </a:avLst>
        </a:prstGeom>
        <a:solidFill>
          <a:srgbClr val="5B9BD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A32526-6903-4E73-B34E-1EED774EBBAF}">
      <dsp:nvSpPr>
        <dsp:cNvPr id="0" name=""/>
        <dsp:cNvSpPr/>
      </dsp:nvSpPr>
      <dsp:spPr>
        <a:xfrm>
          <a:off x="3471207" y="993962"/>
          <a:ext cx="1087839" cy="6907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B9B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 dirty="0"/>
            <a:t>Operations Team</a:t>
          </a:r>
        </a:p>
      </dsp:txBody>
      <dsp:txXfrm>
        <a:off x="3491439" y="1014194"/>
        <a:ext cx="1047375" cy="650314"/>
      </dsp:txXfrm>
    </dsp:sp>
    <dsp:sp modelId="{9157B419-6E75-480F-B21C-F254C7007743}">
      <dsp:nvSpPr>
        <dsp:cNvPr id="0" name=""/>
        <dsp:cNvSpPr/>
      </dsp:nvSpPr>
      <dsp:spPr>
        <a:xfrm>
          <a:off x="1828899" y="1898492"/>
          <a:ext cx="1087839" cy="288517"/>
        </a:xfrm>
        <a:prstGeom prst="roundRect">
          <a:avLst>
            <a:gd name="adj" fmla="val 10000"/>
          </a:avLst>
        </a:prstGeom>
        <a:solidFill>
          <a:srgbClr val="5B9BD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7A034B-086D-48FF-9C6B-7E00A1866EC5}">
      <dsp:nvSpPr>
        <dsp:cNvPr id="0" name=""/>
        <dsp:cNvSpPr/>
      </dsp:nvSpPr>
      <dsp:spPr>
        <a:xfrm>
          <a:off x="1949771" y="2013320"/>
          <a:ext cx="1087839" cy="28851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B9B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/>
            <a:t>Referral</a:t>
          </a:r>
        </a:p>
      </dsp:txBody>
      <dsp:txXfrm>
        <a:off x="1958221" y="2021770"/>
        <a:ext cx="1070939" cy="271617"/>
      </dsp:txXfrm>
    </dsp:sp>
    <dsp:sp modelId="{52B3DAE8-971C-4BE8-8F77-4CBCD5F7634F}">
      <dsp:nvSpPr>
        <dsp:cNvPr id="0" name=""/>
        <dsp:cNvSpPr/>
      </dsp:nvSpPr>
      <dsp:spPr>
        <a:xfrm>
          <a:off x="1827942" y="2418437"/>
          <a:ext cx="1087839" cy="6907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D2C5AA-CEA1-4157-B96D-760EFC5146BA}">
      <dsp:nvSpPr>
        <dsp:cNvPr id="0" name=""/>
        <dsp:cNvSpPr/>
      </dsp:nvSpPr>
      <dsp:spPr>
        <a:xfrm>
          <a:off x="1948813" y="2533265"/>
          <a:ext cx="1087839" cy="6907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/>
            <a:t>Action Team</a:t>
          </a:r>
        </a:p>
      </dsp:txBody>
      <dsp:txXfrm>
        <a:off x="1969045" y="2553497"/>
        <a:ext cx="1047375" cy="650314"/>
      </dsp:txXfrm>
    </dsp:sp>
    <dsp:sp modelId="{6620B64C-FEBE-4470-9C61-34EE06E48478}">
      <dsp:nvSpPr>
        <dsp:cNvPr id="0" name=""/>
        <dsp:cNvSpPr/>
      </dsp:nvSpPr>
      <dsp:spPr>
        <a:xfrm>
          <a:off x="3236113" y="2443426"/>
          <a:ext cx="1316286" cy="835841"/>
        </a:xfrm>
        <a:prstGeom prst="roundRect">
          <a:avLst>
            <a:gd name="adj" fmla="val 10000"/>
          </a:avLst>
        </a:prstGeom>
        <a:solidFill>
          <a:srgbClr val="5B9BD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C681FE-F4C2-479D-BF59-01C02D9EB7E8}">
      <dsp:nvSpPr>
        <dsp:cNvPr id="0" name=""/>
        <dsp:cNvSpPr/>
      </dsp:nvSpPr>
      <dsp:spPr>
        <a:xfrm>
          <a:off x="3356984" y="2558254"/>
          <a:ext cx="1316286" cy="8358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B9B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 dirty="0"/>
            <a:t>Management Team</a:t>
          </a:r>
        </a:p>
      </dsp:txBody>
      <dsp:txXfrm>
        <a:off x="3381465" y="2582735"/>
        <a:ext cx="1267324" cy="786879"/>
      </dsp:txXfrm>
    </dsp:sp>
    <dsp:sp modelId="{6C4E1CB8-4EB7-4C07-A352-593CF888C6AD}">
      <dsp:nvSpPr>
        <dsp:cNvPr id="0" name=""/>
        <dsp:cNvSpPr/>
      </dsp:nvSpPr>
      <dsp:spPr>
        <a:xfrm>
          <a:off x="3348603" y="4065039"/>
          <a:ext cx="1087839" cy="690778"/>
        </a:xfrm>
        <a:prstGeom prst="roundRect">
          <a:avLst>
            <a:gd name="adj" fmla="val 10000"/>
          </a:avLst>
        </a:prstGeom>
        <a:solidFill>
          <a:srgbClr val="C9C9C9"/>
        </a:solidFill>
        <a:ln w="19050" cap="flat" cmpd="sng" algn="ctr">
          <a:solidFill>
            <a:srgbClr val="C9C9C9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</dsp:sp>
    <dsp:sp modelId="{CC1C5035-1A91-4946-AE40-CB07590A1AE8}">
      <dsp:nvSpPr>
        <dsp:cNvPr id="0" name=""/>
        <dsp:cNvSpPr/>
      </dsp:nvSpPr>
      <dsp:spPr>
        <a:xfrm>
          <a:off x="3469474" y="4179866"/>
          <a:ext cx="1087839" cy="690778"/>
        </a:xfrm>
        <a:prstGeom prst="roundRect">
          <a:avLst>
            <a:gd name="adj" fmla="val 10000"/>
          </a:avLst>
        </a:prstGeom>
        <a:solidFill>
          <a:schemeClr val="lt1">
            <a:alpha val="90000"/>
          </a:schemeClr>
        </a:solidFill>
        <a:ln w="12700" cap="flat" cmpd="sng" algn="ctr">
          <a:solidFill>
            <a:srgbClr val="C9C9C9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/>
            <a:t>Stakeholder</a:t>
          </a:r>
        </a:p>
      </dsp:txBody>
      <dsp:txXfrm>
        <a:off x="3489706" y="4200098"/>
        <a:ext cx="1047375" cy="650314"/>
      </dsp:txXfrm>
    </dsp:sp>
    <dsp:sp modelId="{6309E124-0420-4953-820C-7F353F917FE5}">
      <dsp:nvSpPr>
        <dsp:cNvPr id="0" name=""/>
        <dsp:cNvSpPr/>
      </dsp:nvSpPr>
      <dsp:spPr>
        <a:xfrm>
          <a:off x="4664554" y="3727531"/>
          <a:ext cx="1087839" cy="690778"/>
        </a:xfrm>
        <a:prstGeom prst="roundRect">
          <a:avLst>
            <a:gd name="adj" fmla="val 10000"/>
          </a:avLst>
        </a:prstGeom>
        <a:solidFill>
          <a:srgbClr val="5B9BD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90366A-1EA3-4D11-B513-26E397365D9B}">
      <dsp:nvSpPr>
        <dsp:cNvPr id="0" name=""/>
        <dsp:cNvSpPr/>
      </dsp:nvSpPr>
      <dsp:spPr>
        <a:xfrm>
          <a:off x="4785425" y="3842359"/>
          <a:ext cx="1087839" cy="6907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B9B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/>
            <a:t>Media &amp; Data Staff / Support</a:t>
          </a:r>
        </a:p>
      </dsp:txBody>
      <dsp:txXfrm>
        <a:off x="4805657" y="3862591"/>
        <a:ext cx="1047375" cy="650314"/>
      </dsp:txXfrm>
    </dsp:sp>
    <dsp:sp modelId="{7C094FD8-88E1-4160-94D2-08EA53D32251}">
      <dsp:nvSpPr>
        <dsp:cNvPr id="0" name=""/>
        <dsp:cNvSpPr/>
      </dsp:nvSpPr>
      <dsp:spPr>
        <a:xfrm>
          <a:off x="1835009" y="2423667"/>
          <a:ext cx="1087839" cy="690778"/>
        </a:xfrm>
        <a:prstGeom prst="roundRect">
          <a:avLst>
            <a:gd name="adj" fmla="val 10000"/>
          </a:avLst>
        </a:prstGeom>
        <a:solidFill>
          <a:srgbClr val="70AD47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</dsp:sp>
    <dsp:sp modelId="{F1AC4F00-CC8A-4D8D-AC3F-545FC687FE20}">
      <dsp:nvSpPr>
        <dsp:cNvPr id="0" name=""/>
        <dsp:cNvSpPr/>
      </dsp:nvSpPr>
      <dsp:spPr>
        <a:xfrm>
          <a:off x="1955881" y="2538494"/>
          <a:ext cx="1087839" cy="690778"/>
        </a:xfrm>
        <a:prstGeom prst="roundRect">
          <a:avLst>
            <a:gd name="adj" fmla="val 10000"/>
          </a:avLst>
        </a:prstGeom>
        <a:solidFill>
          <a:schemeClr val="lt1">
            <a:alpha val="90000"/>
          </a:schemeClr>
        </a:solidFill>
        <a:ln w="12700" cap="flat" cmpd="sng" algn="ctr">
          <a:solidFill>
            <a:srgbClr val="70AD47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/>
            <a:t>Action Team</a:t>
          </a:r>
        </a:p>
      </dsp:txBody>
      <dsp:txXfrm>
        <a:off x="1976113" y="2558726"/>
        <a:ext cx="1047375" cy="650314"/>
      </dsp:txXfrm>
    </dsp:sp>
    <dsp:sp modelId="{A57B45FB-07C5-43F7-8C77-A137876B843A}">
      <dsp:nvSpPr>
        <dsp:cNvPr id="0" name=""/>
        <dsp:cNvSpPr/>
      </dsp:nvSpPr>
      <dsp:spPr>
        <a:xfrm>
          <a:off x="4850689" y="2410210"/>
          <a:ext cx="1087839" cy="6907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4F9B20-750E-48D5-8192-9D35EF31A932}">
      <dsp:nvSpPr>
        <dsp:cNvPr id="0" name=""/>
        <dsp:cNvSpPr/>
      </dsp:nvSpPr>
      <dsp:spPr>
        <a:xfrm>
          <a:off x="4971560" y="2525038"/>
          <a:ext cx="1087839" cy="6907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/>
            <a:t>Response Team</a:t>
          </a:r>
        </a:p>
      </dsp:txBody>
      <dsp:txXfrm>
        <a:off x="4991792" y="2545270"/>
        <a:ext cx="1047375" cy="650314"/>
      </dsp:txXfrm>
    </dsp:sp>
    <dsp:sp modelId="{D01950BB-FD90-41DF-848F-3DFDB6F39896}">
      <dsp:nvSpPr>
        <dsp:cNvPr id="0" name=""/>
        <dsp:cNvSpPr/>
      </dsp:nvSpPr>
      <dsp:spPr>
        <a:xfrm>
          <a:off x="4846383" y="1893808"/>
          <a:ext cx="1087839" cy="288517"/>
        </a:xfrm>
        <a:prstGeom prst="roundRect">
          <a:avLst>
            <a:gd name="adj" fmla="val 10000"/>
          </a:avLst>
        </a:prstGeom>
        <a:solidFill>
          <a:srgbClr val="5B9BD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E7B7B1-B825-4EAB-A7F2-6543CD987C5A}">
      <dsp:nvSpPr>
        <dsp:cNvPr id="0" name=""/>
        <dsp:cNvSpPr/>
      </dsp:nvSpPr>
      <dsp:spPr>
        <a:xfrm>
          <a:off x="4967254" y="2008636"/>
          <a:ext cx="1087839" cy="28851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/>
            <a:t>Red-Flag</a:t>
          </a:r>
        </a:p>
      </dsp:txBody>
      <dsp:txXfrm>
        <a:off x="4975704" y="2017086"/>
        <a:ext cx="1070939" cy="271617"/>
      </dsp:txXfrm>
    </dsp:sp>
    <dsp:sp modelId="{8F70869B-5E8A-4414-91FB-427A97C98519}">
      <dsp:nvSpPr>
        <dsp:cNvPr id="0" name=""/>
        <dsp:cNvSpPr/>
      </dsp:nvSpPr>
      <dsp:spPr>
        <a:xfrm>
          <a:off x="4845459" y="2403959"/>
          <a:ext cx="1087839" cy="690778"/>
        </a:xfrm>
        <a:prstGeom prst="roundRect">
          <a:avLst>
            <a:gd name="adj" fmla="val 10000"/>
          </a:avLst>
        </a:prstGeom>
        <a:solidFill>
          <a:srgbClr val="70AD47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</dsp:sp>
    <dsp:sp modelId="{965E3CAA-334B-43C0-B999-25F4DB9B93D4}">
      <dsp:nvSpPr>
        <dsp:cNvPr id="0" name=""/>
        <dsp:cNvSpPr/>
      </dsp:nvSpPr>
      <dsp:spPr>
        <a:xfrm>
          <a:off x="4966330" y="2518786"/>
          <a:ext cx="1087839" cy="690778"/>
        </a:xfrm>
        <a:prstGeom prst="roundRect">
          <a:avLst>
            <a:gd name="adj" fmla="val 10000"/>
          </a:avLst>
        </a:prstGeom>
        <a:solidFill>
          <a:schemeClr val="lt1">
            <a:alpha val="90000"/>
          </a:schemeClr>
        </a:solidFill>
        <a:ln w="12700" cap="flat" cmpd="sng" algn="ctr">
          <a:solidFill>
            <a:srgbClr val="70AD47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 dirty="0"/>
            <a:t>Response Team</a:t>
          </a:r>
        </a:p>
      </dsp:txBody>
      <dsp:txXfrm>
        <a:off x="4986562" y="2539018"/>
        <a:ext cx="1047375" cy="6503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62409C15-066A-4761-98A2-485096DAA1EA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D6696D8B-757E-4188-A297-ABBC474CB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469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826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9527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176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6601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822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6587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5776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0734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3886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7975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2977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2213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8838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741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2403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131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0130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8486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7015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4402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210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4310E-6A42-4AC1-A07B-2F435501ED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7007" y="1122363"/>
            <a:ext cx="9695793" cy="2387600"/>
          </a:xfrm>
        </p:spPr>
        <p:txBody>
          <a:bodyPr anchor="b"/>
          <a:lstStyle>
            <a:lvl1pPr algn="ctr">
              <a:defRPr sz="6000"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24144D-EA22-498F-A188-6239D4302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4000" b="1">
                <a:solidFill>
                  <a:srgbClr val="57694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B8FCC7-5CDC-48DB-8E79-5B322B696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4" y="6356350"/>
            <a:ext cx="11177752" cy="359760"/>
          </a:xfrm>
          <a:solidFill>
            <a:srgbClr val="B97A56"/>
          </a:solid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Business Retention and Expansion International  |  P.O. Box 15011, Hattiesburg, MS  39404-5011  |  601.602.8075  |  brei@brei.org</a:t>
            </a:r>
          </a:p>
        </p:txBody>
      </p:sp>
    </p:spTree>
    <p:extLst>
      <p:ext uri="{BB962C8B-B14F-4D97-AF65-F5344CB8AC3E}">
        <p14:creationId xmlns:p14="http://schemas.microsoft.com/office/powerpoint/2010/main" val="72950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B9798-E3CE-43AF-B583-38C72AD54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08134D-00DF-418F-A114-4D760A9DE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4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024E6-E5B9-4033-A308-21114734E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F68788-5BF2-409B-8C95-DF0E642FF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554AD6-A902-4427-BEF9-452501265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</a:defRPr>
            </a:lvl1pPr>
          </a:lstStyle>
          <a:p>
            <a:fld id="{2ABB0DEF-D804-4791-8C62-4F6916C2FA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146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757D2-E6C4-4CD4-B671-FD46D46B4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C59ED8-2D1C-4097-BE27-AE6C51609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E356A9-570E-4B9F-8D0E-A1B63C184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51FC68-5395-4E38-A005-141A193AB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EBDA0A-C5A0-472C-9C10-CED96F861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464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68127-A763-4FE7-81CC-BB94051C6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C1FFE-7098-4055-ACA5-6DF55FA8D8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82AC34-1076-4775-94EE-74ECFDDF5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A3B1DB-EBB1-4E36-9044-FCFD5A3E6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FCD7FF-1CE0-47A4-8706-D9EAAE90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8BDD0F-A2B0-4974-8DD6-89CD36012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493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05C0F-DEB2-4EFD-9324-B6A8F7ACA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F7BF62-F729-4144-96CC-98D590994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83EBD4-83B0-410B-8D4C-05779F9DD6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25DAEF-8DF8-4B5F-BA85-03B9213D11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227706-EEB7-43DD-B70D-553928871F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31A971-5C4F-4C28-9CBC-5E77854D9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4F3E25-907D-4E05-AD0C-EA7595735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711C71-CA5D-4C84-90D9-503C39847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368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920A7-7140-4CC9-96E0-9EE544A32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497851-6C3D-41ED-9058-78F8A4407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8FDABF-228B-405F-84E3-9835FE585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F5A31C-C086-4451-B460-4E8DED375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338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32D72C-3B07-4615-AC1F-0EA0F5A12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C09B28-D228-4E75-BA33-13931F753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23D3C-F328-4B14-AB47-22A8B4749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975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B2CF3-F071-487A-A903-C2CF32E30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D0499-9D3D-4904-AFFA-D608ED2FE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AD0805-702F-491D-9E68-516AD8484B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06A6D6-5611-474E-85D7-166EDF2ED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ACD0E9-0C5F-4CBF-901C-46714822A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731181-861B-472E-ADFB-98451D40C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617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7729E-6614-4500-8AF4-EA89A137A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2E5D6E-BB83-4576-9B83-67A3628EB9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EB2BC4-CECD-4730-B8FC-E4901A36A9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6F829F-4C02-457A-BAF1-7ADB0F1E5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3EC379-37C4-4072-ABBC-FA54CFB7E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37F0E5-7CA3-4B47-A5D0-01A0E7B5C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694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0810A-8FDD-4D2F-84B8-0BAC3EB5C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E5C4AD-F6E3-4A14-8B83-2F17DD7506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5E25B6-B973-42F3-9649-EB54514BB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78945-F03B-4FC2-B93F-9E4B167BB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61B08-5F20-4E40-A4B8-EDB60F42E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122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7179BD-58AB-4E5F-AC9B-0D9B7003B6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DEDE5B-FE5E-47D3-B99A-FDAA1406A9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0F2D3-D918-4C8F-AE99-1B6B985F2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FD30F-0FE1-41E5-A706-EDAACCE7E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B7B574-6E4D-4F2A-847F-4D122000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626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66F0A9-7017-439D-95D6-4AB87F3D8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3D2434-1ABC-432D-9CF4-DEFD9372B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2251D0-0B9E-43E3-82BF-3F067ACA0C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FAC76-2FF1-4B3D-BE2D-038EE1D7E7DE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D5E7B-08F4-4D90-ABD1-B4E2EFFA52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515C7-7CB5-4F95-9FDB-9DBB76386C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426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opbox.com/s/lq1k8awq1bla0p4/1A%20-%20Tab%201%20Bear%20in%20Benalla.m4v?dl=0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-nc-sa/3.0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49B56-C1E7-4E94-8222-3F0872FFB5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7007" y="1122363"/>
            <a:ext cx="10348936" cy="2387600"/>
          </a:xfrm>
        </p:spPr>
        <p:txBody>
          <a:bodyPr/>
          <a:lstStyle/>
          <a:p>
            <a:pPr algn="l"/>
            <a:r>
              <a:rPr lang="en-US" dirty="0"/>
              <a:t>Business Retention &amp; Expansion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A6BFB2-5E4F-4DFC-B315-8EE527E7D4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133599"/>
          </a:xfrm>
        </p:spPr>
        <p:txBody>
          <a:bodyPr>
            <a:normAutofit/>
          </a:bodyPr>
          <a:lstStyle/>
          <a:p>
            <a:r>
              <a:rPr lang="en-US" b="0" dirty="0"/>
              <a:t>An Economic Development Strategy to Work With Your Existing Businesses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4D2CD03-CEB4-416A-ACF2-A2C0667A1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4" y="6356350"/>
            <a:ext cx="11177752" cy="359760"/>
          </a:xfrm>
          <a:solidFill>
            <a:srgbClr val="C0A47F"/>
          </a:solid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b="1" dirty="0"/>
              <a:t>Business Retention and Expansion International  |  P.O. Box 15011, Hattiesburg, MS  39404-5011  |  601.602.8075  |  brei@brei.org</a:t>
            </a:r>
          </a:p>
        </p:txBody>
      </p:sp>
    </p:spTree>
    <p:extLst>
      <p:ext uri="{BB962C8B-B14F-4D97-AF65-F5344CB8AC3E}">
        <p14:creationId xmlns:p14="http://schemas.microsoft.com/office/powerpoint/2010/main" val="1966818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BR&amp;E Program?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58F522-B928-4A79-BB6F-388D757A12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60079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BR&amp;E programs include all efforts to encourage the retention and growth of a community’s existing businesses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3838C95B-0F4B-4C3F-9CDF-AF5EFB12425E}"/>
              </a:ext>
            </a:extLst>
          </p:cNvPr>
          <p:cNvSpPr txBox="1">
            <a:spLocks/>
          </p:cNvSpPr>
          <p:nvPr/>
        </p:nvSpPr>
        <p:spPr>
          <a:xfrm>
            <a:off x="4438996" y="1828395"/>
            <a:ext cx="7229312" cy="4090265"/>
          </a:xfrm>
          <a:prstGeom prst="rect">
            <a:avLst/>
          </a:prstGeom>
          <a:ln w="31750">
            <a:solidFill>
              <a:srgbClr val="576943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576943"/>
                </a:solidFill>
              </a:rPr>
              <a:t>Technical training</a:t>
            </a:r>
          </a:p>
          <a:p>
            <a:r>
              <a:rPr lang="en-US" b="1" dirty="0">
                <a:solidFill>
                  <a:srgbClr val="576943"/>
                </a:solidFill>
              </a:rPr>
              <a:t>Management seminars</a:t>
            </a:r>
          </a:p>
          <a:p>
            <a:r>
              <a:rPr lang="en-US" b="1" dirty="0">
                <a:solidFill>
                  <a:srgbClr val="576943"/>
                </a:solidFill>
              </a:rPr>
              <a:t>Identify local sources of inputs</a:t>
            </a:r>
          </a:p>
          <a:p>
            <a:r>
              <a:rPr lang="en-US" b="1" dirty="0">
                <a:solidFill>
                  <a:srgbClr val="576943"/>
                </a:solidFill>
              </a:rPr>
              <a:t>Improve labor/ management relations</a:t>
            </a:r>
          </a:p>
          <a:p>
            <a:r>
              <a:rPr lang="en-US" b="1" dirty="0">
                <a:solidFill>
                  <a:srgbClr val="576943"/>
                </a:solidFill>
              </a:rPr>
              <a:t>Reduce cost and improve the quality of local services</a:t>
            </a:r>
          </a:p>
          <a:p>
            <a:r>
              <a:rPr lang="en-US" b="1" dirty="0">
                <a:solidFill>
                  <a:srgbClr val="576943"/>
                </a:solidFill>
              </a:rPr>
              <a:t>Improve school/work relationships</a:t>
            </a:r>
          </a:p>
          <a:p>
            <a:r>
              <a:rPr lang="en-US" b="1" dirty="0">
                <a:solidFill>
                  <a:srgbClr val="576943"/>
                </a:solidFill>
              </a:rPr>
              <a:t>Retaining youth in the community</a:t>
            </a:r>
          </a:p>
        </p:txBody>
      </p:sp>
    </p:spTree>
    <p:extLst>
      <p:ext uri="{BB962C8B-B14F-4D97-AF65-F5344CB8AC3E}">
        <p14:creationId xmlns:p14="http://schemas.microsoft.com/office/powerpoint/2010/main" val="2548419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BR&amp;E Visitation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42992"/>
            <a:ext cx="10832869" cy="4820104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The visitation program is a special type of BR&amp;E program</a:t>
            </a:r>
          </a:p>
          <a:p>
            <a:pPr lvl="1"/>
            <a:r>
              <a:rPr lang="en-US" sz="2600" dirty="0"/>
              <a:t>The program surveys existing businesses to determine their perceived strengths, weaknesses, opportunities and threats – particularly as these apply to the local/provincial/state economic environment</a:t>
            </a:r>
          </a:p>
          <a:p>
            <a:pPr lvl="1"/>
            <a:r>
              <a:rPr lang="en-US" sz="2600" dirty="0"/>
              <a:t>Uses a standardized survey instrument to obtain specific information from existing businesses</a:t>
            </a:r>
          </a:p>
          <a:p>
            <a:pPr lvl="1"/>
            <a:r>
              <a:rPr lang="en-US" sz="2600" dirty="0"/>
              <a:t>Surveys are conducted by trained economic development professionals for a “continuous” or “segregated” basis or by volunteers from the community for a “volunteer visitor” or “paid professional” basis</a:t>
            </a:r>
          </a:p>
          <a:p>
            <a:pPr lvl="1"/>
            <a:r>
              <a:rPr lang="en-US" sz="2600" dirty="0"/>
              <a:t>Analysis of survey responses provides insight to the removal of barriers and the enhancement of opportunities to business (and job) growth</a:t>
            </a:r>
          </a:p>
          <a:p>
            <a:r>
              <a:rPr lang="en-US" sz="3000" dirty="0"/>
              <a:t>But the goal – outcome – is relationships!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8020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Implement a BR&amp;E Visitation Program?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69438" cy="4820104"/>
          </a:xfrm>
        </p:spPr>
        <p:txBody>
          <a:bodyPr>
            <a:normAutofit/>
          </a:bodyPr>
          <a:lstStyle/>
          <a:p>
            <a:r>
              <a:rPr lang="en-US" dirty="0"/>
              <a:t>Communities can’t do it </a:t>
            </a:r>
            <a:r>
              <a:rPr lang="en-US" b="1" i="1" dirty="0"/>
              <a:t>all</a:t>
            </a:r>
            <a:r>
              <a:rPr lang="en-US" dirty="0"/>
              <a:t> (ask yourself “What is all?”)</a:t>
            </a:r>
          </a:p>
          <a:p>
            <a:r>
              <a:rPr lang="en-US" dirty="0"/>
              <a:t>The process identifies needs of individual companies (Company Specific issues) and systemic issues facing all companies (Company Common issues)</a:t>
            </a:r>
          </a:p>
          <a:p>
            <a:r>
              <a:rPr lang="en-US" dirty="0"/>
              <a:t>Prioritizes existing firm-related projects subject to the following types of criteria:</a:t>
            </a:r>
          </a:p>
          <a:p>
            <a:pPr lvl="1"/>
            <a:r>
              <a:rPr lang="en-US" b="1" dirty="0">
                <a:solidFill>
                  <a:srgbClr val="576943"/>
                </a:solidFill>
              </a:rPr>
              <a:t>The types of firms in the community</a:t>
            </a:r>
          </a:p>
          <a:p>
            <a:pPr lvl="1"/>
            <a:r>
              <a:rPr lang="en-US" b="1" dirty="0">
                <a:solidFill>
                  <a:srgbClr val="576943"/>
                </a:solidFill>
              </a:rPr>
              <a:t>The pressures they face</a:t>
            </a:r>
          </a:p>
          <a:p>
            <a:pPr lvl="1"/>
            <a:r>
              <a:rPr lang="en-US" b="1" dirty="0">
                <a:solidFill>
                  <a:srgbClr val="576943"/>
                </a:solidFill>
              </a:rPr>
              <a:t>Other local factors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7914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BR&amp;E Visitation Program?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3CCAA73-E498-4249-BD4C-80E7A69F1084}"/>
              </a:ext>
            </a:extLst>
          </p:cNvPr>
          <p:cNvSpPr txBox="1"/>
          <p:nvPr/>
        </p:nvSpPr>
        <p:spPr>
          <a:xfrm>
            <a:off x="1740944" y="2277734"/>
            <a:ext cx="8710111" cy="2859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sz="4000" b="1" dirty="0"/>
              <a:t>“… is an action-oriented process for learning about the concerns of local businesses and setting priorities for BR&amp;E projects to address those needs.”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DB1674-6B18-44A8-8233-F86BD51D0BE3}"/>
              </a:ext>
            </a:extLst>
          </p:cNvPr>
          <p:cNvSpPr txBox="1"/>
          <p:nvPr/>
        </p:nvSpPr>
        <p:spPr>
          <a:xfrm>
            <a:off x="8329352" y="5170525"/>
            <a:ext cx="31734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George Morse</a:t>
            </a:r>
          </a:p>
          <a:p>
            <a:r>
              <a:rPr lang="en-US" sz="2400" dirty="0"/>
              <a:t>University of Minnesota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3CA881-733C-E502-0093-32BD5CA5824D}"/>
              </a:ext>
            </a:extLst>
          </p:cNvPr>
          <p:cNvSpPr txBox="1"/>
          <p:nvPr/>
        </p:nvSpPr>
        <p:spPr>
          <a:xfrm>
            <a:off x="742950" y="5848350"/>
            <a:ext cx="997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Video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682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Types of BR&amp;E Visitation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2971"/>
            <a:ext cx="11098876" cy="4963955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Traditional or Volunteer Visitor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Uses volunteer visitors from the community to survey the businesses; process is entirely community driven</a:t>
            </a:r>
          </a:p>
          <a:p>
            <a:r>
              <a:rPr lang="en-US" b="1" dirty="0"/>
              <a:t>Paid Professional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Community drives the process, but a paid professional surveyor is used for the business visits</a:t>
            </a:r>
          </a:p>
          <a:p>
            <a:r>
              <a:rPr lang="en-US" b="1" dirty="0"/>
              <a:t>Segregated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Economic development professionals develop and implement the process, but a business relationships and a viable community plan are the key process goals</a:t>
            </a:r>
          </a:p>
          <a:p>
            <a:r>
              <a:rPr lang="en-US" b="1" dirty="0"/>
              <a:t>Continuous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Economic development professionals develop and implement the process, but the goal is focused on relationship building with the business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8266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716491" cy="1325563"/>
          </a:xfrm>
        </p:spPr>
        <p:txBody>
          <a:bodyPr/>
          <a:lstStyle/>
          <a:p>
            <a:r>
              <a:rPr lang="en-US" dirty="0"/>
              <a:t>Continuous/Segregated Process Key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2971"/>
            <a:ext cx="11098876" cy="4963955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The process is comprised of three main process sets</a:t>
            </a:r>
          </a:p>
          <a:p>
            <a:pPr lvl="1"/>
            <a:r>
              <a:rPr lang="en-US" b="1" dirty="0">
                <a:solidFill>
                  <a:srgbClr val="576943"/>
                </a:solidFill>
              </a:rPr>
              <a:t>Internal Processes </a:t>
            </a:r>
            <a:r>
              <a:rPr lang="en-US" dirty="0">
                <a:solidFill>
                  <a:srgbClr val="576943"/>
                </a:solidFill>
              </a:rPr>
              <a:t>– management team, account executives</a:t>
            </a:r>
          </a:p>
          <a:p>
            <a:pPr lvl="2"/>
            <a:r>
              <a:rPr lang="en-US" dirty="0">
                <a:solidFill>
                  <a:srgbClr val="576943"/>
                </a:solidFill>
              </a:rPr>
              <a:t>Management team – facilitates the overall process</a:t>
            </a:r>
          </a:p>
          <a:p>
            <a:pPr lvl="2"/>
            <a:r>
              <a:rPr lang="en-US" dirty="0">
                <a:solidFill>
                  <a:srgbClr val="576943"/>
                </a:solidFill>
              </a:rPr>
              <a:t>Account executives – responsible for firm visits and response/referral team interactions</a:t>
            </a:r>
          </a:p>
          <a:p>
            <a:pPr lvl="1"/>
            <a:r>
              <a:rPr lang="en-US" b="1" dirty="0">
                <a:solidFill>
                  <a:srgbClr val="576943"/>
                </a:solidFill>
              </a:rPr>
              <a:t>Partnership Processes </a:t>
            </a:r>
            <a:r>
              <a:rPr lang="en-US" dirty="0">
                <a:solidFill>
                  <a:srgbClr val="576943"/>
                </a:solidFill>
              </a:rPr>
              <a:t>– response and action teams</a:t>
            </a:r>
          </a:p>
          <a:p>
            <a:pPr lvl="2"/>
            <a:r>
              <a:rPr lang="en-US" dirty="0">
                <a:solidFill>
                  <a:srgbClr val="576943"/>
                </a:solidFill>
              </a:rPr>
              <a:t>Response Team – addresses red, yellow, and green flag issues arising from the diagnostic visit</a:t>
            </a:r>
          </a:p>
          <a:p>
            <a:pPr lvl="2"/>
            <a:r>
              <a:rPr lang="en-US" dirty="0">
                <a:solidFill>
                  <a:srgbClr val="576943"/>
                </a:solidFill>
              </a:rPr>
              <a:t>Action Team – the “client services network” that provides programs and tools to BR&amp;E clients</a:t>
            </a:r>
          </a:p>
          <a:p>
            <a:pPr lvl="1"/>
            <a:r>
              <a:rPr lang="en-US" b="1" dirty="0">
                <a:solidFill>
                  <a:srgbClr val="576943"/>
                </a:solidFill>
              </a:rPr>
              <a:t>External Processes </a:t>
            </a:r>
            <a:r>
              <a:rPr lang="en-US" dirty="0">
                <a:solidFill>
                  <a:srgbClr val="576943"/>
                </a:solidFill>
              </a:rPr>
              <a:t>– businesses and stakeholders</a:t>
            </a:r>
          </a:p>
          <a:p>
            <a:pPr lvl="2"/>
            <a:r>
              <a:rPr lang="en-US" dirty="0">
                <a:solidFill>
                  <a:srgbClr val="576943"/>
                </a:solidFill>
              </a:rPr>
              <a:t>Businesses – the primary beneficiaries of the BR&amp;E program</a:t>
            </a:r>
          </a:p>
          <a:p>
            <a:pPr lvl="2"/>
            <a:r>
              <a:rPr lang="en-US" dirty="0">
                <a:solidFill>
                  <a:srgbClr val="576943"/>
                </a:solidFill>
              </a:rPr>
              <a:t>Stakeholders – those in the community with an interest in the local economic environment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1585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716491" cy="1325563"/>
          </a:xfrm>
        </p:spPr>
        <p:txBody>
          <a:bodyPr/>
          <a:lstStyle/>
          <a:p>
            <a:r>
              <a:rPr lang="en-US" dirty="0"/>
              <a:t>Continuous/Segregated Process Key Features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8AE9D872-4B65-49D5-BA12-52D6E85EEC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5670983"/>
              </p:ext>
            </p:extLst>
          </p:nvPr>
        </p:nvGraphicFramePr>
        <p:xfrm>
          <a:off x="685800" y="1676399"/>
          <a:ext cx="7858539" cy="50402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781F60D3-4058-4283-8889-03AE389F97A5}"/>
              </a:ext>
            </a:extLst>
          </p:cNvPr>
          <p:cNvSpPr/>
          <p:nvPr/>
        </p:nvSpPr>
        <p:spPr>
          <a:xfrm>
            <a:off x="9181649" y="5764387"/>
            <a:ext cx="25559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600" dirty="0">
                <a:latin typeface="+mn-lt"/>
              </a:rPr>
              <a:t>Blue: Internal Teams/Staff</a:t>
            </a:r>
          </a:p>
          <a:p>
            <a:pPr marL="0" indent="0">
              <a:buNone/>
            </a:pPr>
            <a:r>
              <a:rPr lang="en-US" sz="1600" dirty="0">
                <a:latin typeface="+mn-lt"/>
              </a:rPr>
              <a:t>Green: Partners</a:t>
            </a:r>
          </a:p>
          <a:p>
            <a:pPr marL="0" indent="0">
              <a:buNone/>
            </a:pPr>
            <a:r>
              <a:rPr lang="en-US" sz="1600" dirty="0">
                <a:latin typeface="+mn-lt"/>
              </a:rPr>
              <a:t>Grey: External</a:t>
            </a:r>
          </a:p>
        </p:txBody>
      </p:sp>
    </p:spTree>
    <p:extLst>
      <p:ext uri="{BB962C8B-B14F-4D97-AF65-F5344CB8AC3E}">
        <p14:creationId xmlns:p14="http://schemas.microsoft.com/office/powerpoint/2010/main" val="2597496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82745" cy="1325563"/>
          </a:xfrm>
        </p:spPr>
        <p:txBody>
          <a:bodyPr/>
          <a:lstStyle/>
          <a:p>
            <a:r>
              <a:rPr lang="en-US" dirty="0"/>
              <a:t>Continuous/Segregated Process Key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Grassroots program with local </a:t>
            </a:r>
            <a:r>
              <a:rPr lang="en-US" dirty="0" err="1"/>
              <a:t>buyin</a:t>
            </a:r>
            <a:endParaRPr lang="en-US" dirty="0"/>
          </a:p>
          <a:p>
            <a:r>
              <a:rPr lang="en-US" dirty="0"/>
              <a:t>The local EDO plans and organizes the program</a:t>
            </a:r>
          </a:p>
          <a:p>
            <a:r>
              <a:rPr lang="en-US" dirty="0"/>
              <a:t>Economic development professionals (account executives) visit the firms</a:t>
            </a:r>
          </a:p>
          <a:p>
            <a:r>
              <a:rPr lang="en-US" dirty="0"/>
              <a:t>The program builds linkages and networks</a:t>
            </a:r>
          </a:p>
          <a:p>
            <a:r>
              <a:rPr lang="en-US" dirty="0"/>
              <a:t>The stakeholders have a greater understanding of the local economy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B51671-46A9-43A8-A414-B0BAA5EEBE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66725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Followup</a:t>
            </a:r>
            <a:r>
              <a:rPr lang="en-US" dirty="0"/>
              <a:t> is built into the program process</a:t>
            </a:r>
          </a:p>
          <a:p>
            <a:r>
              <a:rPr lang="en-US" dirty="0"/>
              <a:t>BR&amp;E programs plan for something to happen</a:t>
            </a:r>
          </a:p>
          <a:p>
            <a:r>
              <a:rPr lang="en-US" dirty="0"/>
              <a:t>The program responds to the weaknesses and threats identified in the survey</a:t>
            </a:r>
          </a:p>
          <a:p>
            <a:r>
              <a:rPr lang="en-US" dirty="0"/>
              <a:t>Business-specific solutions</a:t>
            </a:r>
          </a:p>
          <a:p>
            <a:r>
              <a:rPr lang="en-US" dirty="0"/>
              <a:t>Local economic environment issues are addressed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98291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D1E2F915-6899-484A-B66B-28638619CA71}"/>
              </a:ext>
            </a:extLst>
          </p:cNvPr>
          <p:cNvSpPr/>
          <p:nvPr/>
        </p:nvSpPr>
        <p:spPr>
          <a:xfrm>
            <a:off x="2419002" y="2514600"/>
            <a:ext cx="4596384" cy="3657600"/>
          </a:xfrm>
          <a:prstGeom prst="triangle">
            <a:avLst/>
          </a:prstGeom>
          <a:noFill/>
          <a:ln w="44450">
            <a:solidFill>
              <a:srgbClr val="5769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716491" cy="1325563"/>
          </a:xfrm>
        </p:spPr>
        <p:txBody>
          <a:bodyPr/>
          <a:lstStyle/>
          <a:p>
            <a:r>
              <a:rPr lang="en-US" dirty="0"/>
              <a:t>Continuous/Segregated Process Key Features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04E832-E605-46CD-A65B-2D5FA0133662}"/>
              </a:ext>
            </a:extLst>
          </p:cNvPr>
          <p:cNvCxnSpPr/>
          <p:nvPr/>
        </p:nvCxnSpPr>
        <p:spPr>
          <a:xfrm>
            <a:off x="4171602" y="3429000"/>
            <a:ext cx="6019800" cy="0"/>
          </a:xfrm>
          <a:prstGeom prst="line">
            <a:avLst/>
          </a:prstGeom>
          <a:ln w="44450">
            <a:solidFill>
              <a:srgbClr val="C0A4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63D2E75-C831-481D-8A31-982816B9CB06}"/>
              </a:ext>
            </a:extLst>
          </p:cNvPr>
          <p:cNvCxnSpPr>
            <a:stCxn id="6" idx="1"/>
          </p:cNvCxnSpPr>
          <p:nvPr/>
        </p:nvCxnSpPr>
        <p:spPr>
          <a:xfrm rot="10800000" flipH="1">
            <a:off x="3568098" y="4343400"/>
            <a:ext cx="6623304" cy="0"/>
          </a:xfrm>
          <a:prstGeom prst="line">
            <a:avLst/>
          </a:prstGeom>
          <a:ln w="44450">
            <a:solidFill>
              <a:srgbClr val="C0A4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1F4B4C4-4695-4F98-A5E5-A3B4EFEDC056}"/>
              </a:ext>
            </a:extLst>
          </p:cNvPr>
          <p:cNvCxnSpPr/>
          <p:nvPr/>
        </p:nvCxnSpPr>
        <p:spPr>
          <a:xfrm>
            <a:off x="3028602" y="5257800"/>
            <a:ext cx="7162800" cy="0"/>
          </a:xfrm>
          <a:prstGeom prst="line">
            <a:avLst/>
          </a:prstGeom>
          <a:ln w="44450">
            <a:solidFill>
              <a:srgbClr val="C0A4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199BDBD-284E-4E68-A73D-F55F7D73AEE7}"/>
              </a:ext>
            </a:extLst>
          </p:cNvPr>
          <p:cNvCxnSpPr>
            <a:stCxn id="6" idx="4"/>
          </p:cNvCxnSpPr>
          <p:nvPr/>
        </p:nvCxnSpPr>
        <p:spPr>
          <a:xfrm rot="16200000" flipH="1">
            <a:off x="8603394" y="4584192"/>
            <a:ext cx="0" cy="317601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8F01F58-4686-4B3B-8B6E-94665A34FB91}"/>
              </a:ext>
            </a:extLst>
          </p:cNvPr>
          <p:cNvSpPr txBox="1"/>
          <p:nvPr/>
        </p:nvSpPr>
        <p:spPr>
          <a:xfrm>
            <a:off x="7442477" y="5715000"/>
            <a:ext cx="8847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576943"/>
                </a:solidFill>
                <a:latin typeface="+mn-lt"/>
              </a:rPr>
              <a:t>Data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EDD8CC-5B5D-4575-8955-F230226523E7}"/>
              </a:ext>
            </a:extLst>
          </p:cNvPr>
          <p:cNvSpPr txBox="1"/>
          <p:nvPr/>
        </p:nvSpPr>
        <p:spPr>
          <a:xfrm>
            <a:off x="7440453" y="4800600"/>
            <a:ext cx="19645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576943"/>
                </a:solidFill>
                <a:latin typeface="+mn-lt"/>
              </a:rPr>
              <a:t>Information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C95796-B05C-4BB2-AD5B-A3EE4BCA59A7}"/>
              </a:ext>
            </a:extLst>
          </p:cNvPr>
          <p:cNvSpPr txBox="1"/>
          <p:nvPr/>
        </p:nvSpPr>
        <p:spPr>
          <a:xfrm>
            <a:off x="7440453" y="3886200"/>
            <a:ext cx="18385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576943"/>
                </a:solidFill>
                <a:latin typeface="+mn-lt"/>
              </a:rPr>
              <a:t>Knowledge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8FC643C-E3EC-482E-B12D-5E9838A08E8E}"/>
              </a:ext>
            </a:extLst>
          </p:cNvPr>
          <p:cNvSpPr txBox="1"/>
          <p:nvPr/>
        </p:nvSpPr>
        <p:spPr>
          <a:xfrm>
            <a:off x="7441200" y="2971800"/>
            <a:ext cx="17940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576943"/>
                </a:solidFill>
                <a:latin typeface="+mn-lt"/>
              </a:rPr>
              <a:t>Innovation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7962060-DD05-4029-9484-00C711B8668F}"/>
              </a:ext>
            </a:extLst>
          </p:cNvPr>
          <p:cNvCxnSpPr>
            <a:stCxn id="6" idx="3"/>
          </p:cNvCxnSpPr>
          <p:nvPr/>
        </p:nvCxnSpPr>
        <p:spPr>
          <a:xfrm rot="5400000" flipH="1">
            <a:off x="4253898" y="5708904"/>
            <a:ext cx="914400" cy="12192"/>
          </a:xfrm>
          <a:prstGeom prst="straightConnector1">
            <a:avLst/>
          </a:prstGeom>
          <a:ln w="508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DFA60E5-1C0B-40CC-9B61-57C71EF8C35E}"/>
              </a:ext>
            </a:extLst>
          </p:cNvPr>
          <p:cNvCxnSpPr/>
          <p:nvPr/>
        </p:nvCxnSpPr>
        <p:spPr>
          <a:xfrm rot="5400000" flipH="1" flipV="1">
            <a:off x="4247802" y="4800600"/>
            <a:ext cx="914400" cy="1588"/>
          </a:xfrm>
          <a:prstGeom prst="straightConnector1">
            <a:avLst/>
          </a:prstGeom>
          <a:ln w="508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89B9D0F-209D-401B-9812-39240041001B}"/>
              </a:ext>
            </a:extLst>
          </p:cNvPr>
          <p:cNvCxnSpPr/>
          <p:nvPr/>
        </p:nvCxnSpPr>
        <p:spPr>
          <a:xfrm rot="5400000" flipH="1" flipV="1">
            <a:off x="4247802" y="3886200"/>
            <a:ext cx="914400" cy="1588"/>
          </a:xfrm>
          <a:prstGeom prst="straightConnector1">
            <a:avLst/>
          </a:prstGeom>
          <a:ln w="508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A7A434B-31CC-444A-8C5B-5CA21F920141}"/>
              </a:ext>
            </a:extLst>
          </p:cNvPr>
          <p:cNvCxnSpPr>
            <a:endCxn id="6" idx="0"/>
          </p:cNvCxnSpPr>
          <p:nvPr/>
        </p:nvCxnSpPr>
        <p:spPr>
          <a:xfrm rot="5400000" flipH="1" flipV="1">
            <a:off x="4253898" y="2965704"/>
            <a:ext cx="914400" cy="12192"/>
          </a:xfrm>
          <a:prstGeom prst="straightConnector1">
            <a:avLst/>
          </a:prstGeom>
          <a:ln w="508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6E708EC-D2C0-4BB6-BFBF-37A1DFBB144E}"/>
              </a:ext>
            </a:extLst>
          </p:cNvPr>
          <p:cNvSpPr txBox="1"/>
          <p:nvPr/>
        </p:nvSpPr>
        <p:spPr>
          <a:xfrm>
            <a:off x="4917947" y="6378714"/>
            <a:ext cx="7222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 Steve </a:t>
            </a:r>
            <a:r>
              <a:rPr lang="en-US" dirty="0" err="1"/>
              <a:t>Deller</a:t>
            </a:r>
            <a:r>
              <a:rPr lang="en-US" dirty="0"/>
              <a:t>, University of Wisconsin.  NACDEP presentation, 2010.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4CA0F01-28FB-41F9-8316-C2327BBCE169}"/>
              </a:ext>
            </a:extLst>
          </p:cNvPr>
          <p:cNvSpPr txBox="1"/>
          <p:nvPr/>
        </p:nvSpPr>
        <p:spPr>
          <a:xfrm>
            <a:off x="2114202" y="1371600"/>
            <a:ext cx="8686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576943"/>
                </a:solidFill>
                <a:latin typeface="+mn-lt"/>
              </a:rPr>
              <a:t>This type of activity can move the local development office up the innovation pyramid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FEF347F-6275-4A5D-9583-B475F13B62A6}"/>
              </a:ext>
            </a:extLst>
          </p:cNvPr>
          <p:cNvCxnSpPr/>
          <p:nvPr/>
        </p:nvCxnSpPr>
        <p:spPr>
          <a:xfrm>
            <a:off x="2419002" y="6172200"/>
            <a:ext cx="7772400" cy="0"/>
          </a:xfrm>
          <a:prstGeom prst="line">
            <a:avLst/>
          </a:prstGeom>
          <a:ln w="44450">
            <a:solidFill>
              <a:srgbClr val="C0A4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4930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19D35-554C-4DB8-868D-6EA81D920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of the BR&amp;E Visitation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38514-9C11-4086-956F-449A9E4112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882745" cy="4667250"/>
          </a:xfrm>
        </p:spPr>
        <p:txBody>
          <a:bodyPr>
            <a:normAutofit fontScale="92500"/>
          </a:bodyPr>
          <a:lstStyle/>
          <a:p>
            <a:r>
              <a:rPr lang="en-US" dirty="0"/>
              <a:t>Demonstrate to local businesses that the community appreciates their contribution to the economy</a:t>
            </a:r>
          </a:p>
          <a:p>
            <a:r>
              <a:rPr lang="en-US" dirty="0"/>
              <a:t>Help existing businesses solve problems</a:t>
            </a:r>
          </a:p>
          <a:p>
            <a:r>
              <a:rPr lang="en-US" dirty="0"/>
              <a:t>Assist businesses in using programs aimed at helping them become more competitive</a:t>
            </a:r>
          </a:p>
          <a:p>
            <a:r>
              <a:rPr lang="en-US" dirty="0"/>
              <a:t>Identify and address issues that face all businesses</a:t>
            </a:r>
          </a:p>
          <a:p>
            <a:r>
              <a:rPr lang="en-US" dirty="0"/>
              <a:t>Develop strategic plans for long-range BR&amp;E activities</a:t>
            </a:r>
          </a:p>
          <a:p>
            <a:r>
              <a:rPr lang="en-US" dirty="0"/>
              <a:t>Build community capacity to sustain growth/development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A92ECFB-4D26-4B76-B4E2-EA2F83365AEC}"/>
              </a:ext>
            </a:extLst>
          </p:cNvPr>
          <p:cNvCxnSpPr/>
          <p:nvPr/>
        </p:nvCxnSpPr>
        <p:spPr>
          <a:xfrm>
            <a:off x="0" y="1438733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9207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13F8A-8BE5-4102-867E-1CC2FF847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BR&amp;E Visits to Jobs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7F6EDFA-F4C1-4E42-B28E-2CC29A592F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181" y="3740150"/>
            <a:ext cx="1358900" cy="1206500"/>
          </a:xfrm>
          <a:prstGeom prst="rect">
            <a:avLst/>
          </a:prstGeom>
          <a:solidFill>
            <a:srgbClr val="C0A47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2400" b="1" i="1" dirty="0">
                <a:solidFill>
                  <a:srgbClr val="57694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BR&amp;E</a:t>
            </a:r>
          </a:p>
          <a:p>
            <a:pPr algn="ctr">
              <a:defRPr/>
            </a:pPr>
            <a:r>
              <a:rPr lang="en-US" sz="2400" b="1" i="1" dirty="0">
                <a:solidFill>
                  <a:srgbClr val="57694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Visits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E2E24DB-A822-4602-A747-B4E1D6E4FB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7431" y="1676400"/>
            <a:ext cx="4711700" cy="901700"/>
          </a:xfrm>
          <a:prstGeom prst="rect">
            <a:avLst/>
          </a:prstGeom>
          <a:solidFill>
            <a:srgbClr val="C0A47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2000" b="1" i="1" dirty="0">
                <a:solidFill>
                  <a:srgbClr val="5769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Pro-business Attitude/Appreciation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99D050E-A2E7-4DC6-935F-E41426986A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8581" y="2978150"/>
            <a:ext cx="3035300" cy="3187700"/>
          </a:xfrm>
          <a:prstGeom prst="rect">
            <a:avLst/>
          </a:prstGeom>
          <a:solidFill>
            <a:srgbClr val="C0A47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BR&amp;E Programs on:</a:t>
            </a:r>
          </a:p>
          <a:p>
            <a:pPr algn="ctr">
              <a:defRPr/>
            </a:pPr>
            <a:r>
              <a:rPr lang="en-US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New Technology</a:t>
            </a:r>
          </a:p>
          <a:p>
            <a:pPr algn="ctr">
              <a:defRPr/>
            </a:pPr>
            <a:r>
              <a:rPr lang="en-US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New Skills</a:t>
            </a:r>
          </a:p>
          <a:p>
            <a:pPr algn="ctr">
              <a:defRPr/>
            </a:pPr>
            <a:r>
              <a:rPr lang="en-US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New Products</a:t>
            </a:r>
          </a:p>
          <a:p>
            <a:pPr algn="ctr">
              <a:defRPr/>
            </a:pPr>
            <a:r>
              <a:rPr lang="en-US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New Markets</a:t>
            </a:r>
          </a:p>
          <a:p>
            <a:pPr algn="ctr">
              <a:defRPr/>
            </a:pPr>
            <a:r>
              <a:rPr lang="en-US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Taxes</a:t>
            </a:r>
          </a:p>
          <a:p>
            <a:pPr algn="ctr">
              <a:defRPr/>
            </a:pPr>
            <a:r>
              <a:rPr lang="en-US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Public Services</a:t>
            </a:r>
          </a:p>
          <a:p>
            <a:pPr algn="ctr">
              <a:defRPr/>
            </a:pPr>
            <a:r>
              <a:rPr lang="en-US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Infrastructure</a:t>
            </a:r>
            <a:r>
              <a:rPr lang="en-US" sz="2400" i="1" dirty="0">
                <a:latin typeface="Arial" charset="0"/>
              </a:rPr>
              <a:t> 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E1C9E2B-99BA-4B39-8931-0872FB0327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1231" y="3816350"/>
            <a:ext cx="1212850" cy="749300"/>
          </a:xfrm>
          <a:prstGeom prst="rect">
            <a:avLst/>
          </a:prstGeom>
          <a:solidFill>
            <a:srgbClr val="C0A47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2000" b="1" i="1" dirty="0">
                <a:solidFill>
                  <a:srgbClr val="57694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Increased</a:t>
            </a:r>
          </a:p>
          <a:p>
            <a:pPr algn="ctr">
              <a:defRPr/>
            </a:pPr>
            <a:r>
              <a:rPr lang="en-US" sz="2000" b="1" i="1" dirty="0">
                <a:solidFill>
                  <a:srgbClr val="57694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Profits</a:t>
            </a: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D45CF96-8A70-421A-AD3B-DB783C595F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9981" y="5264150"/>
            <a:ext cx="1054100" cy="1054100"/>
          </a:xfrm>
          <a:prstGeom prst="rect">
            <a:avLst/>
          </a:prstGeom>
          <a:solidFill>
            <a:srgbClr val="C0A47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2000" b="1" i="1" dirty="0">
                <a:solidFill>
                  <a:srgbClr val="57694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Quality</a:t>
            </a:r>
          </a:p>
          <a:p>
            <a:pPr algn="ctr">
              <a:defRPr/>
            </a:pPr>
            <a:r>
              <a:rPr lang="en-US" sz="2000" b="1" i="1" dirty="0">
                <a:solidFill>
                  <a:srgbClr val="57694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of </a:t>
            </a:r>
          </a:p>
          <a:p>
            <a:pPr algn="ctr">
              <a:defRPr/>
            </a:pPr>
            <a:r>
              <a:rPr lang="en-US" sz="2000" b="1" i="1" dirty="0">
                <a:solidFill>
                  <a:srgbClr val="57694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Life</a:t>
            </a: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172F1EB9-4E5D-4C88-BFBD-0C01A6E124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09181" y="2825750"/>
            <a:ext cx="901700" cy="3111500"/>
          </a:xfrm>
          <a:prstGeom prst="rect">
            <a:avLst/>
          </a:prstGeom>
          <a:solidFill>
            <a:srgbClr val="C0A47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2000" i="1" dirty="0">
                <a:solidFill>
                  <a:srgbClr val="5769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New </a:t>
            </a:r>
          </a:p>
          <a:p>
            <a:pPr algn="ctr">
              <a:defRPr/>
            </a:pPr>
            <a:endParaRPr lang="en-US" sz="2000" i="1" dirty="0">
              <a:solidFill>
                <a:srgbClr val="5769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>
              <a:defRPr/>
            </a:pPr>
            <a:r>
              <a:rPr lang="en-US" sz="2000" i="1" dirty="0">
                <a:solidFill>
                  <a:srgbClr val="5769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Jobs </a:t>
            </a:r>
          </a:p>
          <a:p>
            <a:pPr algn="ctr">
              <a:defRPr/>
            </a:pPr>
            <a:endParaRPr lang="en-US" sz="2000" i="1" dirty="0">
              <a:solidFill>
                <a:srgbClr val="5769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>
              <a:defRPr/>
            </a:pPr>
            <a:r>
              <a:rPr lang="en-US" sz="2000" i="1" dirty="0">
                <a:solidFill>
                  <a:srgbClr val="5769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&amp; </a:t>
            </a:r>
          </a:p>
          <a:p>
            <a:pPr algn="ctr">
              <a:defRPr/>
            </a:pPr>
            <a:endParaRPr lang="en-US" sz="2000" i="1" dirty="0">
              <a:solidFill>
                <a:srgbClr val="5769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>
              <a:defRPr/>
            </a:pPr>
            <a:r>
              <a:rPr lang="en-US" sz="2000" i="1" dirty="0">
                <a:solidFill>
                  <a:srgbClr val="5769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Income</a:t>
            </a:r>
          </a:p>
        </p:txBody>
      </p:sp>
      <p:sp>
        <p:nvSpPr>
          <p:cNvPr id="9" name="Line 12">
            <a:extLst>
              <a:ext uri="{FF2B5EF4-FFF2-40B4-BE49-F238E27FC236}">
                <a16:creationId xmlns:a16="http://schemas.microsoft.com/office/drawing/2014/main" id="{C8AE9748-93B6-43F9-8425-F895AB9111E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87831" y="2743200"/>
            <a:ext cx="609600" cy="990600"/>
          </a:xfrm>
          <a:prstGeom prst="line">
            <a:avLst/>
          </a:prstGeom>
          <a:noFill/>
          <a:ln w="12700">
            <a:solidFill>
              <a:srgbClr val="576943"/>
            </a:solidFill>
            <a:round/>
            <a:headEnd type="none" w="sm" len="sm"/>
            <a:tailEnd type="stealth" w="med" len="lg"/>
          </a:ln>
        </p:spPr>
        <p:txBody>
          <a:bodyPr/>
          <a:lstStyle/>
          <a:p>
            <a:endParaRPr lang="en-US"/>
          </a:p>
        </p:txBody>
      </p:sp>
      <p:sp>
        <p:nvSpPr>
          <p:cNvPr id="10" name="Line 13">
            <a:extLst>
              <a:ext uri="{FF2B5EF4-FFF2-40B4-BE49-F238E27FC236}">
                <a16:creationId xmlns:a16="http://schemas.microsoft.com/office/drawing/2014/main" id="{05AE353D-6002-484B-8FD3-5FAD5B4F89C2}"/>
              </a:ext>
            </a:extLst>
          </p:cNvPr>
          <p:cNvSpPr>
            <a:spLocks noChangeShapeType="1"/>
          </p:cNvSpPr>
          <p:nvPr/>
        </p:nvSpPr>
        <p:spPr bwMode="auto">
          <a:xfrm>
            <a:off x="4016431" y="4343400"/>
            <a:ext cx="609600" cy="76200"/>
          </a:xfrm>
          <a:prstGeom prst="line">
            <a:avLst/>
          </a:prstGeom>
          <a:noFill/>
          <a:ln w="12700">
            <a:solidFill>
              <a:srgbClr val="576943"/>
            </a:solidFill>
            <a:round/>
            <a:headEnd type="none" w="sm" len="sm"/>
            <a:tailEnd type="stealth" w="med" len="lg"/>
          </a:ln>
        </p:spPr>
        <p:txBody>
          <a:bodyPr/>
          <a:lstStyle/>
          <a:p>
            <a:endParaRPr lang="en-US"/>
          </a:p>
        </p:txBody>
      </p:sp>
      <p:sp>
        <p:nvSpPr>
          <p:cNvPr id="11" name="Line 14">
            <a:extLst>
              <a:ext uri="{FF2B5EF4-FFF2-40B4-BE49-F238E27FC236}">
                <a16:creationId xmlns:a16="http://schemas.microsoft.com/office/drawing/2014/main" id="{2D1B399E-5392-4C51-8D24-AEEBA3C8BAEC}"/>
              </a:ext>
            </a:extLst>
          </p:cNvPr>
          <p:cNvSpPr>
            <a:spLocks noChangeShapeType="1"/>
          </p:cNvSpPr>
          <p:nvPr/>
        </p:nvSpPr>
        <p:spPr bwMode="auto">
          <a:xfrm>
            <a:off x="7750231" y="3886200"/>
            <a:ext cx="381000" cy="304800"/>
          </a:xfrm>
          <a:prstGeom prst="line">
            <a:avLst/>
          </a:prstGeom>
          <a:noFill/>
          <a:ln w="12700">
            <a:solidFill>
              <a:srgbClr val="576943"/>
            </a:solidFill>
            <a:round/>
            <a:headEnd type="none" w="sm" len="sm"/>
            <a:tailEnd type="stealth" w="med" len="lg"/>
          </a:ln>
        </p:spPr>
        <p:txBody>
          <a:bodyPr/>
          <a:lstStyle/>
          <a:p>
            <a:endParaRPr lang="en-US"/>
          </a:p>
        </p:txBody>
      </p:sp>
      <p:sp>
        <p:nvSpPr>
          <p:cNvPr id="12" name="Line 15">
            <a:extLst>
              <a:ext uri="{FF2B5EF4-FFF2-40B4-BE49-F238E27FC236}">
                <a16:creationId xmlns:a16="http://schemas.microsoft.com/office/drawing/2014/main" id="{A3626F1C-1740-4021-A449-93DB21DE50F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826431" y="5715000"/>
            <a:ext cx="457200" cy="304800"/>
          </a:xfrm>
          <a:prstGeom prst="line">
            <a:avLst/>
          </a:prstGeom>
          <a:noFill/>
          <a:ln w="12700">
            <a:solidFill>
              <a:srgbClr val="576943"/>
            </a:solidFill>
            <a:round/>
            <a:headEnd type="none" w="sm" len="sm"/>
            <a:tailEnd type="stealth" w="med" len="lg"/>
          </a:ln>
        </p:spPr>
        <p:txBody>
          <a:bodyPr/>
          <a:lstStyle/>
          <a:p>
            <a:endParaRPr lang="en-US"/>
          </a:p>
        </p:txBody>
      </p:sp>
      <p:sp>
        <p:nvSpPr>
          <p:cNvPr id="13" name="Line 16">
            <a:extLst>
              <a:ext uri="{FF2B5EF4-FFF2-40B4-BE49-F238E27FC236}">
                <a16:creationId xmlns:a16="http://schemas.microsoft.com/office/drawing/2014/main" id="{7305F4CB-4157-4B01-BB23-AC8DCE5C65DB}"/>
              </a:ext>
            </a:extLst>
          </p:cNvPr>
          <p:cNvSpPr>
            <a:spLocks noChangeShapeType="1"/>
          </p:cNvSpPr>
          <p:nvPr/>
        </p:nvSpPr>
        <p:spPr bwMode="auto">
          <a:xfrm>
            <a:off x="9350431" y="4191000"/>
            <a:ext cx="152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/>
          <a:lstStyle/>
          <a:p>
            <a:endParaRPr lang="en-US"/>
          </a:p>
        </p:txBody>
      </p:sp>
      <p:sp>
        <p:nvSpPr>
          <p:cNvPr id="14" name="Line 17">
            <a:extLst>
              <a:ext uri="{FF2B5EF4-FFF2-40B4-BE49-F238E27FC236}">
                <a16:creationId xmlns:a16="http://schemas.microsoft.com/office/drawing/2014/main" id="{0E9617B6-FD76-4BF9-90A7-BE2875DFD3F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350431" y="5257800"/>
            <a:ext cx="152400" cy="152400"/>
          </a:xfrm>
          <a:prstGeom prst="line">
            <a:avLst/>
          </a:prstGeom>
          <a:noFill/>
          <a:ln w="12700">
            <a:solidFill>
              <a:srgbClr val="576943"/>
            </a:solidFill>
            <a:round/>
            <a:headEnd type="none" w="sm" len="sm"/>
            <a:tailEnd type="stealth" w="med" len="lg"/>
          </a:ln>
        </p:spPr>
        <p:txBody>
          <a:bodyPr/>
          <a:lstStyle/>
          <a:p>
            <a:endParaRPr lang="en-US"/>
          </a:p>
        </p:txBody>
      </p:sp>
      <p:sp>
        <p:nvSpPr>
          <p:cNvPr id="15" name="Line 18">
            <a:extLst>
              <a:ext uri="{FF2B5EF4-FFF2-40B4-BE49-F238E27FC236}">
                <a16:creationId xmlns:a16="http://schemas.microsoft.com/office/drawing/2014/main" id="{843AFBFB-06EA-4F84-9F29-0CCCBFB9F52B}"/>
              </a:ext>
            </a:extLst>
          </p:cNvPr>
          <p:cNvSpPr>
            <a:spLocks noChangeShapeType="1"/>
          </p:cNvSpPr>
          <p:nvPr/>
        </p:nvSpPr>
        <p:spPr bwMode="auto">
          <a:xfrm>
            <a:off x="9121831" y="2590800"/>
            <a:ext cx="381000" cy="685800"/>
          </a:xfrm>
          <a:prstGeom prst="line">
            <a:avLst/>
          </a:prstGeom>
          <a:noFill/>
          <a:ln w="12700">
            <a:solidFill>
              <a:srgbClr val="576943"/>
            </a:solidFill>
            <a:round/>
            <a:headEnd type="none" w="sm" len="sm"/>
            <a:tailEnd type="stealth" w="med" len="lg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337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4A449-5D84-445F-90C1-C912F5A48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209"/>
            <a:ext cx="10515600" cy="1325563"/>
          </a:xfrm>
        </p:spPr>
        <p:txBody>
          <a:bodyPr/>
          <a:lstStyle/>
          <a:p>
            <a:r>
              <a:rPr lang="en-US" dirty="0"/>
              <a:t>BR&amp;E Program Components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F3FB7B-A475-4D42-BEC6-C3D993CED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7983"/>
            <a:ext cx="7899400" cy="1325563"/>
          </a:xfrm>
        </p:spPr>
        <p:txBody>
          <a:bodyPr/>
          <a:lstStyle/>
          <a:p>
            <a:r>
              <a:rPr lang="en-US" dirty="0"/>
              <a:t>Management Team</a:t>
            </a:r>
          </a:p>
          <a:p>
            <a:pPr lvl="1"/>
            <a:r>
              <a:rPr lang="en-US" dirty="0"/>
              <a:t>Develops and implements overall program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34A177-84AF-4897-8E36-CD0C69C24F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87464" y="2925435"/>
            <a:ext cx="1778000" cy="787400"/>
          </a:xfrm>
          <a:prstGeom prst="rect">
            <a:avLst/>
          </a:prstGeom>
          <a:solidFill>
            <a:srgbClr val="C0A47F"/>
          </a:solidFill>
          <a:ln w="50800">
            <a:solidFill>
              <a:srgbClr val="CCCC00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2000" b="1" dirty="0">
                <a:solidFill>
                  <a:srgbClr val="576943"/>
                </a:solidFill>
              </a:rPr>
              <a:t>Operations</a:t>
            </a:r>
          </a:p>
          <a:p>
            <a:pPr algn="ctr">
              <a:defRPr/>
            </a:pPr>
            <a:r>
              <a:rPr lang="en-US" sz="2000" b="1" dirty="0">
                <a:solidFill>
                  <a:srgbClr val="576943"/>
                </a:solidFill>
              </a:rPr>
              <a:t>Team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C6930A2-544B-418E-99E6-2DFE17C063D0}"/>
              </a:ext>
            </a:extLst>
          </p:cNvPr>
          <p:cNvGrpSpPr/>
          <p:nvPr/>
        </p:nvGrpSpPr>
        <p:grpSpPr>
          <a:xfrm>
            <a:off x="9787464" y="1507065"/>
            <a:ext cx="1778000" cy="787400"/>
            <a:chOff x="6807200" y="1117600"/>
            <a:chExt cx="1778000" cy="787400"/>
          </a:xfrm>
        </p:grpSpPr>
        <p:sp>
          <p:nvSpPr>
            <p:cNvPr id="6" name="Rectangle 2">
              <a:extLst>
                <a:ext uri="{FF2B5EF4-FFF2-40B4-BE49-F238E27FC236}">
                  <a16:creationId xmlns:a16="http://schemas.microsoft.com/office/drawing/2014/main" id="{4DE31B51-52A0-454F-96FD-B04B440EEF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7200" y="1117600"/>
              <a:ext cx="1778000" cy="787400"/>
            </a:xfrm>
            <a:prstGeom prst="rect">
              <a:avLst/>
            </a:prstGeom>
            <a:solidFill>
              <a:srgbClr val="C0A47F"/>
            </a:solidFill>
            <a:ln w="50800">
              <a:solidFill>
                <a:srgbClr val="CCCC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AC4F903-7E8D-4282-9B26-C1453550F0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32600" y="1170903"/>
              <a:ext cx="1727200" cy="708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 algn="ctr">
                <a:spcBef>
                  <a:spcPts val="0"/>
                </a:spcBef>
                <a:defRPr/>
              </a:pPr>
              <a:r>
                <a:rPr lang="en-US" sz="2000" b="1" dirty="0">
                  <a:solidFill>
                    <a:srgbClr val="576943"/>
                  </a:solidFill>
                </a:rPr>
                <a:t>Management</a:t>
              </a:r>
            </a:p>
            <a:p>
              <a:pPr algn="ctr">
                <a:spcBef>
                  <a:spcPts val="0"/>
                </a:spcBef>
                <a:defRPr/>
              </a:pPr>
              <a:r>
                <a:rPr lang="en-US" sz="2000" b="1" dirty="0">
                  <a:solidFill>
                    <a:srgbClr val="576943"/>
                  </a:solidFill>
                </a:rPr>
                <a:t>Team</a:t>
              </a:r>
            </a:p>
          </p:txBody>
        </p:sp>
      </p:grpSp>
      <p:sp>
        <p:nvSpPr>
          <p:cNvPr id="8" name="Line 7">
            <a:extLst>
              <a:ext uri="{FF2B5EF4-FFF2-40B4-BE49-F238E27FC236}">
                <a16:creationId xmlns:a16="http://schemas.microsoft.com/office/drawing/2014/main" id="{DC5DFE76-6323-4B78-B8D9-22A85780704C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76464" y="2401544"/>
            <a:ext cx="0" cy="457200"/>
          </a:xfrm>
          <a:prstGeom prst="line">
            <a:avLst/>
          </a:prstGeom>
          <a:noFill/>
          <a:ln w="50800">
            <a:solidFill>
              <a:srgbClr val="576943"/>
            </a:solidFill>
            <a:round/>
            <a:headEnd type="none" w="sm" len="sm"/>
            <a:tailEnd type="stealth" w="med" len="lg"/>
          </a:ln>
        </p:spPr>
        <p:txBody>
          <a:bodyPr/>
          <a:lstStyle/>
          <a:p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1211167-7FC0-4464-8F4A-77633457F214}"/>
              </a:ext>
            </a:extLst>
          </p:cNvPr>
          <p:cNvGrpSpPr/>
          <p:nvPr/>
        </p:nvGrpSpPr>
        <p:grpSpPr>
          <a:xfrm>
            <a:off x="9787464" y="4343805"/>
            <a:ext cx="1841500" cy="787400"/>
            <a:chOff x="6807200" y="4013200"/>
            <a:chExt cx="1841500" cy="7874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5128ECA-6E97-4F0B-B88C-B9FF2DDF4E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7200" y="4013200"/>
              <a:ext cx="1778000" cy="787400"/>
            </a:xfrm>
            <a:prstGeom prst="rect">
              <a:avLst/>
            </a:prstGeom>
            <a:solidFill>
              <a:srgbClr val="C0A47F"/>
            </a:solidFill>
            <a:ln w="50800">
              <a:solidFill>
                <a:srgbClr val="CCCC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Rectangle 13">
              <a:extLst>
                <a:ext uri="{FF2B5EF4-FFF2-40B4-BE49-F238E27FC236}">
                  <a16:creationId xmlns:a16="http://schemas.microsoft.com/office/drawing/2014/main" id="{D488B870-28CE-459C-AED8-46EE5730BB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19900" y="4066672"/>
              <a:ext cx="1828800" cy="708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ctr">
                <a:spcBef>
                  <a:spcPts val="0"/>
                </a:spcBef>
                <a:defRPr/>
              </a:pPr>
              <a:r>
                <a:rPr lang="en-US" sz="2000" b="1" dirty="0">
                  <a:solidFill>
                    <a:srgbClr val="576943"/>
                  </a:solidFill>
                </a:rPr>
                <a:t>Response</a:t>
              </a:r>
            </a:p>
            <a:p>
              <a:pPr algn="ctr">
                <a:spcBef>
                  <a:spcPts val="0"/>
                </a:spcBef>
                <a:defRPr/>
              </a:pPr>
              <a:r>
                <a:rPr lang="en-US" sz="2000" b="1" dirty="0">
                  <a:solidFill>
                    <a:srgbClr val="576943"/>
                  </a:solidFill>
                </a:rPr>
                <a:t>Team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1680FC-B432-4A8C-A50E-63DEC1368E30}"/>
              </a:ext>
            </a:extLst>
          </p:cNvPr>
          <p:cNvGrpSpPr/>
          <p:nvPr/>
        </p:nvGrpSpPr>
        <p:grpSpPr>
          <a:xfrm>
            <a:off x="9762064" y="5762174"/>
            <a:ext cx="1905000" cy="787400"/>
            <a:chOff x="6781800" y="5461000"/>
            <a:chExt cx="1905000" cy="787400"/>
          </a:xfrm>
        </p:grpSpPr>
        <p:sp>
          <p:nvSpPr>
            <p:cNvPr id="13" name="Rectangle 10">
              <a:extLst>
                <a:ext uri="{FF2B5EF4-FFF2-40B4-BE49-F238E27FC236}">
                  <a16:creationId xmlns:a16="http://schemas.microsoft.com/office/drawing/2014/main" id="{F8B216F4-F791-4508-924C-C2B252D4A0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7200" y="5461000"/>
              <a:ext cx="1778000" cy="787400"/>
            </a:xfrm>
            <a:prstGeom prst="rect">
              <a:avLst/>
            </a:prstGeom>
            <a:solidFill>
              <a:srgbClr val="C0A47F"/>
            </a:solidFill>
            <a:ln w="50800">
              <a:solidFill>
                <a:srgbClr val="CCCC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Rectangle 14">
              <a:extLst>
                <a:ext uri="{FF2B5EF4-FFF2-40B4-BE49-F238E27FC236}">
                  <a16:creationId xmlns:a16="http://schemas.microsoft.com/office/drawing/2014/main" id="{7F363239-ACF7-43EC-9B50-1F3E679E0A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81800" y="5514472"/>
              <a:ext cx="1905000" cy="708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 algn="ctr">
                <a:spcBef>
                  <a:spcPts val="0"/>
                </a:spcBef>
                <a:defRPr/>
              </a:pPr>
              <a:r>
                <a:rPr lang="en-US" sz="2000" b="1" dirty="0">
                  <a:solidFill>
                    <a:srgbClr val="576943"/>
                  </a:solidFill>
                </a:rPr>
                <a:t>Action</a:t>
              </a:r>
            </a:p>
            <a:p>
              <a:pPr algn="ctr">
                <a:spcBef>
                  <a:spcPts val="0"/>
                </a:spcBef>
                <a:defRPr/>
              </a:pPr>
              <a:r>
                <a:rPr lang="en-US" sz="2000" b="1" dirty="0">
                  <a:solidFill>
                    <a:srgbClr val="576943"/>
                  </a:solidFill>
                </a:rPr>
                <a:t>Team</a:t>
              </a:r>
            </a:p>
          </p:txBody>
        </p:sp>
      </p:grpSp>
      <p:sp>
        <p:nvSpPr>
          <p:cNvPr id="15" name="Line 7">
            <a:extLst>
              <a:ext uri="{FF2B5EF4-FFF2-40B4-BE49-F238E27FC236}">
                <a16:creationId xmlns:a16="http://schemas.microsoft.com/office/drawing/2014/main" id="{E737B8AC-FC45-4B08-99C5-ECC6A768FBDA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76464" y="5297144"/>
            <a:ext cx="0" cy="457200"/>
          </a:xfrm>
          <a:prstGeom prst="line">
            <a:avLst/>
          </a:prstGeom>
          <a:noFill/>
          <a:ln w="50800">
            <a:solidFill>
              <a:srgbClr val="576943"/>
            </a:solidFill>
            <a:round/>
            <a:headEnd type="none" w="sm" len="sm"/>
            <a:tailEnd type="stealth" w="med" len="lg"/>
          </a:ln>
        </p:spPr>
        <p:txBody>
          <a:bodyPr/>
          <a:lstStyle/>
          <a:p>
            <a:endParaRPr lang="en-US"/>
          </a:p>
        </p:txBody>
      </p:sp>
      <p:sp>
        <p:nvSpPr>
          <p:cNvPr id="16" name="Line 7">
            <a:extLst>
              <a:ext uri="{FF2B5EF4-FFF2-40B4-BE49-F238E27FC236}">
                <a16:creationId xmlns:a16="http://schemas.microsoft.com/office/drawing/2014/main" id="{B76475B6-71CF-47E8-BD35-19A67DB71820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76464" y="3849344"/>
            <a:ext cx="0" cy="457200"/>
          </a:xfrm>
          <a:prstGeom prst="line">
            <a:avLst/>
          </a:prstGeom>
          <a:noFill/>
          <a:ln w="50800">
            <a:solidFill>
              <a:srgbClr val="576943"/>
            </a:solidFill>
            <a:round/>
            <a:headEnd type="none" w="sm" len="sm"/>
            <a:tailEnd type="stealth" w="med" len="lg"/>
          </a:ln>
        </p:spPr>
        <p:txBody>
          <a:bodyPr/>
          <a:lstStyle/>
          <a:p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7619777-4238-4618-B792-9DBA07F60D98}"/>
              </a:ext>
            </a:extLst>
          </p:cNvPr>
          <p:cNvSpPr txBox="1">
            <a:spLocks/>
          </p:cNvSpPr>
          <p:nvPr/>
        </p:nvSpPr>
        <p:spPr>
          <a:xfrm>
            <a:off x="838199" y="2766218"/>
            <a:ext cx="8136467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Operations Team</a:t>
            </a:r>
          </a:p>
          <a:p>
            <a:pPr lvl="1"/>
            <a:r>
              <a:rPr lang="en-US" dirty="0"/>
              <a:t>Surveys businesses and builds relationships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1B648F6-C92B-4D75-AADD-AA3B755ECF6B}"/>
              </a:ext>
            </a:extLst>
          </p:cNvPr>
          <p:cNvSpPr txBox="1">
            <a:spLocks/>
          </p:cNvSpPr>
          <p:nvPr/>
        </p:nvSpPr>
        <p:spPr>
          <a:xfrm>
            <a:off x="838199" y="4227962"/>
            <a:ext cx="8136467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Response Team</a:t>
            </a:r>
          </a:p>
          <a:p>
            <a:pPr lvl="1"/>
            <a:r>
              <a:rPr lang="en-US" dirty="0"/>
              <a:t>Develops strategies for immediate crises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9D74C6A-77D4-4E01-AFD9-708A9DD0F69F}"/>
              </a:ext>
            </a:extLst>
          </p:cNvPr>
          <p:cNvSpPr txBox="1">
            <a:spLocks/>
          </p:cNvSpPr>
          <p:nvPr/>
        </p:nvSpPr>
        <p:spPr>
          <a:xfrm>
            <a:off x="838199" y="5493092"/>
            <a:ext cx="8923864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Action Team</a:t>
            </a:r>
          </a:p>
          <a:p>
            <a:pPr lvl="1"/>
            <a:r>
              <a:rPr lang="en-US" dirty="0"/>
              <a:t>Addresses specific and common business issues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79ACB8E-6252-4302-89B9-B6865BA5C57E}"/>
              </a:ext>
            </a:extLst>
          </p:cNvPr>
          <p:cNvCxnSpPr/>
          <p:nvPr/>
        </p:nvCxnSpPr>
        <p:spPr>
          <a:xfrm>
            <a:off x="0" y="1150867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5741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4A449-5D84-445F-90C1-C912F5A48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209"/>
            <a:ext cx="10515600" cy="1325563"/>
          </a:xfrm>
        </p:spPr>
        <p:txBody>
          <a:bodyPr/>
          <a:lstStyle/>
          <a:p>
            <a:r>
              <a:rPr lang="en-US" dirty="0"/>
              <a:t>BR&amp;E Program Components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F3FB7B-A475-4D42-BEC6-C3D993CED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7983"/>
            <a:ext cx="7899400" cy="3159294"/>
          </a:xfrm>
        </p:spPr>
        <p:txBody>
          <a:bodyPr>
            <a:normAutofit/>
          </a:bodyPr>
          <a:lstStyle/>
          <a:p>
            <a:r>
              <a:rPr lang="en-US" dirty="0"/>
              <a:t>Management Team</a:t>
            </a:r>
          </a:p>
          <a:p>
            <a:pPr lvl="1"/>
            <a:r>
              <a:rPr lang="en-US" dirty="0"/>
              <a:t>Develops and implements overall program</a:t>
            </a:r>
          </a:p>
          <a:p>
            <a:pPr lvl="1"/>
            <a:r>
              <a:rPr lang="en-US" dirty="0"/>
              <a:t>Primary liaison with stakeholders</a:t>
            </a:r>
          </a:p>
          <a:p>
            <a:pPr lvl="1"/>
            <a:r>
              <a:rPr lang="en-US" dirty="0"/>
              <a:t>Comprised of the program manager or director and support staff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34A177-84AF-4897-8E36-CD0C69C24F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87464" y="2925435"/>
            <a:ext cx="1778000" cy="787400"/>
          </a:xfrm>
          <a:prstGeom prst="rect">
            <a:avLst/>
          </a:prstGeom>
          <a:solidFill>
            <a:srgbClr val="C0A47F"/>
          </a:solidFill>
          <a:ln w="50800">
            <a:solidFill>
              <a:srgbClr val="CCCC00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2000" b="1" dirty="0">
                <a:solidFill>
                  <a:srgbClr val="576943"/>
                </a:solidFill>
              </a:rPr>
              <a:t>Operations</a:t>
            </a:r>
          </a:p>
          <a:p>
            <a:pPr algn="ctr">
              <a:defRPr/>
            </a:pPr>
            <a:r>
              <a:rPr lang="en-US" sz="2000" b="1" dirty="0">
                <a:solidFill>
                  <a:srgbClr val="576943"/>
                </a:solidFill>
              </a:rPr>
              <a:t>Team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C6930A2-544B-418E-99E6-2DFE17C063D0}"/>
              </a:ext>
            </a:extLst>
          </p:cNvPr>
          <p:cNvGrpSpPr/>
          <p:nvPr/>
        </p:nvGrpSpPr>
        <p:grpSpPr>
          <a:xfrm>
            <a:off x="9787464" y="1507065"/>
            <a:ext cx="1778000" cy="787400"/>
            <a:chOff x="6807200" y="1117600"/>
            <a:chExt cx="1778000" cy="787400"/>
          </a:xfrm>
        </p:grpSpPr>
        <p:sp>
          <p:nvSpPr>
            <p:cNvPr id="6" name="Rectangle 2">
              <a:extLst>
                <a:ext uri="{FF2B5EF4-FFF2-40B4-BE49-F238E27FC236}">
                  <a16:creationId xmlns:a16="http://schemas.microsoft.com/office/drawing/2014/main" id="{4DE31B51-52A0-454F-96FD-B04B440EEF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7200" y="1117600"/>
              <a:ext cx="1778000" cy="787400"/>
            </a:xfrm>
            <a:prstGeom prst="rect">
              <a:avLst/>
            </a:prstGeom>
            <a:solidFill>
              <a:srgbClr val="576943"/>
            </a:solidFill>
            <a:ln w="50800">
              <a:solidFill>
                <a:srgbClr val="CCCC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AC4F903-7E8D-4282-9B26-C1453550F0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32600" y="1170903"/>
              <a:ext cx="1727200" cy="708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 algn="ctr">
                <a:spcBef>
                  <a:spcPts val="0"/>
                </a:spcBef>
                <a:defRPr/>
              </a:pPr>
              <a:r>
                <a:rPr lang="en-US" sz="2000" b="1" dirty="0">
                  <a:solidFill>
                    <a:schemeClr val="bg1"/>
                  </a:solidFill>
                </a:rPr>
                <a:t>Management</a:t>
              </a:r>
            </a:p>
            <a:p>
              <a:pPr algn="ctr">
                <a:spcBef>
                  <a:spcPts val="0"/>
                </a:spcBef>
                <a:defRPr/>
              </a:pPr>
              <a:r>
                <a:rPr lang="en-US" sz="2000" b="1" dirty="0">
                  <a:solidFill>
                    <a:schemeClr val="bg1"/>
                  </a:solidFill>
                </a:rPr>
                <a:t>Team</a:t>
              </a:r>
            </a:p>
          </p:txBody>
        </p:sp>
      </p:grpSp>
      <p:sp>
        <p:nvSpPr>
          <p:cNvPr id="8" name="Line 7">
            <a:extLst>
              <a:ext uri="{FF2B5EF4-FFF2-40B4-BE49-F238E27FC236}">
                <a16:creationId xmlns:a16="http://schemas.microsoft.com/office/drawing/2014/main" id="{DC5DFE76-6323-4B78-B8D9-22A85780704C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76464" y="2401544"/>
            <a:ext cx="0" cy="457200"/>
          </a:xfrm>
          <a:prstGeom prst="line">
            <a:avLst/>
          </a:prstGeom>
          <a:noFill/>
          <a:ln w="50800">
            <a:solidFill>
              <a:srgbClr val="576943"/>
            </a:solidFill>
            <a:round/>
            <a:headEnd type="none" w="sm" len="sm"/>
            <a:tailEnd type="stealth" w="med" len="lg"/>
          </a:ln>
        </p:spPr>
        <p:txBody>
          <a:bodyPr/>
          <a:lstStyle/>
          <a:p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1211167-7FC0-4464-8F4A-77633457F214}"/>
              </a:ext>
            </a:extLst>
          </p:cNvPr>
          <p:cNvGrpSpPr/>
          <p:nvPr/>
        </p:nvGrpSpPr>
        <p:grpSpPr>
          <a:xfrm>
            <a:off x="9787464" y="4343805"/>
            <a:ext cx="1841500" cy="787400"/>
            <a:chOff x="6807200" y="4013200"/>
            <a:chExt cx="1841500" cy="7874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5128ECA-6E97-4F0B-B88C-B9FF2DDF4E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7200" y="4013200"/>
              <a:ext cx="1778000" cy="787400"/>
            </a:xfrm>
            <a:prstGeom prst="rect">
              <a:avLst/>
            </a:prstGeom>
            <a:solidFill>
              <a:srgbClr val="C0A47F"/>
            </a:solidFill>
            <a:ln w="50800">
              <a:solidFill>
                <a:srgbClr val="CCCC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Rectangle 13">
              <a:extLst>
                <a:ext uri="{FF2B5EF4-FFF2-40B4-BE49-F238E27FC236}">
                  <a16:creationId xmlns:a16="http://schemas.microsoft.com/office/drawing/2014/main" id="{D488B870-28CE-459C-AED8-46EE5730BB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19900" y="4066672"/>
              <a:ext cx="1828800" cy="708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ctr">
                <a:spcBef>
                  <a:spcPts val="0"/>
                </a:spcBef>
                <a:defRPr/>
              </a:pPr>
              <a:r>
                <a:rPr lang="en-US" sz="2000" b="1" dirty="0">
                  <a:solidFill>
                    <a:srgbClr val="576943"/>
                  </a:solidFill>
                </a:rPr>
                <a:t>Response</a:t>
              </a:r>
            </a:p>
            <a:p>
              <a:pPr algn="ctr">
                <a:spcBef>
                  <a:spcPts val="0"/>
                </a:spcBef>
                <a:defRPr/>
              </a:pPr>
              <a:r>
                <a:rPr lang="en-US" sz="2000" b="1" dirty="0">
                  <a:solidFill>
                    <a:srgbClr val="576943"/>
                  </a:solidFill>
                </a:rPr>
                <a:t>Team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1680FC-B432-4A8C-A50E-63DEC1368E30}"/>
              </a:ext>
            </a:extLst>
          </p:cNvPr>
          <p:cNvGrpSpPr/>
          <p:nvPr/>
        </p:nvGrpSpPr>
        <p:grpSpPr>
          <a:xfrm>
            <a:off x="9762064" y="5762174"/>
            <a:ext cx="1905000" cy="787400"/>
            <a:chOff x="6781800" y="5461000"/>
            <a:chExt cx="1905000" cy="787400"/>
          </a:xfrm>
        </p:grpSpPr>
        <p:sp>
          <p:nvSpPr>
            <p:cNvPr id="13" name="Rectangle 10">
              <a:extLst>
                <a:ext uri="{FF2B5EF4-FFF2-40B4-BE49-F238E27FC236}">
                  <a16:creationId xmlns:a16="http://schemas.microsoft.com/office/drawing/2014/main" id="{F8B216F4-F791-4508-924C-C2B252D4A0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7200" y="5461000"/>
              <a:ext cx="1778000" cy="787400"/>
            </a:xfrm>
            <a:prstGeom prst="rect">
              <a:avLst/>
            </a:prstGeom>
            <a:solidFill>
              <a:srgbClr val="C0A47F"/>
            </a:solidFill>
            <a:ln w="50800">
              <a:solidFill>
                <a:srgbClr val="CCCC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Rectangle 14">
              <a:extLst>
                <a:ext uri="{FF2B5EF4-FFF2-40B4-BE49-F238E27FC236}">
                  <a16:creationId xmlns:a16="http://schemas.microsoft.com/office/drawing/2014/main" id="{7F363239-ACF7-43EC-9B50-1F3E679E0A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81800" y="5514472"/>
              <a:ext cx="1905000" cy="708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 algn="ctr">
                <a:spcBef>
                  <a:spcPts val="0"/>
                </a:spcBef>
                <a:defRPr/>
              </a:pPr>
              <a:r>
                <a:rPr lang="en-US" sz="2000" b="1" dirty="0">
                  <a:solidFill>
                    <a:srgbClr val="576943"/>
                  </a:solidFill>
                </a:rPr>
                <a:t>Action</a:t>
              </a:r>
            </a:p>
            <a:p>
              <a:pPr algn="ctr">
                <a:spcBef>
                  <a:spcPts val="0"/>
                </a:spcBef>
                <a:defRPr/>
              </a:pPr>
              <a:r>
                <a:rPr lang="en-US" sz="2000" b="1" dirty="0">
                  <a:solidFill>
                    <a:srgbClr val="576943"/>
                  </a:solidFill>
                </a:rPr>
                <a:t>Team</a:t>
              </a:r>
            </a:p>
          </p:txBody>
        </p:sp>
      </p:grpSp>
      <p:sp>
        <p:nvSpPr>
          <p:cNvPr id="15" name="Line 7">
            <a:extLst>
              <a:ext uri="{FF2B5EF4-FFF2-40B4-BE49-F238E27FC236}">
                <a16:creationId xmlns:a16="http://schemas.microsoft.com/office/drawing/2014/main" id="{E737B8AC-FC45-4B08-99C5-ECC6A768FBDA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76464" y="5297144"/>
            <a:ext cx="0" cy="457200"/>
          </a:xfrm>
          <a:prstGeom prst="line">
            <a:avLst/>
          </a:prstGeom>
          <a:noFill/>
          <a:ln w="50800">
            <a:solidFill>
              <a:srgbClr val="576943"/>
            </a:solidFill>
            <a:round/>
            <a:headEnd type="none" w="sm" len="sm"/>
            <a:tailEnd type="stealth" w="med" len="lg"/>
          </a:ln>
        </p:spPr>
        <p:txBody>
          <a:bodyPr/>
          <a:lstStyle/>
          <a:p>
            <a:endParaRPr lang="en-US"/>
          </a:p>
        </p:txBody>
      </p:sp>
      <p:sp>
        <p:nvSpPr>
          <p:cNvPr id="16" name="Line 7">
            <a:extLst>
              <a:ext uri="{FF2B5EF4-FFF2-40B4-BE49-F238E27FC236}">
                <a16:creationId xmlns:a16="http://schemas.microsoft.com/office/drawing/2014/main" id="{B76475B6-71CF-47E8-BD35-19A67DB71820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76464" y="3849344"/>
            <a:ext cx="0" cy="457200"/>
          </a:xfrm>
          <a:prstGeom prst="line">
            <a:avLst/>
          </a:prstGeom>
          <a:noFill/>
          <a:ln w="50800">
            <a:solidFill>
              <a:srgbClr val="576943"/>
            </a:solidFill>
            <a:round/>
            <a:headEnd type="none" w="sm" len="sm"/>
            <a:tailEnd type="stealth" w="med" len="lg"/>
          </a:ln>
        </p:spPr>
        <p:txBody>
          <a:bodyPr/>
          <a:lstStyle/>
          <a:p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97A7D26-AFA7-4C11-AF8A-AEBBF2F22689}"/>
              </a:ext>
            </a:extLst>
          </p:cNvPr>
          <p:cNvCxnSpPr/>
          <p:nvPr/>
        </p:nvCxnSpPr>
        <p:spPr>
          <a:xfrm>
            <a:off x="0" y="1150867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03879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4A449-5D84-445F-90C1-C912F5A48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209"/>
            <a:ext cx="10515600" cy="1325563"/>
          </a:xfrm>
        </p:spPr>
        <p:txBody>
          <a:bodyPr/>
          <a:lstStyle/>
          <a:p>
            <a:r>
              <a:rPr lang="en-US" dirty="0"/>
              <a:t>BR&amp;E Program Components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F3FB7B-A475-4D42-BEC6-C3D993CED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7983"/>
            <a:ext cx="7899400" cy="45776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Operations Team</a:t>
            </a:r>
          </a:p>
          <a:p>
            <a:pPr lvl="1"/>
            <a:r>
              <a:rPr lang="en-US" dirty="0"/>
              <a:t>Surveys businesses and builds relationships</a:t>
            </a:r>
          </a:p>
          <a:p>
            <a:pPr lvl="1"/>
            <a:r>
              <a:rPr lang="en-US" dirty="0"/>
              <a:t>Implements the program designed by the management team</a:t>
            </a:r>
          </a:p>
          <a:p>
            <a:pPr lvl="1"/>
            <a:r>
              <a:rPr lang="en-US" dirty="0"/>
              <a:t>Establishes initial contact with businesses</a:t>
            </a:r>
          </a:p>
          <a:p>
            <a:pPr lvl="1"/>
            <a:r>
              <a:rPr lang="en-US" dirty="0"/>
              <a:t>Conducts follow-up visits with businesses</a:t>
            </a:r>
          </a:p>
          <a:p>
            <a:pPr lvl="1"/>
            <a:r>
              <a:rPr lang="en-US" dirty="0"/>
              <a:t>Primary liaison with the Response and Action Teams</a:t>
            </a:r>
          </a:p>
          <a:p>
            <a:pPr lvl="1"/>
            <a:r>
              <a:rPr lang="en-US" dirty="0"/>
              <a:t>Primarily composed of the Account Executive(s)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34A177-84AF-4897-8E36-CD0C69C24F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87464" y="2925435"/>
            <a:ext cx="1778000" cy="787400"/>
          </a:xfrm>
          <a:prstGeom prst="rect">
            <a:avLst/>
          </a:prstGeom>
          <a:solidFill>
            <a:srgbClr val="576943"/>
          </a:solidFill>
          <a:ln w="50800">
            <a:solidFill>
              <a:srgbClr val="CCCC00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2000" b="1" dirty="0">
                <a:solidFill>
                  <a:schemeClr val="bg1"/>
                </a:solidFill>
              </a:rPr>
              <a:t>Operations</a:t>
            </a:r>
          </a:p>
          <a:p>
            <a:pPr algn="ctr">
              <a:defRPr/>
            </a:pPr>
            <a:r>
              <a:rPr lang="en-US" sz="2000" b="1" dirty="0">
                <a:solidFill>
                  <a:schemeClr val="bg1"/>
                </a:solidFill>
              </a:rPr>
              <a:t>Team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C6930A2-544B-418E-99E6-2DFE17C063D0}"/>
              </a:ext>
            </a:extLst>
          </p:cNvPr>
          <p:cNvGrpSpPr/>
          <p:nvPr/>
        </p:nvGrpSpPr>
        <p:grpSpPr>
          <a:xfrm>
            <a:off x="9787464" y="1507065"/>
            <a:ext cx="1778000" cy="787400"/>
            <a:chOff x="6807200" y="1117600"/>
            <a:chExt cx="1778000" cy="787400"/>
          </a:xfrm>
        </p:grpSpPr>
        <p:sp>
          <p:nvSpPr>
            <p:cNvPr id="6" name="Rectangle 2">
              <a:extLst>
                <a:ext uri="{FF2B5EF4-FFF2-40B4-BE49-F238E27FC236}">
                  <a16:creationId xmlns:a16="http://schemas.microsoft.com/office/drawing/2014/main" id="{4DE31B51-52A0-454F-96FD-B04B440EEF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7200" y="1117600"/>
              <a:ext cx="1778000" cy="787400"/>
            </a:xfrm>
            <a:prstGeom prst="rect">
              <a:avLst/>
            </a:prstGeom>
            <a:solidFill>
              <a:srgbClr val="C0A47F"/>
            </a:solidFill>
            <a:ln w="50800">
              <a:solidFill>
                <a:srgbClr val="CCCC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AC4F903-7E8D-4282-9B26-C1453550F0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32600" y="1170903"/>
              <a:ext cx="1727200" cy="708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 algn="ctr">
                <a:spcBef>
                  <a:spcPts val="0"/>
                </a:spcBef>
                <a:defRPr/>
              </a:pPr>
              <a:r>
                <a:rPr lang="en-US" sz="2000" b="1" dirty="0">
                  <a:solidFill>
                    <a:srgbClr val="576943"/>
                  </a:solidFill>
                </a:rPr>
                <a:t>Management</a:t>
              </a:r>
            </a:p>
            <a:p>
              <a:pPr algn="ctr">
                <a:spcBef>
                  <a:spcPts val="0"/>
                </a:spcBef>
                <a:defRPr/>
              </a:pPr>
              <a:r>
                <a:rPr lang="en-US" sz="2000" b="1" dirty="0">
                  <a:solidFill>
                    <a:srgbClr val="576943"/>
                  </a:solidFill>
                </a:rPr>
                <a:t>Team</a:t>
              </a:r>
            </a:p>
          </p:txBody>
        </p:sp>
      </p:grpSp>
      <p:sp>
        <p:nvSpPr>
          <p:cNvPr id="8" name="Line 7">
            <a:extLst>
              <a:ext uri="{FF2B5EF4-FFF2-40B4-BE49-F238E27FC236}">
                <a16:creationId xmlns:a16="http://schemas.microsoft.com/office/drawing/2014/main" id="{DC5DFE76-6323-4B78-B8D9-22A85780704C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76464" y="2401544"/>
            <a:ext cx="0" cy="457200"/>
          </a:xfrm>
          <a:prstGeom prst="line">
            <a:avLst/>
          </a:prstGeom>
          <a:noFill/>
          <a:ln w="50800">
            <a:solidFill>
              <a:srgbClr val="576943"/>
            </a:solidFill>
            <a:round/>
            <a:headEnd type="none" w="sm" len="sm"/>
            <a:tailEnd type="stealth" w="med" len="lg"/>
          </a:ln>
        </p:spPr>
        <p:txBody>
          <a:bodyPr/>
          <a:lstStyle/>
          <a:p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1211167-7FC0-4464-8F4A-77633457F214}"/>
              </a:ext>
            </a:extLst>
          </p:cNvPr>
          <p:cNvGrpSpPr/>
          <p:nvPr/>
        </p:nvGrpSpPr>
        <p:grpSpPr>
          <a:xfrm>
            <a:off x="9787464" y="4343805"/>
            <a:ext cx="1841500" cy="787400"/>
            <a:chOff x="6807200" y="4013200"/>
            <a:chExt cx="1841500" cy="7874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5128ECA-6E97-4F0B-B88C-B9FF2DDF4E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7200" y="4013200"/>
              <a:ext cx="1778000" cy="787400"/>
            </a:xfrm>
            <a:prstGeom prst="rect">
              <a:avLst/>
            </a:prstGeom>
            <a:solidFill>
              <a:srgbClr val="C0A47F"/>
            </a:solidFill>
            <a:ln w="50800">
              <a:solidFill>
                <a:srgbClr val="CCCC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Rectangle 13">
              <a:extLst>
                <a:ext uri="{FF2B5EF4-FFF2-40B4-BE49-F238E27FC236}">
                  <a16:creationId xmlns:a16="http://schemas.microsoft.com/office/drawing/2014/main" id="{D488B870-28CE-459C-AED8-46EE5730BB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19900" y="4066672"/>
              <a:ext cx="1828800" cy="708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ctr">
                <a:spcBef>
                  <a:spcPts val="0"/>
                </a:spcBef>
                <a:defRPr/>
              </a:pPr>
              <a:r>
                <a:rPr lang="en-US" sz="2000" b="1" dirty="0">
                  <a:solidFill>
                    <a:srgbClr val="576943"/>
                  </a:solidFill>
                </a:rPr>
                <a:t>Response</a:t>
              </a:r>
            </a:p>
            <a:p>
              <a:pPr algn="ctr">
                <a:spcBef>
                  <a:spcPts val="0"/>
                </a:spcBef>
                <a:defRPr/>
              </a:pPr>
              <a:r>
                <a:rPr lang="en-US" sz="2000" b="1" dirty="0">
                  <a:solidFill>
                    <a:srgbClr val="576943"/>
                  </a:solidFill>
                </a:rPr>
                <a:t>Team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1680FC-B432-4A8C-A50E-63DEC1368E30}"/>
              </a:ext>
            </a:extLst>
          </p:cNvPr>
          <p:cNvGrpSpPr/>
          <p:nvPr/>
        </p:nvGrpSpPr>
        <p:grpSpPr>
          <a:xfrm>
            <a:off x="9762064" y="5762174"/>
            <a:ext cx="1905000" cy="787400"/>
            <a:chOff x="6781800" y="5461000"/>
            <a:chExt cx="1905000" cy="787400"/>
          </a:xfrm>
        </p:grpSpPr>
        <p:sp>
          <p:nvSpPr>
            <p:cNvPr id="13" name="Rectangle 10">
              <a:extLst>
                <a:ext uri="{FF2B5EF4-FFF2-40B4-BE49-F238E27FC236}">
                  <a16:creationId xmlns:a16="http://schemas.microsoft.com/office/drawing/2014/main" id="{F8B216F4-F791-4508-924C-C2B252D4A0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7200" y="5461000"/>
              <a:ext cx="1778000" cy="787400"/>
            </a:xfrm>
            <a:prstGeom prst="rect">
              <a:avLst/>
            </a:prstGeom>
            <a:solidFill>
              <a:srgbClr val="C0A47F"/>
            </a:solidFill>
            <a:ln w="50800">
              <a:solidFill>
                <a:srgbClr val="CCCC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Rectangle 14">
              <a:extLst>
                <a:ext uri="{FF2B5EF4-FFF2-40B4-BE49-F238E27FC236}">
                  <a16:creationId xmlns:a16="http://schemas.microsoft.com/office/drawing/2014/main" id="{7F363239-ACF7-43EC-9B50-1F3E679E0A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81800" y="5514472"/>
              <a:ext cx="1905000" cy="708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 algn="ctr">
                <a:spcBef>
                  <a:spcPts val="0"/>
                </a:spcBef>
                <a:defRPr/>
              </a:pPr>
              <a:r>
                <a:rPr lang="en-US" sz="2000" b="1" dirty="0">
                  <a:solidFill>
                    <a:srgbClr val="576943"/>
                  </a:solidFill>
                </a:rPr>
                <a:t>Action</a:t>
              </a:r>
            </a:p>
            <a:p>
              <a:pPr algn="ctr">
                <a:spcBef>
                  <a:spcPts val="0"/>
                </a:spcBef>
                <a:defRPr/>
              </a:pPr>
              <a:r>
                <a:rPr lang="en-US" sz="2000" b="1" dirty="0">
                  <a:solidFill>
                    <a:srgbClr val="576943"/>
                  </a:solidFill>
                </a:rPr>
                <a:t>Team</a:t>
              </a:r>
            </a:p>
          </p:txBody>
        </p:sp>
      </p:grpSp>
      <p:sp>
        <p:nvSpPr>
          <p:cNvPr id="15" name="Line 7">
            <a:extLst>
              <a:ext uri="{FF2B5EF4-FFF2-40B4-BE49-F238E27FC236}">
                <a16:creationId xmlns:a16="http://schemas.microsoft.com/office/drawing/2014/main" id="{E737B8AC-FC45-4B08-99C5-ECC6A768FBDA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76464" y="5297144"/>
            <a:ext cx="0" cy="457200"/>
          </a:xfrm>
          <a:prstGeom prst="line">
            <a:avLst/>
          </a:prstGeom>
          <a:noFill/>
          <a:ln w="50800">
            <a:solidFill>
              <a:srgbClr val="576943"/>
            </a:solidFill>
            <a:round/>
            <a:headEnd type="none" w="sm" len="sm"/>
            <a:tailEnd type="stealth" w="med" len="lg"/>
          </a:ln>
        </p:spPr>
        <p:txBody>
          <a:bodyPr/>
          <a:lstStyle/>
          <a:p>
            <a:endParaRPr lang="en-US"/>
          </a:p>
        </p:txBody>
      </p:sp>
      <p:sp>
        <p:nvSpPr>
          <p:cNvPr id="16" name="Line 7">
            <a:extLst>
              <a:ext uri="{FF2B5EF4-FFF2-40B4-BE49-F238E27FC236}">
                <a16:creationId xmlns:a16="http://schemas.microsoft.com/office/drawing/2014/main" id="{B76475B6-71CF-47E8-BD35-19A67DB71820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76464" y="3849344"/>
            <a:ext cx="0" cy="457200"/>
          </a:xfrm>
          <a:prstGeom prst="line">
            <a:avLst/>
          </a:prstGeom>
          <a:noFill/>
          <a:ln w="50800">
            <a:solidFill>
              <a:srgbClr val="576943"/>
            </a:solidFill>
            <a:round/>
            <a:headEnd type="none" w="sm" len="sm"/>
            <a:tailEnd type="stealth" w="med" len="lg"/>
          </a:ln>
        </p:spPr>
        <p:txBody>
          <a:bodyPr/>
          <a:lstStyle/>
          <a:p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5E21134-0998-4649-8AB3-CA521B323F29}"/>
              </a:ext>
            </a:extLst>
          </p:cNvPr>
          <p:cNvCxnSpPr/>
          <p:nvPr/>
        </p:nvCxnSpPr>
        <p:spPr>
          <a:xfrm>
            <a:off x="0" y="1150867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2877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4A449-5D84-445F-90C1-C912F5A48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209"/>
            <a:ext cx="10515600" cy="1325563"/>
          </a:xfrm>
        </p:spPr>
        <p:txBody>
          <a:bodyPr/>
          <a:lstStyle/>
          <a:p>
            <a:r>
              <a:rPr lang="en-US" dirty="0"/>
              <a:t>BR&amp;E Program Components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F3FB7B-A475-4D42-BEC6-C3D993CED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7982"/>
            <a:ext cx="7899400" cy="5286191"/>
          </a:xfrm>
        </p:spPr>
        <p:txBody>
          <a:bodyPr>
            <a:normAutofit/>
          </a:bodyPr>
          <a:lstStyle/>
          <a:p>
            <a:r>
              <a:rPr lang="en-US" dirty="0"/>
              <a:t>Response Team</a:t>
            </a:r>
          </a:p>
          <a:p>
            <a:pPr lvl="1"/>
            <a:r>
              <a:rPr lang="en-US" dirty="0"/>
              <a:t>Develops strategies to address immediate crises</a:t>
            </a:r>
          </a:p>
          <a:p>
            <a:pPr lvl="1"/>
            <a:r>
              <a:rPr lang="en-US" dirty="0"/>
              <a:t>Specific membership is formed based on yellow/red/green flags identified through business surveys</a:t>
            </a:r>
          </a:p>
          <a:p>
            <a:pPr lvl="1"/>
            <a:r>
              <a:rPr lang="en-US" dirty="0"/>
              <a:t>Membership must be prepared to address specific issues in a timely manner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34A177-84AF-4897-8E36-CD0C69C24F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87464" y="2925435"/>
            <a:ext cx="1778000" cy="787400"/>
          </a:xfrm>
          <a:prstGeom prst="rect">
            <a:avLst/>
          </a:prstGeom>
          <a:solidFill>
            <a:srgbClr val="C0A47F"/>
          </a:solidFill>
          <a:ln w="50800">
            <a:solidFill>
              <a:srgbClr val="CCCC00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2000" b="1" dirty="0">
                <a:solidFill>
                  <a:srgbClr val="576943"/>
                </a:solidFill>
              </a:rPr>
              <a:t>Operations</a:t>
            </a:r>
          </a:p>
          <a:p>
            <a:pPr algn="ctr">
              <a:defRPr/>
            </a:pPr>
            <a:r>
              <a:rPr lang="en-US" sz="2000" b="1" dirty="0">
                <a:solidFill>
                  <a:srgbClr val="576943"/>
                </a:solidFill>
              </a:rPr>
              <a:t>Team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C6930A2-544B-418E-99E6-2DFE17C063D0}"/>
              </a:ext>
            </a:extLst>
          </p:cNvPr>
          <p:cNvGrpSpPr/>
          <p:nvPr/>
        </p:nvGrpSpPr>
        <p:grpSpPr>
          <a:xfrm>
            <a:off x="9787464" y="1507065"/>
            <a:ext cx="1778000" cy="787400"/>
            <a:chOff x="6807200" y="1117600"/>
            <a:chExt cx="1778000" cy="787400"/>
          </a:xfrm>
        </p:grpSpPr>
        <p:sp>
          <p:nvSpPr>
            <p:cNvPr id="6" name="Rectangle 2">
              <a:extLst>
                <a:ext uri="{FF2B5EF4-FFF2-40B4-BE49-F238E27FC236}">
                  <a16:creationId xmlns:a16="http://schemas.microsoft.com/office/drawing/2014/main" id="{4DE31B51-52A0-454F-96FD-B04B440EEF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7200" y="1117600"/>
              <a:ext cx="1778000" cy="787400"/>
            </a:xfrm>
            <a:prstGeom prst="rect">
              <a:avLst/>
            </a:prstGeom>
            <a:solidFill>
              <a:srgbClr val="C0A47F"/>
            </a:solidFill>
            <a:ln w="50800">
              <a:solidFill>
                <a:srgbClr val="CCCC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AC4F903-7E8D-4282-9B26-C1453550F0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32600" y="1170903"/>
              <a:ext cx="1727200" cy="708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 algn="ctr">
                <a:spcBef>
                  <a:spcPts val="0"/>
                </a:spcBef>
                <a:defRPr/>
              </a:pPr>
              <a:r>
                <a:rPr lang="en-US" sz="2000" b="1" dirty="0">
                  <a:solidFill>
                    <a:srgbClr val="576943"/>
                  </a:solidFill>
                </a:rPr>
                <a:t>Management</a:t>
              </a:r>
            </a:p>
            <a:p>
              <a:pPr algn="ctr">
                <a:spcBef>
                  <a:spcPts val="0"/>
                </a:spcBef>
                <a:defRPr/>
              </a:pPr>
              <a:r>
                <a:rPr lang="en-US" sz="2000" b="1" dirty="0">
                  <a:solidFill>
                    <a:srgbClr val="576943"/>
                  </a:solidFill>
                </a:rPr>
                <a:t>Team</a:t>
              </a:r>
            </a:p>
          </p:txBody>
        </p:sp>
      </p:grpSp>
      <p:sp>
        <p:nvSpPr>
          <p:cNvPr id="8" name="Line 7">
            <a:extLst>
              <a:ext uri="{FF2B5EF4-FFF2-40B4-BE49-F238E27FC236}">
                <a16:creationId xmlns:a16="http://schemas.microsoft.com/office/drawing/2014/main" id="{DC5DFE76-6323-4B78-B8D9-22A85780704C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76464" y="2401544"/>
            <a:ext cx="0" cy="457200"/>
          </a:xfrm>
          <a:prstGeom prst="line">
            <a:avLst/>
          </a:prstGeom>
          <a:noFill/>
          <a:ln w="50800">
            <a:solidFill>
              <a:srgbClr val="576943"/>
            </a:solidFill>
            <a:round/>
            <a:headEnd type="none" w="sm" len="sm"/>
            <a:tailEnd type="stealth" w="med" len="lg"/>
          </a:ln>
        </p:spPr>
        <p:txBody>
          <a:bodyPr/>
          <a:lstStyle/>
          <a:p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1211167-7FC0-4464-8F4A-77633457F214}"/>
              </a:ext>
            </a:extLst>
          </p:cNvPr>
          <p:cNvGrpSpPr/>
          <p:nvPr/>
        </p:nvGrpSpPr>
        <p:grpSpPr>
          <a:xfrm>
            <a:off x="9787464" y="4343805"/>
            <a:ext cx="1841500" cy="787400"/>
            <a:chOff x="6807200" y="4013200"/>
            <a:chExt cx="1841500" cy="7874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5128ECA-6E97-4F0B-B88C-B9FF2DDF4E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7200" y="4013200"/>
              <a:ext cx="1778000" cy="787400"/>
            </a:xfrm>
            <a:prstGeom prst="rect">
              <a:avLst/>
            </a:prstGeom>
            <a:solidFill>
              <a:srgbClr val="576943"/>
            </a:solidFill>
            <a:ln w="50800">
              <a:solidFill>
                <a:srgbClr val="CCCC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Rectangle 13">
              <a:extLst>
                <a:ext uri="{FF2B5EF4-FFF2-40B4-BE49-F238E27FC236}">
                  <a16:creationId xmlns:a16="http://schemas.microsoft.com/office/drawing/2014/main" id="{D488B870-28CE-459C-AED8-46EE5730BB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19900" y="4066672"/>
              <a:ext cx="1828800" cy="708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ctr">
                <a:spcBef>
                  <a:spcPts val="0"/>
                </a:spcBef>
                <a:defRPr/>
              </a:pPr>
              <a:r>
                <a:rPr lang="en-US" sz="2000" b="1" dirty="0">
                  <a:solidFill>
                    <a:schemeClr val="bg1"/>
                  </a:solidFill>
                </a:rPr>
                <a:t>Response</a:t>
              </a:r>
            </a:p>
            <a:p>
              <a:pPr algn="ctr">
                <a:spcBef>
                  <a:spcPts val="0"/>
                </a:spcBef>
                <a:defRPr/>
              </a:pPr>
              <a:r>
                <a:rPr lang="en-US" sz="2000" b="1" dirty="0">
                  <a:solidFill>
                    <a:schemeClr val="bg1"/>
                  </a:solidFill>
                </a:rPr>
                <a:t>Team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1680FC-B432-4A8C-A50E-63DEC1368E30}"/>
              </a:ext>
            </a:extLst>
          </p:cNvPr>
          <p:cNvGrpSpPr/>
          <p:nvPr/>
        </p:nvGrpSpPr>
        <p:grpSpPr>
          <a:xfrm>
            <a:off x="9762064" y="5762174"/>
            <a:ext cx="1905000" cy="787400"/>
            <a:chOff x="6781800" y="5461000"/>
            <a:chExt cx="1905000" cy="787400"/>
          </a:xfrm>
        </p:grpSpPr>
        <p:sp>
          <p:nvSpPr>
            <p:cNvPr id="13" name="Rectangle 10">
              <a:extLst>
                <a:ext uri="{FF2B5EF4-FFF2-40B4-BE49-F238E27FC236}">
                  <a16:creationId xmlns:a16="http://schemas.microsoft.com/office/drawing/2014/main" id="{F8B216F4-F791-4508-924C-C2B252D4A0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7200" y="5461000"/>
              <a:ext cx="1778000" cy="787400"/>
            </a:xfrm>
            <a:prstGeom prst="rect">
              <a:avLst/>
            </a:prstGeom>
            <a:solidFill>
              <a:srgbClr val="C0A47F"/>
            </a:solidFill>
            <a:ln w="50800">
              <a:solidFill>
                <a:srgbClr val="CCCC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Rectangle 14">
              <a:extLst>
                <a:ext uri="{FF2B5EF4-FFF2-40B4-BE49-F238E27FC236}">
                  <a16:creationId xmlns:a16="http://schemas.microsoft.com/office/drawing/2014/main" id="{7F363239-ACF7-43EC-9B50-1F3E679E0A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81800" y="5514472"/>
              <a:ext cx="1905000" cy="708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 algn="ctr">
                <a:spcBef>
                  <a:spcPts val="0"/>
                </a:spcBef>
                <a:defRPr/>
              </a:pPr>
              <a:r>
                <a:rPr lang="en-US" sz="2000" b="1" dirty="0">
                  <a:solidFill>
                    <a:srgbClr val="576943"/>
                  </a:solidFill>
                </a:rPr>
                <a:t>Action</a:t>
              </a:r>
            </a:p>
            <a:p>
              <a:pPr algn="ctr">
                <a:spcBef>
                  <a:spcPts val="0"/>
                </a:spcBef>
                <a:defRPr/>
              </a:pPr>
              <a:r>
                <a:rPr lang="en-US" sz="2000" b="1" dirty="0">
                  <a:solidFill>
                    <a:srgbClr val="576943"/>
                  </a:solidFill>
                </a:rPr>
                <a:t>Team</a:t>
              </a:r>
            </a:p>
          </p:txBody>
        </p:sp>
      </p:grpSp>
      <p:sp>
        <p:nvSpPr>
          <p:cNvPr id="15" name="Line 7">
            <a:extLst>
              <a:ext uri="{FF2B5EF4-FFF2-40B4-BE49-F238E27FC236}">
                <a16:creationId xmlns:a16="http://schemas.microsoft.com/office/drawing/2014/main" id="{E737B8AC-FC45-4B08-99C5-ECC6A768FBDA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76464" y="5297144"/>
            <a:ext cx="0" cy="457200"/>
          </a:xfrm>
          <a:prstGeom prst="line">
            <a:avLst/>
          </a:prstGeom>
          <a:noFill/>
          <a:ln w="50800">
            <a:solidFill>
              <a:srgbClr val="576943"/>
            </a:solidFill>
            <a:round/>
            <a:headEnd type="none" w="sm" len="sm"/>
            <a:tailEnd type="stealth" w="med" len="lg"/>
          </a:ln>
        </p:spPr>
        <p:txBody>
          <a:bodyPr/>
          <a:lstStyle/>
          <a:p>
            <a:endParaRPr lang="en-US"/>
          </a:p>
        </p:txBody>
      </p:sp>
      <p:sp>
        <p:nvSpPr>
          <p:cNvPr id="16" name="Line 7">
            <a:extLst>
              <a:ext uri="{FF2B5EF4-FFF2-40B4-BE49-F238E27FC236}">
                <a16:creationId xmlns:a16="http://schemas.microsoft.com/office/drawing/2014/main" id="{B76475B6-71CF-47E8-BD35-19A67DB71820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76464" y="3849344"/>
            <a:ext cx="0" cy="457200"/>
          </a:xfrm>
          <a:prstGeom prst="line">
            <a:avLst/>
          </a:prstGeom>
          <a:noFill/>
          <a:ln w="50800">
            <a:solidFill>
              <a:srgbClr val="576943"/>
            </a:solidFill>
            <a:round/>
            <a:headEnd type="none" w="sm" len="sm"/>
            <a:tailEnd type="stealth" w="med" len="lg"/>
          </a:ln>
        </p:spPr>
        <p:txBody>
          <a:bodyPr/>
          <a:lstStyle/>
          <a:p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2408049-89FF-40F2-9DB8-B1BD7AD24440}"/>
              </a:ext>
            </a:extLst>
          </p:cNvPr>
          <p:cNvCxnSpPr/>
          <p:nvPr/>
        </p:nvCxnSpPr>
        <p:spPr>
          <a:xfrm>
            <a:off x="0" y="1150867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74681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4A449-5D84-445F-90C1-C912F5A48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209"/>
            <a:ext cx="10515600" cy="1325563"/>
          </a:xfrm>
        </p:spPr>
        <p:txBody>
          <a:bodyPr/>
          <a:lstStyle/>
          <a:p>
            <a:r>
              <a:rPr lang="en-US" dirty="0"/>
              <a:t>BR&amp;E Program Components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F3FB7B-A475-4D42-BEC6-C3D993CED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7983"/>
            <a:ext cx="7899400" cy="5010417"/>
          </a:xfrm>
        </p:spPr>
        <p:txBody>
          <a:bodyPr>
            <a:normAutofit/>
          </a:bodyPr>
          <a:lstStyle/>
          <a:p>
            <a:r>
              <a:rPr lang="en-US" dirty="0"/>
              <a:t>Action Team</a:t>
            </a:r>
          </a:p>
          <a:p>
            <a:pPr lvl="1"/>
            <a:r>
              <a:rPr lang="en-US" dirty="0"/>
              <a:t>Addresses common and specific business issues</a:t>
            </a:r>
          </a:p>
          <a:p>
            <a:pPr lvl="1"/>
            <a:r>
              <a:rPr lang="en-US" dirty="0"/>
              <a:t>Membership is usually more stable than that of the Response Team</a:t>
            </a:r>
          </a:p>
          <a:p>
            <a:pPr lvl="1"/>
            <a:r>
              <a:rPr lang="en-US" dirty="0"/>
              <a:t>Works with the Operations Team to identify specific issues that arise and program partners that can address specific issues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34A177-84AF-4897-8E36-CD0C69C24F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87464" y="2925435"/>
            <a:ext cx="1778000" cy="787400"/>
          </a:xfrm>
          <a:prstGeom prst="rect">
            <a:avLst/>
          </a:prstGeom>
          <a:solidFill>
            <a:srgbClr val="C0A47F"/>
          </a:solidFill>
          <a:ln w="50800">
            <a:solidFill>
              <a:srgbClr val="CCCC00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2000" b="1" dirty="0">
                <a:solidFill>
                  <a:srgbClr val="576943"/>
                </a:solidFill>
              </a:rPr>
              <a:t>Operations</a:t>
            </a:r>
          </a:p>
          <a:p>
            <a:pPr algn="ctr">
              <a:defRPr/>
            </a:pPr>
            <a:r>
              <a:rPr lang="en-US" sz="2000" b="1" dirty="0">
                <a:solidFill>
                  <a:srgbClr val="576943"/>
                </a:solidFill>
              </a:rPr>
              <a:t>Team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C6930A2-544B-418E-99E6-2DFE17C063D0}"/>
              </a:ext>
            </a:extLst>
          </p:cNvPr>
          <p:cNvGrpSpPr/>
          <p:nvPr/>
        </p:nvGrpSpPr>
        <p:grpSpPr>
          <a:xfrm>
            <a:off x="9787464" y="1507065"/>
            <a:ext cx="1778000" cy="787400"/>
            <a:chOff x="6807200" y="1117600"/>
            <a:chExt cx="1778000" cy="787400"/>
          </a:xfrm>
        </p:grpSpPr>
        <p:sp>
          <p:nvSpPr>
            <p:cNvPr id="6" name="Rectangle 2">
              <a:extLst>
                <a:ext uri="{FF2B5EF4-FFF2-40B4-BE49-F238E27FC236}">
                  <a16:creationId xmlns:a16="http://schemas.microsoft.com/office/drawing/2014/main" id="{4DE31B51-52A0-454F-96FD-B04B440EEF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7200" y="1117600"/>
              <a:ext cx="1778000" cy="787400"/>
            </a:xfrm>
            <a:prstGeom prst="rect">
              <a:avLst/>
            </a:prstGeom>
            <a:solidFill>
              <a:srgbClr val="C0A47F"/>
            </a:solidFill>
            <a:ln w="50800">
              <a:solidFill>
                <a:srgbClr val="CCCC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AC4F903-7E8D-4282-9B26-C1453550F0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32600" y="1170903"/>
              <a:ext cx="1727200" cy="708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 algn="ctr">
                <a:spcBef>
                  <a:spcPts val="0"/>
                </a:spcBef>
                <a:defRPr/>
              </a:pPr>
              <a:r>
                <a:rPr lang="en-US" sz="2000" b="1" dirty="0">
                  <a:solidFill>
                    <a:srgbClr val="576943"/>
                  </a:solidFill>
                </a:rPr>
                <a:t>Management</a:t>
              </a:r>
            </a:p>
            <a:p>
              <a:pPr algn="ctr">
                <a:spcBef>
                  <a:spcPts val="0"/>
                </a:spcBef>
                <a:defRPr/>
              </a:pPr>
              <a:r>
                <a:rPr lang="en-US" sz="2000" b="1" dirty="0">
                  <a:solidFill>
                    <a:srgbClr val="576943"/>
                  </a:solidFill>
                </a:rPr>
                <a:t>Team</a:t>
              </a:r>
            </a:p>
          </p:txBody>
        </p:sp>
      </p:grpSp>
      <p:sp>
        <p:nvSpPr>
          <p:cNvPr id="8" name="Line 7">
            <a:extLst>
              <a:ext uri="{FF2B5EF4-FFF2-40B4-BE49-F238E27FC236}">
                <a16:creationId xmlns:a16="http://schemas.microsoft.com/office/drawing/2014/main" id="{DC5DFE76-6323-4B78-B8D9-22A85780704C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76464" y="2401544"/>
            <a:ext cx="0" cy="457200"/>
          </a:xfrm>
          <a:prstGeom prst="line">
            <a:avLst/>
          </a:prstGeom>
          <a:noFill/>
          <a:ln w="50800">
            <a:solidFill>
              <a:srgbClr val="576943"/>
            </a:solidFill>
            <a:round/>
            <a:headEnd type="none" w="sm" len="sm"/>
            <a:tailEnd type="stealth" w="med" len="lg"/>
          </a:ln>
        </p:spPr>
        <p:txBody>
          <a:bodyPr/>
          <a:lstStyle/>
          <a:p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1211167-7FC0-4464-8F4A-77633457F214}"/>
              </a:ext>
            </a:extLst>
          </p:cNvPr>
          <p:cNvGrpSpPr/>
          <p:nvPr/>
        </p:nvGrpSpPr>
        <p:grpSpPr>
          <a:xfrm>
            <a:off x="9787464" y="4343805"/>
            <a:ext cx="1841500" cy="787400"/>
            <a:chOff x="6807200" y="4013200"/>
            <a:chExt cx="1841500" cy="7874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5128ECA-6E97-4F0B-B88C-B9FF2DDF4E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7200" y="4013200"/>
              <a:ext cx="1778000" cy="787400"/>
            </a:xfrm>
            <a:prstGeom prst="rect">
              <a:avLst/>
            </a:prstGeom>
            <a:solidFill>
              <a:srgbClr val="C0A47F"/>
            </a:solidFill>
            <a:ln w="50800">
              <a:solidFill>
                <a:srgbClr val="CCCC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Rectangle 13">
              <a:extLst>
                <a:ext uri="{FF2B5EF4-FFF2-40B4-BE49-F238E27FC236}">
                  <a16:creationId xmlns:a16="http://schemas.microsoft.com/office/drawing/2014/main" id="{D488B870-28CE-459C-AED8-46EE5730BB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19900" y="4066672"/>
              <a:ext cx="1828800" cy="708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ctr">
                <a:spcBef>
                  <a:spcPts val="0"/>
                </a:spcBef>
                <a:defRPr/>
              </a:pPr>
              <a:r>
                <a:rPr lang="en-US" sz="2000" b="1" dirty="0">
                  <a:solidFill>
                    <a:srgbClr val="576943"/>
                  </a:solidFill>
                </a:rPr>
                <a:t>Response</a:t>
              </a:r>
            </a:p>
            <a:p>
              <a:pPr algn="ctr">
                <a:spcBef>
                  <a:spcPts val="0"/>
                </a:spcBef>
                <a:defRPr/>
              </a:pPr>
              <a:r>
                <a:rPr lang="en-US" sz="2000" b="1" dirty="0">
                  <a:solidFill>
                    <a:srgbClr val="576943"/>
                  </a:solidFill>
                </a:rPr>
                <a:t>Team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1680FC-B432-4A8C-A50E-63DEC1368E30}"/>
              </a:ext>
            </a:extLst>
          </p:cNvPr>
          <p:cNvGrpSpPr/>
          <p:nvPr/>
        </p:nvGrpSpPr>
        <p:grpSpPr>
          <a:xfrm>
            <a:off x="9762064" y="5762174"/>
            <a:ext cx="1905000" cy="787400"/>
            <a:chOff x="6781800" y="5461000"/>
            <a:chExt cx="1905000" cy="787400"/>
          </a:xfrm>
        </p:grpSpPr>
        <p:sp>
          <p:nvSpPr>
            <p:cNvPr id="13" name="Rectangle 10">
              <a:extLst>
                <a:ext uri="{FF2B5EF4-FFF2-40B4-BE49-F238E27FC236}">
                  <a16:creationId xmlns:a16="http://schemas.microsoft.com/office/drawing/2014/main" id="{F8B216F4-F791-4508-924C-C2B252D4A0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7200" y="5461000"/>
              <a:ext cx="1778000" cy="787400"/>
            </a:xfrm>
            <a:prstGeom prst="rect">
              <a:avLst/>
            </a:prstGeom>
            <a:solidFill>
              <a:srgbClr val="576943"/>
            </a:solidFill>
            <a:ln w="50800">
              <a:solidFill>
                <a:srgbClr val="CCCC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Rectangle 14">
              <a:extLst>
                <a:ext uri="{FF2B5EF4-FFF2-40B4-BE49-F238E27FC236}">
                  <a16:creationId xmlns:a16="http://schemas.microsoft.com/office/drawing/2014/main" id="{7F363239-ACF7-43EC-9B50-1F3E679E0A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81800" y="5514472"/>
              <a:ext cx="1905000" cy="708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 algn="ctr">
                <a:spcBef>
                  <a:spcPts val="0"/>
                </a:spcBef>
                <a:defRPr/>
              </a:pPr>
              <a:r>
                <a:rPr lang="en-US" sz="2000" b="1" dirty="0">
                  <a:solidFill>
                    <a:schemeClr val="bg1"/>
                  </a:solidFill>
                </a:rPr>
                <a:t>Action</a:t>
              </a:r>
            </a:p>
            <a:p>
              <a:pPr algn="ctr">
                <a:spcBef>
                  <a:spcPts val="0"/>
                </a:spcBef>
                <a:defRPr/>
              </a:pPr>
              <a:r>
                <a:rPr lang="en-US" sz="2000" b="1" dirty="0">
                  <a:solidFill>
                    <a:schemeClr val="bg1"/>
                  </a:solidFill>
                </a:rPr>
                <a:t>Team</a:t>
              </a:r>
            </a:p>
          </p:txBody>
        </p:sp>
      </p:grpSp>
      <p:sp>
        <p:nvSpPr>
          <p:cNvPr id="15" name="Line 7">
            <a:extLst>
              <a:ext uri="{FF2B5EF4-FFF2-40B4-BE49-F238E27FC236}">
                <a16:creationId xmlns:a16="http://schemas.microsoft.com/office/drawing/2014/main" id="{E737B8AC-FC45-4B08-99C5-ECC6A768FBDA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76464" y="5297144"/>
            <a:ext cx="0" cy="457200"/>
          </a:xfrm>
          <a:prstGeom prst="line">
            <a:avLst/>
          </a:prstGeom>
          <a:noFill/>
          <a:ln w="50800">
            <a:solidFill>
              <a:srgbClr val="576943"/>
            </a:solidFill>
            <a:round/>
            <a:headEnd type="none" w="sm" len="sm"/>
            <a:tailEnd type="stealth" w="med" len="lg"/>
          </a:ln>
        </p:spPr>
        <p:txBody>
          <a:bodyPr/>
          <a:lstStyle/>
          <a:p>
            <a:endParaRPr lang="en-US"/>
          </a:p>
        </p:txBody>
      </p:sp>
      <p:sp>
        <p:nvSpPr>
          <p:cNvPr id="16" name="Line 7">
            <a:extLst>
              <a:ext uri="{FF2B5EF4-FFF2-40B4-BE49-F238E27FC236}">
                <a16:creationId xmlns:a16="http://schemas.microsoft.com/office/drawing/2014/main" id="{B76475B6-71CF-47E8-BD35-19A67DB71820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76464" y="3849344"/>
            <a:ext cx="0" cy="457200"/>
          </a:xfrm>
          <a:prstGeom prst="line">
            <a:avLst/>
          </a:prstGeom>
          <a:noFill/>
          <a:ln w="50800">
            <a:solidFill>
              <a:srgbClr val="576943"/>
            </a:solidFill>
            <a:round/>
            <a:headEnd type="none" w="sm" len="sm"/>
            <a:tailEnd type="stealth" w="med" len="lg"/>
          </a:ln>
        </p:spPr>
        <p:txBody>
          <a:bodyPr/>
          <a:lstStyle/>
          <a:p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788DEFC-1EBE-4015-952F-ABD7288D9D2C}"/>
              </a:ext>
            </a:extLst>
          </p:cNvPr>
          <p:cNvCxnSpPr/>
          <p:nvPr/>
        </p:nvCxnSpPr>
        <p:spPr>
          <a:xfrm>
            <a:off x="0" y="1150867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78141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4A449-5D84-445F-90C1-C912F5A48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209"/>
            <a:ext cx="10515600" cy="1325563"/>
          </a:xfrm>
        </p:spPr>
        <p:txBody>
          <a:bodyPr/>
          <a:lstStyle/>
          <a:p>
            <a:r>
              <a:rPr lang="en-US" dirty="0"/>
              <a:t>BR&amp;E Program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F3FB7B-A475-4D42-BEC6-C3D993CED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85357"/>
            <a:ext cx="7899400" cy="65855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Firm Visits – Operations Team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34A177-84AF-4897-8E36-CD0C69C24F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87464" y="2925435"/>
            <a:ext cx="1778000" cy="787400"/>
          </a:xfrm>
          <a:prstGeom prst="rect">
            <a:avLst/>
          </a:prstGeom>
          <a:solidFill>
            <a:srgbClr val="C0A47F"/>
          </a:solidFill>
          <a:ln w="50800">
            <a:solidFill>
              <a:srgbClr val="CCCC00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2000" b="1" dirty="0">
                <a:solidFill>
                  <a:srgbClr val="576943"/>
                </a:solidFill>
              </a:rPr>
              <a:t>Immediate</a:t>
            </a:r>
          </a:p>
          <a:p>
            <a:pPr algn="ctr">
              <a:defRPr/>
            </a:pPr>
            <a:r>
              <a:rPr lang="en-US" sz="2000" b="1" dirty="0">
                <a:solidFill>
                  <a:srgbClr val="576943"/>
                </a:solidFill>
              </a:rPr>
              <a:t>Follow-up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C6930A2-544B-418E-99E6-2DFE17C063D0}"/>
              </a:ext>
            </a:extLst>
          </p:cNvPr>
          <p:cNvGrpSpPr/>
          <p:nvPr/>
        </p:nvGrpSpPr>
        <p:grpSpPr>
          <a:xfrm>
            <a:off x="9787464" y="1507065"/>
            <a:ext cx="1778000" cy="787400"/>
            <a:chOff x="6807200" y="1117600"/>
            <a:chExt cx="1778000" cy="787400"/>
          </a:xfrm>
        </p:grpSpPr>
        <p:sp>
          <p:nvSpPr>
            <p:cNvPr id="6" name="Rectangle 2">
              <a:extLst>
                <a:ext uri="{FF2B5EF4-FFF2-40B4-BE49-F238E27FC236}">
                  <a16:creationId xmlns:a16="http://schemas.microsoft.com/office/drawing/2014/main" id="{4DE31B51-52A0-454F-96FD-B04B440EEF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7200" y="1117600"/>
              <a:ext cx="1778000" cy="787400"/>
            </a:xfrm>
            <a:prstGeom prst="rect">
              <a:avLst/>
            </a:prstGeom>
            <a:solidFill>
              <a:srgbClr val="C0A47F"/>
            </a:solidFill>
            <a:ln w="50800">
              <a:solidFill>
                <a:srgbClr val="CCCC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AC4F903-7E8D-4282-9B26-C1453550F0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32600" y="1322651"/>
              <a:ext cx="1727200" cy="4007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 algn="ctr">
                <a:spcBef>
                  <a:spcPts val="0"/>
                </a:spcBef>
                <a:defRPr/>
              </a:pPr>
              <a:r>
                <a:rPr lang="en-US" sz="2000" b="1" dirty="0">
                  <a:solidFill>
                    <a:srgbClr val="576943"/>
                  </a:solidFill>
                </a:rPr>
                <a:t>Firm Visits</a:t>
              </a:r>
            </a:p>
          </p:txBody>
        </p:sp>
      </p:grpSp>
      <p:sp>
        <p:nvSpPr>
          <p:cNvPr id="8" name="Line 7">
            <a:extLst>
              <a:ext uri="{FF2B5EF4-FFF2-40B4-BE49-F238E27FC236}">
                <a16:creationId xmlns:a16="http://schemas.microsoft.com/office/drawing/2014/main" id="{DC5DFE76-6323-4B78-B8D9-22A85780704C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76464" y="2401544"/>
            <a:ext cx="0" cy="457200"/>
          </a:xfrm>
          <a:prstGeom prst="line">
            <a:avLst/>
          </a:prstGeom>
          <a:noFill/>
          <a:ln w="50800">
            <a:solidFill>
              <a:srgbClr val="576943"/>
            </a:solidFill>
            <a:round/>
            <a:headEnd type="none" w="sm" len="sm"/>
            <a:tailEnd type="stealth" w="med" len="lg"/>
          </a:ln>
        </p:spPr>
        <p:txBody>
          <a:bodyPr/>
          <a:lstStyle/>
          <a:p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1211167-7FC0-4464-8F4A-77633457F214}"/>
              </a:ext>
            </a:extLst>
          </p:cNvPr>
          <p:cNvGrpSpPr/>
          <p:nvPr/>
        </p:nvGrpSpPr>
        <p:grpSpPr>
          <a:xfrm>
            <a:off x="9787464" y="4343805"/>
            <a:ext cx="1841500" cy="787400"/>
            <a:chOff x="6807200" y="4013200"/>
            <a:chExt cx="1841500" cy="7874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5128ECA-6E97-4F0B-B88C-B9FF2DDF4E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7200" y="4013200"/>
              <a:ext cx="1778000" cy="787400"/>
            </a:xfrm>
            <a:prstGeom prst="rect">
              <a:avLst/>
            </a:prstGeom>
            <a:solidFill>
              <a:srgbClr val="C0A47F"/>
            </a:solidFill>
            <a:ln w="50800">
              <a:solidFill>
                <a:srgbClr val="CCCC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Rectangle 13">
              <a:extLst>
                <a:ext uri="{FF2B5EF4-FFF2-40B4-BE49-F238E27FC236}">
                  <a16:creationId xmlns:a16="http://schemas.microsoft.com/office/drawing/2014/main" id="{D488B870-28CE-459C-AED8-46EE5730BB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19900" y="4066672"/>
              <a:ext cx="1828800" cy="708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algn="ctr">
                <a:spcBef>
                  <a:spcPts val="0"/>
                </a:spcBef>
                <a:defRPr/>
              </a:pPr>
              <a:r>
                <a:rPr lang="en-US" sz="2000" b="1" dirty="0">
                  <a:solidFill>
                    <a:srgbClr val="576943"/>
                  </a:solidFill>
                </a:rPr>
                <a:t>Data</a:t>
              </a:r>
            </a:p>
            <a:p>
              <a:pPr algn="ctr">
                <a:spcBef>
                  <a:spcPts val="0"/>
                </a:spcBef>
                <a:defRPr/>
              </a:pPr>
              <a:r>
                <a:rPr lang="en-US" sz="2000" b="1" dirty="0">
                  <a:solidFill>
                    <a:srgbClr val="576943"/>
                  </a:solidFill>
                </a:rPr>
                <a:t>Analysis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1680FC-B432-4A8C-A50E-63DEC1368E30}"/>
              </a:ext>
            </a:extLst>
          </p:cNvPr>
          <p:cNvGrpSpPr/>
          <p:nvPr/>
        </p:nvGrpSpPr>
        <p:grpSpPr>
          <a:xfrm>
            <a:off x="9762063" y="5762174"/>
            <a:ext cx="1905000" cy="787400"/>
            <a:chOff x="6781799" y="5461000"/>
            <a:chExt cx="1905000" cy="787400"/>
          </a:xfrm>
        </p:grpSpPr>
        <p:sp>
          <p:nvSpPr>
            <p:cNvPr id="13" name="Rectangle 10">
              <a:extLst>
                <a:ext uri="{FF2B5EF4-FFF2-40B4-BE49-F238E27FC236}">
                  <a16:creationId xmlns:a16="http://schemas.microsoft.com/office/drawing/2014/main" id="{F8B216F4-F791-4508-924C-C2B252D4A0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7200" y="5461000"/>
              <a:ext cx="1778000" cy="787400"/>
            </a:xfrm>
            <a:prstGeom prst="rect">
              <a:avLst/>
            </a:prstGeom>
            <a:solidFill>
              <a:srgbClr val="C0A47F"/>
            </a:solidFill>
            <a:ln w="50800">
              <a:solidFill>
                <a:srgbClr val="CCCC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Rectangle 14">
              <a:extLst>
                <a:ext uri="{FF2B5EF4-FFF2-40B4-BE49-F238E27FC236}">
                  <a16:creationId xmlns:a16="http://schemas.microsoft.com/office/drawing/2014/main" id="{7F363239-ACF7-43EC-9B50-1F3E679E0A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81799" y="5654323"/>
              <a:ext cx="1905000" cy="4007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 algn="ctr">
                <a:spcBef>
                  <a:spcPts val="0"/>
                </a:spcBef>
                <a:defRPr/>
              </a:pPr>
              <a:r>
                <a:rPr lang="en-US" sz="2000" b="1" dirty="0">
                  <a:solidFill>
                    <a:srgbClr val="576943"/>
                  </a:solidFill>
                </a:rPr>
                <a:t>Implementation</a:t>
              </a:r>
            </a:p>
          </p:txBody>
        </p:sp>
      </p:grpSp>
      <p:sp>
        <p:nvSpPr>
          <p:cNvPr id="15" name="Line 7">
            <a:extLst>
              <a:ext uri="{FF2B5EF4-FFF2-40B4-BE49-F238E27FC236}">
                <a16:creationId xmlns:a16="http://schemas.microsoft.com/office/drawing/2014/main" id="{E737B8AC-FC45-4B08-99C5-ECC6A768FBDA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76464" y="5297144"/>
            <a:ext cx="0" cy="457200"/>
          </a:xfrm>
          <a:prstGeom prst="line">
            <a:avLst/>
          </a:prstGeom>
          <a:noFill/>
          <a:ln w="50800">
            <a:solidFill>
              <a:srgbClr val="576943"/>
            </a:solidFill>
            <a:round/>
            <a:headEnd type="none" w="sm" len="sm"/>
            <a:tailEnd type="stealth" w="med" len="lg"/>
          </a:ln>
        </p:spPr>
        <p:txBody>
          <a:bodyPr/>
          <a:lstStyle/>
          <a:p>
            <a:endParaRPr lang="en-US"/>
          </a:p>
        </p:txBody>
      </p:sp>
      <p:sp>
        <p:nvSpPr>
          <p:cNvPr id="16" name="Line 7">
            <a:extLst>
              <a:ext uri="{FF2B5EF4-FFF2-40B4-BE49-F238E27FC236}">
                <a16:creationId xmlns:a16="http://schemas.microsoft.com/office/drawing/2014/main" id="{B76475B6-71CF-47E8-BD35-19A67DB71820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76464" y="3849344"/>
            <a:ext cx="0" cy="457200"/>
          </a:xfrm>
          <a:prstGeom prst="line">
            <a:avLst/>
          </a:prstGeom>
          <a:noFill/>
          <a:ln w="50800">
            <a:solidFill>
              <a:srgbClr val="576943"/>
            </a:solidFill>
            <a:round/>
            <a:headEnd type="none" w="sm" len="sm"/>
            <a:tailEnd type="stealth" w="med" len="lg"/>
          </a:ln>
        </p:spPr>
        <p:txBody>
          <a:bodyPr/>
          <a:lstStyle/>
          <a:p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7619777-4238-4618-B792-9DBA07F60D98}"/>
              </a:ext>
            </a:extLst>
          </p:cNvPr>
          <p:cNvSpPr txBox="1">
            <a:spLocks/>
          </p:cNvSpPr>
          <p:nvPr/>
        </p:nvSpPr>
        <p:spPr>
          <a:xfrm>
            <a:off x="838199" y="2766218"/>
            <a:ext cx="8136467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Immediate Follow-up – Operations and Response Teams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1B648F6-C92B-4D75-AADD-AA3B755ECF6B}"/>
              </a:ext>
            </a:extLst>
          </p:cNvPr>
          <p:cNvSpPr txBox="1">
            <a:spLocks/>
          </p:cNvSpPr>
          <p:nvPr/>
        </p:nvSpPr>
        <p:spPr>
          <a:xfrm>
            <a:off x="838199" y="4227962"/>
            <a:ext cx="8136467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Data Analysis – Operations, Response and Action Teams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9D74C6A-77D4-4E01-AFD9-708A9DD0F69F}"/>
              </a:ext>
            </a:extLst>
          </p:cNvPr>
          <p:cNvSpPr txBox="1">
            <a:spLocks/>
          </p:cNvSpPr>
          <p:nvPr/>
        </p:nvSpPr>
        <p:spPr>
          <a:xfrm>
            <a:off x="838199" y="5493092"/>
            <a:ext cx="8923864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Implementation – Action Team with overview by Operations Team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A435E45-DE35-4153-B460-747B28C133E8}"/>
              </a:ext>
            </a:extLst>
          </p:cNvPr>
          <p:cNvCxnSpPr/>
          <p:nvPr/>
        </p:nvCxnSpPr>
        <p:spPr>
          <a:xfrm>
            <a:off x="0" y="1150867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91457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DA203-BF88-452B-B38C-51684372D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is Involved in a Visitation Program?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16C862-6861-4E75-AF7B-56088F8DB87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b="1" dirty="0">
                <a:solidFill>
                  <a:srgbClr val="576943"/>
                </a:solidFill>
              </a:rPr>
              <a:t>LOCAL PLAYERS</a:t>
            </a:r>
          </a:p>
          <a:p>
            <a:r>
              <a:rPr lang="en-US" dirty="0"/>
              <a:t>Stakeholders</a:t>
            </a:r>
          </a:p>
          <a:p>
            <a:pPr lvl="1"/>
            <a:r>
              <a:rPr lang="en-US" dirty="0"/>
              <a:t>Elected leadership</a:t>
            </a:r>
          </a:p>
          <a:p>
            <a:pPr lvl="1"/>
            <a:r>
              <a:rPr lang="en-US" dirty="0"/>
              <a:t>Employees</a:t>
            </a:r>
          </a:p>
          <a:p>
            <a:pPr lvl="1"/>
            <a:r>
              <a:rPr lang="en-US" dirty="0"/>
              <a:t>Economic development organizations</a:t>
            </a:r>
          </a:p>
          <a:p>
            <a:r>
              <a:rPr lang="en-US" dirty="0"/>
              <a:t>Businesses</a:t>
            </a:r>
          </a:p>
          <a:p>
            <a:r>
              <a:rPr lang="en-US" dirty="0"/>
              <a:t>Management Team</a:t>
            </a:r>
          </a:p>
          <a:p>
            <a:r>
              <a:rPr lang="en-US" dirty="0"/>
              <a:t>Operations Team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821A2F-B5FB-4885-8912-8215C438E4F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b="1" dirty="0">
                <a:solidFill>
                  <a:srgbClr val="576943"/>
                </a:solidFill>
              </a:rPr>
              <a:t>RESOURCES</a:t>
            </a:r>
          </a:p>
          <a:p>
            <a:r>
              <a:rPr lang="en-US" dirty="0"/>
              <a:t>BREC/BREP</a:t>
            </a:r>
          </a:p>
          <a:p>
            <a:r>
              <a:rPr lang="en-US" dirty="0"/>
              <a:t>Regional Economic Network</a:t>
            </a:r>
          </a:p>
          <a:p>
            <a:r>
              <a:rPr lang="en-US" dirty="0"/>
              <a:t>Universities</a:t>
            </a:r>
          </a:p>
          <a:p>
            <a:r>
              <a:rPr lang="en-US" dirty="0"/>
              <a:t>Utilities</a:t>
            </a:r>
          </a:p>
          <a:p>
            <a:r>
              <a:rPr lang="en-US" dirty="0"/>
              <a:t>Other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E753E31-4655-4047-8395-1A7A8CA882EB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64798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0D66A-382D-4D91-A16A-C7CE0C434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Influencing the Degree of Success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D356E-AFBA-48CA-A439-33A170AFD9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9975"/>
          </a:xfrm>
        </p:spPr>
        <p:txBody>
          <a:bodyPr>
            <a:normAutofit/>
          </a:bodyPr>
          <a:lstStyle/>
          <a:p>
            <a:r>
              <a:rPr lang="en-US" dirty="0"/>
              <a:t>Adoption of strategic planning methods/process</a:t>
            </a:r>
          </a:p>
          <a:p>
            <a:r>
              <a:rPr lang="en-US" dirty="0"/>
              <a:t>Listing of individuals who will take responsibility</a:t>
            </a:r>
          </a:p>
          <a:p>
            <a:r>
              <a:rPr lang="en-US" dirty="0"/>
              <a:t>Length of time between report completion and project implementation/completion</a:t>
            </a:r>
          </a:p>
          <a:p>
            <a:r>
              <a:rPr lang="en-US" dirty="0"/>
              <a:t>Participation</a:t>
            </a:r>
          </a:p>
          <a:p>
            <a:r>
              <a:rPr lang="en-US" dirty="0"/>
              <a:t>Having an adequate complement of resources</a:t>
            </a:r>
          </a:p>
          <a:p>
            <a:r>
              <a:rPr lang="en-US" dirty="0"/>
              <a:t>Presence of full-time professionals in the community</a:t>
            </a:r>
          </a:p>
          <a:p>
            <a:r>
              <a:rPr lang="en-US" dirty="0"/>
              <a:t>Effective program evaluation/accountability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E43BF8D-B623-487F-926B-A16A8500F59D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02068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46014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Commons License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57114" cy="4351338"/>
          </a:xfrm>
        </p:spPr>
        <p:txBody>
          <a:bodyPr/>
          <a:lstStyle/>
          <a:p>
            <a:r>
              <a:rPr lang="en-US" dirty="0"/>
              <a:t>This work carries an attribution non-commercial share-alike license.</a:t>
            </a:r>
          </a:p>
          <a:p>
            <a:r>
              <a:rPr lang="en-US" dirty="0">
                <a:hlinkClick r:id="rId3"/>
              </a:rPr>
              <a:t>http://creativecommons.org/licenses/by-nc-sa/3.0/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5418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655</TotalTime>
  <Words>1211</Words>
  <Application>Microsoft Office PowerPoint</Application>
  <PresentationFormat>Widescreen</PresentationFormat>
  <Paragraphs>246</Paragraphs>
  <Slides>22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Business Retention &amp; Expansion</vt:lpstr>
      <vt:lpstr>What is a BR&amp;E Program?</vt:lpstr>
      <vt:lpstr>BR&amp;E Visitation Program</vt:lpstr>
      <vt:lpstr>Why Implement a BR&amp;E Visitation Program?</vt:lpstr>
      <vt:lpstr>What is a BR&amp;E Visitation Program?</vt:lpstr>
      <vt:lpstr>Basic Types of BR&amp;E Visitation Programs</vt:lpstr>
      <vt:lpstr>Continuous/Segregated Process Key Features</vt:lpstr>
      <vt:lpstr>Continuous/Segregated Process Key Features</vt:lpstr>
      <vt:lpstr>Continuous/Segregated Process Key Features</vt:lpstr>
      <vt:lpstr>Continuous/Segregated Process Key Features</vt:lpstr>
      <vt:lpstr>Objectives of the BR&amp;E Visitation Program</vt:lpstr>
      <vt:lpstr>From BR&amp;E Visits to Jobs</vt:lpstr>
      <vt:lpstr>BR&amp;E Program Components</vt:lpstr>
      <vt:lpstr>BR&amp;E Program Components</vt:lpstr>
      <vt:lpstr>BR&amp;E Program Components</vt:lpstr>
      <vt:lpstr>BR&amp;E Program Components</vt:lpstr>
      <vt:lpstr>BR&amp;E Program Components</vt:lpstr>
      <vt:lpstr>BR&amp;E Program Process</vt:lpstr>
      <vt:lpstr>Who is Involved in a Visitation Program?</vt:lpstr>
      <vt:lpstr>Factors Influencing the Degree of Success</vt:lpstr>
      <vt:lpstr>Questions</vt:lpstr>
      <vt:lpstr>Creative Commons License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Retention &amp; Expansion</dc:title>
  <dc:creator>Barefield, Alan</dc:creator>
  <cp:lastModifiedBy>Barefield, Alan</cp:lastModifiedBy>
  <cp:revision>48</cp:revision>
  <cp:lastPrinted>2020-02-20T16:53:12Z</cp:lastPrinted>
  <dcterms:created xsi:type="dcterms:W3CDTF">2019-10-28T23:06:09Z</dcterms:created>
  <dcterms:modified xsi:type="dcterms:W3CDTF">2024-08-12T11:56:00Z</dcterms:modified>
</cp:coreProperties>
</file>