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6" r:id="rId5"/>
    <p:sldId id="265" r:id="rId6"/>
    <p:sldId id="267" r:id="rId7"/>
    <p:sldId id="268" r:id="rId8"/>
    <p:sldId id="269" r:id="rId9"/>
    <p:sldId id="270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efield, Alan" initials="BA" lastIdx="1" clrIdx="0">
    <p:extLst>
      <p:ext uri="{19B8F6BF-5375-455C-9EA6-DF929625EA0E}">
        <p15:presenceInfo xmlns:p15="http://schemas.microsoft.com/office/powerpoint/2012/main" userId="Barefield, Al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6943"/>
    <a:srgbClr val="B97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4" autoAdjust="0"/>
    <p:restoredTop sz="95366" autoAdjust="0"/>
  </p:normalViewPr>
  <p:slideViewPr>
    <p:cSldViewPr snapToGrid="0">
      <p:cViewPr varScale="1">
        <p:scale>
          <a:sx n="109" d="100"/>
          <a:sy n="109" d="100"/>
        </p:scale>
        <p:origin x="114" y="7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0-28T18:18:10.702" idx="1">
    <p:pos x="7680" y="874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4310E-6A42-4AC1-A07B-2F435501ED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7007" y="1122363"/>
            <a:ext cx="9695793" cy="2387600"/>
          </a:xfrm>
        </p:spPr>
        <p:txBody>
          <a:bodyPr anchor="b"/>
          <a:lstStyle>
            <a:lvl1pPr algn="ctr">
              <a:defRPr sz="6000"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24144D-EA22-498F-A188-6239D4302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4000" b="1">
                <a:solidFill>
                  <a:srgbClr val="57694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8FCC7-5CDC-48DB-8E79-5B322B696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4" y="6356350"/>
            <a:ext cx="11177752" cy="359760"/>
          </a:xfrm>
          <a:solidFill>
            <a:srgbClr val="B97A56"/>
          </a:solid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Business Retention and Expansion International  |  P.O. Box 15011, Hattiesburg, MS  39404-5011  |  601.602.8075  |  brei@brei.org</a:t>
            </a:r>
          </a:p>
        </p:txBody>
      </p:sp>
    </p:spTree>
    <p:extLst>
      <p:ext uri="{BB962C8B-B14F-4D97-AF65-F5344CB8AC3E}">
        <p14:creationId xmlns:p14="http://schemas.microsoft.com/office/powerpoint/2010/main" val="72950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B9798-E3CE-43AF-B583-38C72AD54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8134D-00DF-418F-A114-4D760A9DE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4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024E6-E5B9-4033-A308-21114734E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68788-5BF2-409B-8C95-DF0E642FF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54AD6-A902-4427-BEF9-452501265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</a:defRPr>
            </a:lvl1pPr>
          </a:lstStyle>
          <a:p>
            <a:fld id="{2ABB0DEF-D804-4791-8C62-4F6916C2FA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146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757D2-E6C4-4CD4-B671-FD46D46B4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C59ED8-2D1C-4097-BE27-AE6C51609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356A9-570E-4B9F-8D0E-A1B63C184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1FC68-5395-4E38-A005-141A193AB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BDA0A-C5A0-472C-9C10-CED96F861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464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68127-A763-4FE7-81CC-BB94051C6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C1FFE-7098-4055-ACA5-6DF55FA8D8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82AC34-1076-4775-94EE-74ECFDDF5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A3B1DB-EBB1-4E36-9044-FCFD5A3E6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FCD7FF-1CE0-47A4-8706-D9EAAE90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8BDD0F-A2B0-4974-8DD6-89CD36012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93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05C0F-DEB2-4EFD-9324-B6A8F7ACA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F7BF62-F729-4144-96CC-98D590994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83EBD4-83B0-410B-8D4C-05779F9DD6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25DAEF-8DF8-4B5F-BA85-03B9213D11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227706-EEB7-43DD-B70D-553928871F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31A971-5C4F-4C28-9CBC-5E77854D9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4F3E25-907D-4E05-AD0C-EA7595735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711C71-CA5D-4C84-90D9-503C39847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36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920A7-7140-4CC9-96E0-9EE544A32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497851-6C3D-41ED-9058-78F8A4407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8FDABF-228B-405F-84E3-9835FE585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F5A31C-C086-4451-B460-4E8DED375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38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32D72C-3B07-4615-AC1F-0EA0F5A12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C09B28-D228-4E75-BA33-13931F753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23D3C-F328-4B14-AB47-22A8B4749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975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B2CF3-F071-487A-A903-C2CF32E30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D0499-9D3D-4904-AFFA-D608ED2FE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D0805-702F-491D-9E68-516AD8484B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06A6D6-5611-474E-85D7-166EDF2ED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ACD0E9-0C5F-4CBF-901C-46714822A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731181-861B-472E-ADFB-98451D40C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617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7729E-6614-4500-8AF4-EA89A137A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2E5D6E-BB83-4576-9B83-67A3628EB9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EB2BC4-CECD-4730-B8FC-E4901A36A9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6F829F-4C02-457A-BAF1-7ADB0F1E5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3EC379-37C4-4072-ABBC-FA54CFB7E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7F0E5-7CA3-4B47-A5D0-01A0E7B5C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94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0810A-8FDD-4D2F-84B8-0BAC3EB5C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E5C4AD-F6E3-4A14-8B83-2F17DD7506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E25B6-B973-42F3-9649-EB54514BB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78945-F03B-4FC2-B93F-9E4B167BB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61B08-5F20-4E40-A4B8-EDB60F42E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122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7179BD-58AB-4E5F-AC9B-0D9B7003B6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DEDE5B-FE5E-47D3-B99A-FDAA1406A9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0F2D3-D918-4C8F-AE99-1B6B985F2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FD30F-0FE1-41E5-A706-EDAACCE7E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7B574-6E4D-4F2A-847F-4D122000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626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6F0A9-7017-439D-95D6-4AB87F3D8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3D2434-1ABC-432D-9CF4-DEFD9372B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2251D0-0B9E-43E3-82BF-3F067ACA0C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FAC76-2FF1-4B3D-BE2D-038EE1D7E7DE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D5E7B-08F4-4D90-ABD1-B4E2EFFA52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515C7-7CB5-4F95-9FDB-9DBB76386C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26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alifaxpartnership.com/research-strategy/economic-dashboard/" TargetMode="External"/><Relationship Id="rId2" Type="http://schemas.openxmlformats.org/officeDocument/2006/relationships/hyperlink" Target="https://statcan.gc.ca/eng/star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rdc.msstate.edu/publications/archive/243.pdf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creativecommons.org/licenses/by-nc-sa/3.0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49B56-C1E7-4E94-8222-3F0872FFB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7007" y="1122363"/>
            <a:ext cx="10348936" cy="2387600"/>
          </a:xfrm>
        </p:spPr>
        <p:txBody>
          <a:bodyPr/>
          <a:lstStyle/>
          <a:p>
            <a:pPr algn="l"/>
            <a:r>
              <a:rPr lang="en-US" dirty="0"/>
              <a:t>Business Retention &amp; Expansion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A6BFB2-5E4F-4DFC-B315-8EE527E7D4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Assessing the Community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699C7-023B-4D5D-90CB-F453ADFB9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4" y="6356350"/>
            <a:ext cx="11177752" cy="359760"/>
          </a:xfrm>
          <a:solidFill>
            <a:srgbClr val="C0A47F"/>
          </a:solid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b="1" dirty="0"/>
              <a:t>Business Retention and Expansion International  |  P.O. Box 15011, Hattiesburg, MS  39404-5011  |  601.602.8075  |  brei@brei.org</a:t>
            </a:r>
          </a:p>
        </p:txBody>
      </p:sp>
    </p:spTree>
    <p:extLst>
      <p:ext uri="{BB962C8B-B14F-4D97-AF65-F5344CB8AC3E}">
        <p14:creationId xmlns:p14="http://schemas.microsoft.com/office/powerpoint/2010/main" val="1966818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have a Community Assessment?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2010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As a leader of the local BR&amp;E effort, it is necessary for you to understand the important factors in the local economic environment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The economic environment is more than the specific sectors that the program is targeting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The economic environment is likely affected by the social, cultural, legal, and other factors present in the community</a:t>
            </a:r>
          </a:p>
          <a:p>
            <a:r>
              <a:rPr lang="en-US" dirty="0"/>
              <a:t>A snapshot of what is occurring in the community at a given point in time – the “story of place”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A substantial regional science literature from both the U.S. and Canada indicates that the best economic development polity is “place based;” a BR&amp;E visitation program fits this description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8419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Assessments Characteristics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8619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Recognize the comprehensive environment in which the community’s businesses operate</a:t>
            </a:r>
          </a:p>
          <a:p>
            <a:r>
              <a:rPr lang="en-US" dirty="0"/>
              <a:t>While the economic sector should obviously be included, other sectors should be considered</a:t>
            </a:r>
          </a:p>
          <a:p>
            <a:pPr marL="914400" lvl="2" indent="0">
              <a:buNone/>
            </a:pPr>
            <a:r>
              <a:rPr lang="en-US" sz="3200" dirty="0">
                <a:solidFill>
                  <a:srgbClr val="576943"/>
                </a:solidFill>
              </a:rPr>
              <a:t>Demographic		Social			Religious/Cultural</a:t>
            </a:r>
          </a:p>
          <a:p>
            <a:pPr marL="914400" lvl="2" indent="0">
              <a:buNone/>
            </a:pPr>
            <a:r>
              <a:rPr lang="en-US" sz="3200" dirty="0">
                <a:solidFill>
                  <a:srgbClr val="576943"/>
                </a:solidFill>
              </a:rPr>
              <a:t>Educational			Financial		Natural Resources</a:t>
            </a:r>
          </a:p>
          <a:p>
            <a:r>
              <a:rPr lang="en-US" dirty="0"/>
              <a:t>Can be demographic, social, economic, educational, religious, financial, natural resource, etc., based; BR&amp;E program typically utilize an economic assessment with other pieces of information included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But determine the sectors that affect the chosen industry sector and gather information on those sectors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2229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06797" cy="1325563"/>
          </a:xfrm>
        </p:spPr>
        <p:txBody>
          <a:bodyPr/>
          <a:lstStyle/>
          <a:p>
            <a:r>
              <a:rPr lang="en-US" dirty="0"/>
              <a:t>What role are you playing for the community?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C3C89C94-D6FE-4D0F-B4AD-09C9F0F2AD81}"/>
              </a:ext>
            </a:extLst>
          </p:cNvPr>
          <p:cNvSpPr/>
          <p:nvPr/>
        </p:nvSpPr>
        <p:spPr>
          <a:xfrm>
            <a:off x="2046851" y="2514600"/>
            <a:ext cx="4596384" cy="3657600"/>
          </a:xfrm>
          <a:prstGeom prst="triangle">
            <a:avLst/>
          </a:prstGeom>
          <a:noFill/>
          <a:ln w="38100">
            <a:solidFill>
              <a:srgbClr val="5769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09D809C-1EB5-4C58-ACAA-6C3BCAF4B6F3}"/>
              </a:ext>
            </a:extLst>
          </p:cNvPr>
          <p:cNvCxnSpPr/>
          <p:nvPr/>
        </p:nvCxnSpPr>
        <p:spPr>
          <a:xfrm>
            <a:off x="3799451" y="3429000"/>
            <a:ext cx="6019800" cy="0"/>
          </a:xfrm>
          <a:prstGeom prst="line">
            <a:avLst/>
          </a:prstGeom>
          <a:ln w="38100">
            <a:solidFill>
              <a:srgbClr val="B97A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B723E8D-21BA-451F-AE0A-14C605A48FBA}"/>
              </a:ext>
            </a:extLst>
          </p:cNvPr>
          <p:cNvCxnSpPr>
            <a:stCxn id="7" idx="1"/>
          </p:cNvCxnSpPr>
          <p:nvPr/>
        </p:nvCxnSpPr>
        <p:spPr>
          <a:xfrm rot="10800000" flipH="1">
            <a:off x="3195947" y="4343400"/>
            <a:ext cx="6623304" cy="0"/>
          </a:xfrm>
          <a:prstGeom prst="line">
            <a:avLst/>
          </a:prstGeom>
          <a:ln w="38100">
            <a:solidFill>
              <a:srgbClr val="B97A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8465BCD-DADE-46C6-AA58-861007964335}"/>
              </a:ext>
            </a:extLst>
          </p:cNvPr>
          <p:cNvCxnSpPr/>
          <p:nvPr/>
        </p:nvCxnSpPr>
        <p:spPr>
          <a:xfrm>
            <a:off x="2656451" y="5257800"/>
            <a:ext cx="7162800" cy="0"/>
          </a:xfrm>
          <a:prstGeom prst="line">
            <a:avLst/>
          </a:prstGeom>
          <a:ln w="38100">
            <a:solidFill>
              <a:srgbClr val="B97A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37D9F1C-3080-4DE8-83B7-9B6431C3B155}"/>
              </a:ext>
            </a:extLst>
          </p:cNvPr>
          <p:cNvCxnSpPr>
            <a:stCxn id="7" idx="4"/>
          </p:cNvCxnSpPr>
          <p:nvPr/>
        </p:nvCxnSpPr>
        <p:spPr>
          <a:xfrm rot="16200000" flipH="1">
            <a:off x="8231243" y="4584192"/>
            <a:ext cx="0" cy="317601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B336352-B656-4C3D-8618-8B1DDADDD2E2}"/>
              </a:ext>
            </a:extLst>
          </p:cNvPr>
          <p:cNvSpPr txBox="1"/>
          <p:nvPr/>
        </p:nvSpPr>
        <p:spPr>
          <a:xfrm>
            <a:off x="6697075" y="5715000"/>
            <a:ext cx="29606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576943"/>
                </a:solidFill>
                <a:latin typeface="+mn-lt"/>
              </a:rPr>
              <a:t>Data – Operations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A84AC9-9D96-4F64-9112-F14D9845CC04}"/>
              </a:ext>
            </a:extLst>
          </p:cNvPr>
          <p:cNvSpPr txBox="1"/>
          <p:nvPr/>
        </p:nvSpPr>
        <p:spPr>
          <a:xfrm>
            <a:off x="6237851" y="4800600"/>
            <a:ext cx="26972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576943"/>
                </a:solidFill>
                <a:latin typeface="+mn-lt"/>
              </a:rPr>
              <a:t>Info - Operations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DC40C2-F067-452B-8B73-9C0EC4AA05E2}"/>
              </a:ext>
            </a:extLst>
          </p:cNvPr>
          <p:cNvSpPr txBox="1"/>
          <p:nvPr/>
        </p:nvSpPr>
        <p:spPr>
          <a:xfrm>
            <a:off x="5856851" y="3886200"/>
            <a:ext cx="30793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576943"/>
                </a:solidFill>
                <a:latin typeface="+mn-lt"/>
              </a:rPr>
              <a:t>Knowledge - Action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B328D1-F4CB-463D-862A-D594BA38D618}"/>
              </a:ext>
            </a:extLst>
          </p:cNvPr>
          <p:cNvSpPr txBox="1"/>
          <p:nvPr/>
        </p:nvSpPr>
        <p:spPr>
          <a:xfrm>
            <a:off x="5475851" y="2971800"/>
            <a:ext cx="39949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576943"/>
                </a:solidFill>
                <a:latin typeface="+mn-lt"/>
              </a:rPr>
              <a:t>Innovation - Stakeholders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29F7EF1-4C25-4CA9-B451-7BEFAA2F9BF4}"/>
              </a:ext>
            </a:extLst>
          </p:cNvPr>
          <p:cNvCxnSpPr>
            <a:stCxn id="7" idx="3"/>
          </p:cNvCxnSpPr>
          <p:nvPr/>
        </p:nvCxnSpPr>
        <p:spPr>
          <a:xfrm rot="5400000" flipH="1">
            <a:off x="3881747" y="5708904"/>
            <a:ext cx="914400" cy="12192"/>
          </a:xfrm>
          <a:prstGeom prst="straightConnector1">
            <a:avLst/>
          </a:prstGeom>
          <a:ln w="508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0CB77C0-5D81-40BE-94D7-82E52BB0486F}"/>
              </a:ext>
            </a:extLst>
          </p:cNvPr>
          <p:cNvCxnSpPr/>
          <p:nvPr/>
        </p:nvCxnSpPr>
        <p:spPr>
          <a:xfrm rot="5400000" flipH="1" flipV="1">
            <a:off x="3875651" y="4800600"/>
            <a:ext cx="914400" cy="1588"/>
          </a:xfrm>
          <a:prstGeom prst="straightConnector1">
            <a:avLst/>
          </a:prstGeom>
          <a:ln w="508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8A27E08-622A-4F37-AEE5-3C5CF813CDE0}"/>
              </a:ext>
            </a:extLst>
          </p:cNvPr>
          <p:cNvCxnSpPr/>
          <p:nvPr/>
        </p:nvCxnSpPr>
        <p:spPr>
          <a:xfrm rot="5400000" flipH="1" flipV="1">
            <a:off x="3875651" y="3886200"/>
            <a:ext cx="914400" cy="1588"/>
          </a:xfrm>
          <a:prstGeom prst="straightConnector1">
            <a:avLst/>
          </a:prstGeom>
          <a:ln w="508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3DAE1EB-615C-4ABE-9CF3-C0564CAEC1AD}"/>
              </a:ext>
            </a:extLst>
          </p:cNvPr>
          <p:cNvCxnSpPr>
            <a:endCxn id="7" idx="0"/>
          </p:cNvCxnSpPr>
          <p:nvPr/>
        </p:nvCxnSpPr>
        <p:spPr>
          <a:xfrm rot="5400000" flipH="1" flipV="1">
            <a:off x="3881747" y="2965704"/>
            <a:ext cx="914400" cy="12192"/>
          </a:xfrm>
          <a:prstGeom prst="straightConnector1">
            <a:avLst/>
          </a:prstGeom>
          <a:ln w="508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3B0A399-11AD-44DF-B76F-3EF8D564258B}"/>
              </a:ext>
            </a:extLst>
          </p:cNvPr>
          <p:cNvSpPr txBox="1"/>
          <p:nvPr/>
        </p:nvSpPr>
        <p:spPr>
          <a:xfrm>
            <a:off x="1742051" y="1371600"/>
            <a:ext cx="8686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576943"/>
                </a:solidFill>
                <a:latin typeface="+mn-lt"/>
              </a:rPr>
              <a:t>This type of activity can move the BR&amp;E organization up the innovation pyramid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5DC5573-A266-4FB7-9E41-4F1D14B60BA6}"/>
              </a:ext>
            </a:extLst>
          </p:cNvPr>
          <p:cNvCxnSpPr/>
          <p:nvPr/>
        </p:nvCxnSpPr>
        <p:spPr>
          <a:xfrm>
            <a:off x="2046851" y="6172200"/>
            <a:ext cx="7772400" cy="0"/>
          </a:xfrm>
          <a:prstGeom prst="line">
            <a:avLst/>
          </a:prstGeom>
          <a:ln w="38100">
            <a:solidFill>
              <a:srgbClr val="B97A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C8935B8-2AD8-41B8-AC35-45BEF04A687C}"/>
              </a:ext>
            </a:extLst>
          </p:cNvPr>
          <p:cNvSpPr txBox="1"/>
          <p:nvPr/>
        </p:nvSpPr>
        <p:spPr>
          <a:xfrm>
            <a:off x="4377744" y="6477000"/>
            <a:ext cx="63559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 Steve </a:t>
            </a:r>
            <a:r>
              <a:rPr lang="en-US" sz="1400" dirty="0" err="1"/>
              <a:t>Deller</a:t>
            </a:r>
            <a:r>
              <a:rPr lang="en-US" sz="1400" dirty="0"/>
              <a:t>, University of Wisconsin.  NACDEP presentation, 2010.</a:t>
            </a:r>
          </a:p>
        </p:txBody>
      </p:sp>
    </p:spTree>
    <p:extLst>
      <p:ext uri="{BB962C8B-B14F-4D97-AF65-F5344CB8AC3E}">
        <p14:creationId xmlns:p14="http://schemas.microsoft.com/office/powerpoint/2010/main" val="1855103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92729" cy="1325563"/>
          </a:xfrm>
        </p:spPr>
        <p:txBody>
          <a:bodyPr/>
          <a:lstStyle/>
          <a:p>
            <a:r>
              <a:rPr lang="en-US" dirty="0"/>
              <a:t>What is the assessment’s purpose?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992728" cy="4667247"/>
          </a:xfrm>
        </p:spPr>
        <p:txBody>
          <a:bodyPr>
            <a:normAutofit fontScale="92500"/>
          </a:bodyPr>
          <a:lstStyle/>
          <a:p>
            <a:r>
              <a:rPr lang="en-US" dirty="0"/>
              <a:t>Adds value to the program and the partners’ involvement</a:t>
            </a:r>
          </a:p>
          <a:p>
            <a:r>
              <a:rPr lang="en-US" dirty="0"/>
              <a:t>Adds to what is known about the area</a:t>
            </a:r>
          </a:p>
          <a:p>
            <a:r>
              <a:rPr lang="en-US" dirty="0"/>
              <a:t>Demonstrate the impact of regional and global interactions</a:t>
            </a:r>
          </a:p>
          <a:p>
            <a:r>
              <a:rPr lang="en-US" dirty="0"/>
              <a:t>Assists in understanding future trends regarding the local economy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Variation among economic entities and locales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Characteristics of these entities and areas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Drivers of economic change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Relative importance of tools that can be used to address drivers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958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92729" cy="1325563"/>
          </a:xfrm>
        </p:spPr>
        <p:txBody>
          <a:bodyPr/>
          <a:lstStyle/>
          <a:p>
            <a:r>
              <a:rPr lang="en-US" dirty="0"/>
              <a:t>How is the assessment valuable?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657114" cy="4667247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200"/>
              </a:spcAft>
            </a:pPr>
            <a:r>
              <a:rPr lang="en-US" dirty="0"/>
              <a:t>The process of gathering data for the assessment can help educate the champion, economic development professional, stakeholders, etc., about the types of economic activity in the community</a:t>
            </a:r>
          </a:p>
          <a:p>
            <a:r>
              <a:rPr lang="en-US" dirty="0"/>
              <a:t>The product that results can assist in educating the community regarding the reason for the BR&amp;E program’s existence, why a strategic method of addressing the needs and concerns of existing businesses is needed, and to provide a basis from which to develop a plan of action for the program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2656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92729" cy="1325563"/>
          </a:xfrm>
        </p:spPr>
        <p:txBody>
          <a:bodyPr/>
          <a:lstStyle/>
          <a:p>
            <a:r>
              <a:rPr lang="en-US" dirty="0"/>
              <a:t>Preparing the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992728" cy="4667247"/>
          </a:xfrm>
        </p:spPr>
        <p:txBody>
          <a:bodyPr>
            <a:normAutofit fontScale="70000" lnSpcReduction="20000"/>
          </a:bodyPr>
          <a:lstStyle/>
          <a:p>
            <a:r>
              <a:rPr lang="en-US" sz="4100" dirty="0"/>
              <a:t>Begin by looking at existing profiles developed by the state/provincial economic development authority</a:t>
            </a:r>
          </a:p>
          <a:p>
            <a:pPr lvl="1"/>
            <a:r>
              <a:rPr lang="en-US" sz="4000" i="1" dirty="0">
                <a:solidFill>
                  <a:srgbClr val="576943"/>
                </a:solidFill>
              </a:rPr>
              <a:t>Sources of Secondary Socio-Economic Data</a:t>
            </a:r>
            <a:endParaRPr lang="en-US" sz="4000" dirty="0">
              <a:solidFill>
                <a:srgbClr val="576943"/>
              </a:solidFill>
            </a:endParaRPr>
          </a:p>
          <a:p>
            <a:pPr lvl="1"/>
            <a:r>
              <a:rPr lang="en-US" sz="4000" dirty="0">
                <a:solidFill>
                  <a:srgbClr val="576943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https://statcan.gc.ca/eng/start</a:t>
            </a:r>
            <a:endParaRPr lang="en-US" sz="4000" dirty="0">
              <a:solidFill>
                <a:srgbClr val="576943"/>
              </a:solidFill>
            </a:endParaRPr>
          </a:p>
          <a:p>
            <a:pPr lvl="1"/>
            <a:r>
              <a:rPr lang="en-US" sz="4000" dirty="0">
                <a:solidFill>
                  <a:srgbClr val="576943"/>
                </a:solidFill>
                <a:hlinkClick r:id="rId3"/>
              </a:rPr>
              <a:t>https://halifaxpartnership.com/research-strategy/economic-dashboard/</a:t>
            </a:r>
            <a:endParaRPr lang="en-US" sz="4000" dirty="0">
              <a:solidFill>
                <a:srgbClr val="576943"/>
              </a:solidFill>
            </a:endParaRPr>
          </a:p>
          <a:p>
            <a:r>
              <a:rPr lang="en-US" sz="4100" dirty="0"/>
              <a:t>Given prior knowledge or assumptions about the community, determine what is missing from the profile that concerns existing businesses</a:t>
            </a:r>
          </a:p>
          <a:p>
            <a:r>
              <a:rPr lang="en-US" sz="4100" dirty="0"/>
              <a:t>Utilize the task force (Operations/Response/Action Teams) or technical assistance entity to determine other necessary information needs</a:t>
            </a:r>
          </a:p>
          <a:p>
            <a:pPr lvl="1"/>
            <a:r>
              <a:rPr lang="en-US" sz="4000" dirty="0">
                <a:solidFill>
                  <a:srgbClr val="576943"/>
                </a:solidFill>
              </a:rPr>
              <a:t>Preparing for the Future: A Guide to Community-Based Planning</a:t>
            </a:r>
          </a:p>
          <a:p>
            <a:pPr marL="457200" lvl="1" indent="0">
              <a:buNone/>
            </a:pPr>
            <a:r>
              <a:rPr lang="en-US" sz="4000" dirty="0">
                <a:solidFill>
                  <a:srgbClr val="576943"/>
                </a:solidFill>
              </a:rPr>
              <a:t>    </a:t>
            </a:r>
            <a:r>
              <a:rPr lang="en-US" sz="4000" dirty="0">
                <a:solidFill>
                  <a:srgbClr val="576943"/>
                </a:solidFill>
                <a:hlinkClick r:id="rId4"/>
              </a:rPr>
              <a:t>http://srdc</a:t>
            </a:r>
            <a:r>
              <a:rPr lang="en-US" sz="4000">
                <a:solidFill>
                  <a:srgbClr val="576943"/>
                </a:solidFill>
                <a:hlinkClick r:id="rId4"/>
              </a:rPr>
              <a:t>.msstate.</a:t>
            </a:r>
            <a:r>
              <a:rPr lang="en-US" sz="4000" dirty="0">
                <a:solidFill>
                  <a:srgbClr val="576943"/>
                </a:solidFill>
                <a:hlinkClick r:id="rId4"/>
              </a:rPr>
              <a:t>edu/publications/archive/243</a:t>
            </a:r>
            <a:r>
              <a:rPr lang="en-US" sz="4000">
                <a:solidFill>
                  <a:srgbClr val="576943"/>
                </a:solidFill>
                <a:hlinkClick r:id="rId4"/>
              </a:rPr>
              <a:t>.pdf</a:t>
            </a:r>
            <a:endParaRPr lang="en-US" sz="4000" dirty="0">
              <a:solidFill>
                <a:srgbClr val="576943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8853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92729" cy="1325563"/>
          </a:xfrm>
        </p:spPr>
        <p:txBody>
          <a:bodyPr/>
          <a:lstStyle/>
          <a:p>
            <a:r>
              <a:rPr lang="en-US" dirty="0"/>
              <a:t>What should the assessment describe?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657114" cy="4667247"/>
          </a:xfrm>
        </p:spPr>
        <p:txBody>
          <a:bodyPr>
            <a:normAutofit/>
          </a:bodyPr>
          <a:lstStyle/>
          <a:p>
            <a:r>
              <a:rPr lang="en-US" dirty="0"/>
              <a:t>Current data sources describe the current conditions under which businesses operate</a:t>
            </a:r>
          </a:p>
          <a:p>
            <a:r>
              <a:rPr lang="en-US" dirty="0"/>
              <a:t>The direction of change</a:t>
            </a:r>
          </a:p>
          <a:p>
            <a:r>
              <a:rPr lang="en-US" dirty="0"/>
              <a:t>The intensity of change</a:t>
            </a:r>
          </a:p>
          <a:p>
            <a:r>
              <a:rPr lang="en-US" dirty="0"/>
              <a:t>How your community compares to other similar communities</a:t>
            </a:r>
          </a:p>
          <a:p>
            <a:r>
              <a:rPr lang="en-US" dirty="0"/>
              <a:t>The overall picture that the data paint about your community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3403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92729" cy="1325563"/>
          </a:xfrm>
        </p:spPr>
        <p:txBody>
          <a:bodyPr/>
          <a:lstStyle/>
          <a:p>
            <a:r>
              <a:rPr lang="en-US" dirty="0"/>
              <a:t>Concerns with data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657114" cy="4667247"/>
          </a:xfrm>
        </p:spPr>
        <p:txBody>
          <a:bodyPr>
            <a:normAutofit fontScale="92500" lnSpcReduction="10000"/>
          </a:bodyPr>
          <a:lstStyle/>
          <a:p>
            <a:r>
              <a:rPr lang="en-US" b="1" i="1" dirty="0"/>
              <a:t>Cost and benefit of the data</a:t>
            </a:r>
            <a:r>
              <a:rPr lang="en-US" i="1" dirty="0"/>
              <a:t> </a:t>
            </a:r>
            <a:r>
              <a:rPr lang="en-US" dirty="0"/>
              <a:t>– what it will cost to get the information and will its benefit exceed that cost; often a concern with privately held and/or primary data</a:t>
            </a:r>
          </a:p>
          <a:p>
            <a:r>
              <a:rPr lang="en-US" b="1" i="1" dirty="0"/>
              <a:t>Interpretation</a:t>
            </a:r>
            <a:r>
              <a:rPr lang="en-US" dirty="0"/>
              <a:t> – understand what is contained in the data and how its component affect accurate interpretation</a:t>
            </a:r>
          </a:p>
          <a:p>
            <a:r>
              <a:rPr lang="en-US" b="1" i="1" dirty="0"/>
              <a:t>Relevance</a:t>
            </a:r>
            <a:r>
              <a:rPr lang="en-US" dirty="0"/>
              <a:t> – is the data relevant to the assessment?</a:t>
            </a:r>
          </a:p>
          <a:p>
            <a:r>
              <a:rPr lang="en-US" b="1" i="1" dirty="0"/>
              <a:t>Accuracy</a:t>
            </a:r>
            <a:r>
              <a:rPr lang="en-US" dirty="0"/>
              <a:t> – data accuracy is often a concern for private or anecdotal data</a:t>
            </a:r>
          </a:p>
          <a:p>
            <a:r>
              <a:rPr lang="en-US" b="1" i="1" dirty="0"/>
              <a:t>Timeliness</a:t>
            </a:r>
            <a:r>
              <a:rPr lang="en-US" dirty="0"/>
              <a:t> – is the data timely (often a concern with federal data)</a:t>
            </a:r>
          </a:p>
          <a:p>
            <a:pPr lvl="1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8590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57114" cy="4351338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6580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Commons License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57114" cy="4351338"/>
          </a:xfrm>
        </p:spPr>
        <p:txBody>
          <a:bodyPr/>
          <a:lstStyle/>
          <a:p>
            <a:r>
              <a:rPr lang="en-US" dirty="0"/>
              <a:t>This work carries an attribution non-commercial share-alike license.</a:t>
            </a:r>
          </a:p>
          <a:p>
            <a:r>
              <a:rPr lang="en-US" dirty="0">
                <a:hlinkClick r:id="rId2"/>
              </a:rPr>
              <a:t>http://creativecommons.org/licenses/by-nc-sa/3.0/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5418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734</Words>
  <Application>Microsoft Office PowerPoint</Application>
  <PresentationFormat>Widescreen</PresentationFormat>
  <Paragraphs>61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Business Retention &amp; Expansion</vt:lpstr>
      <vt:lpstr>Why have a Community Assessment?</vt:lpstr>
      <vt:lpstr>Community Assessments Characteristics</vt:lpstr>
      <vt:lpstr>What role are you playing for the community?</vt:lpstr>
      <vt:lpstr>What is the assessment’s purpose?</vt:lpstr>
      <vt:lpstr>How is the assessment valuable?</vt:lpstr>
      <vt:lpstr>Preparing the assessment</vt:lpstr>
      <vt:lpstr>What should the assessment describe?</vt:lpstr>
      <vt:lpstr>Concerns with data use</vt:lpstr>
      <vt:lpstr>Questions?</vt:lpstr>
      <vt:lpstr>Creative Commons License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Retention &amp; Expansion</dc:title>
  <dc:creator>Barefield, Alan</dc:creator>
  <cp:lastModifiedBy>Barefield, Alan</cp:lastModifiedBy>
  <cp:revision>28</cp:revision>
  <dcterms:created xsi:type="dcterms:W3CDTF">2019-10-28T23:06:09Z</dcterms:created>
  <dcterms:modified xsi:type="dcterms:W3CDTF">2023-05-22T19:09:05Z</dcterms:modified>
</cp:coreProperties>
</file>