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5" r:id="rId4"/>
    <p:sldId id="271" r:id="rId5"/>
    <p:sldId id="272" r:id="rId6"/>
    <p:sldId id="267" r:id="rId7"/>
    <p:sldId id="274" r:id="rId8"/>
    <p:sldId id="275" r:id="rId9"/>
    <p:sldId id="276" r:id="rId10"/>
    <p:sldId id="277" r:id="rId11"/>
    <p:sldId id="284" r:id="rId12"/>
    <p:sldId id="278" r:id="rId13"/>
    <p:sldId id="279" r:id="rId14"/>
    <p:sldId id="280" r:id="rId15"/>
    <p:sldId id="281" r:id="rId16"/>
    <p:sldId id="282" r:id="rId17"/>
    <p:sldId id="283" r:id="rId18"/>
    <p:sldId id="26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A0D1CA"/>
    <a:srgbClr val="9AA5AF"/>
    <a:srgbClr val="26686D"/>
    <a:srgbClr val="B97A56"/>
    <a:srgbClr val="C0A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14" d="100"/>
          <a:sy n="114" d="100"/>
        </p:scale>
        <p:origin x="1147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28T18:18:10.702" idx="1">
    <p:pos x="7680" y="874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5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60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58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89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5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21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43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65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45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11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849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21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27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Social Capital</a:t>
            </a:r>
          </a:p>
          <a:p>
            <a:r>
              <a:rPr lang="en-US" b="0" dirty="0"/>
              <a:t>Cause or Effect in BR&amp;E Visitation Programs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Capital Overview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8F522-B928-4A79-BB6F-388D757A1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Social Capital?</a:t>
            </a:r>
          </a:p>
          <a:p>
            <a:endParaRPr lang="en-US" dirty="0"/>
          </a:p>
          <a:p>
            <a:r>
              <a:rPr lang="en-US" dirty="0"/>
              <a:t>How does it relate to BR&amp;E Visitation Programs?</a:t>
            </a:r>
          </a:p>
          <a:p>
            <a:endParaRPr lang="en-US" dirty="0"/>
          </a:p>
          <a:p>
            <a:r>
              <a:rPr lang="en-US" dirty="0"/>
              <a:t>Does increased social capital lead to more economic development?</a:t>
            </a:r>
          </a:p>
        </p:txBody>
      </p: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Capitals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Human Capital – skills/abilities of residents and the ability to access outside resources and knowledge to increase understanding and identify promising practices.  Also addresses the community’s leadership abilities.</a:t>
            </a:r>
          </a:p>
          <a:p>
            <a:r>
              <a:rPr lang="en-US" dirty="0"/>
              <a:t>Natural Capital – the community’s environment including rives, lakes, forests, wildlife, soil, weather, and natural beauty.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A1E4A0C-7DA9-496C-9DD2-3B8143874DAB}"/>
              </a:ext>
            </a:extLst>
          </p:cNvPr>
          <p:cNvSpPr txBox="1"/>
          <p:nvPr/>
        </p:nvSpPr>
        <p:spPr>
          <a:xfrm>
            <a:off x="4547796" y="6245697"/>
            <a:ext cx="7529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 Mattos, Daniela.  Community Capitals Framework as a Measure of Community Development.  </a:t>
            </a:r>
          </a:p>
          <a:p>
            <a:r>
              <a:rPr lang="en-US" sz="1400" dirty="0"/>
              <a:t>https://agecon.unl.edu/cornhusker-economics/2015/community-capitals-framework</a:t>
            </a:r>
          </a:p>
        </p:txBody>
      </p: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Capitals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/>
          </a:bodyPr>
          <a:lstStyle/>
          <a:p>
            <a:r>
              <a:rPr lang="en-US" dirty="0"/>
              <a:t>Social Capital – describes connections among people &amp; organizations; the social glue that facilitates action.</a:t>
            </a:r>
          </a:p>
          <a:p>
            <a:r>
              <a:rPr lang="en-US" dirty="0"/>
              <a:t>Political Capital – ability to influence rules and regulations and their enforcement.  Reflects access to power and power brokers, including government officials and leverage with regional firms.</a:t>
            </a:r>
          </a:p>
          <a:p>
            <a:r>
              <a:rPr lang="en-US" dirty="0"/>
              <a:t>Cultural capital – influences what voices are heard and listened to, which voices have influence, and how creativity, innovation, and influence emerge.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1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Capitals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/>
          </a:bodyPr>
          <a:lstStyle/>
          <a:p>
            <a:r>
              <a:rPr lang="en-US" dirty="0"/>
              <a:t>Built Capital – describes the infrastructure that supports the community including telecommunications, industrial parks, streets, utilities, roads, etc.</a:t>
            </a:r>
          </a:p>
          <a:p>
            <a:r>
              <a:rPr lang="en-US" dirty="0"/>
              <a:t>Financial Capital – financial resources to invest in community building, underwrite business development, support civic and social entrepreneurship, and accumulate wealth for future community development.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26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Capitals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7D46B57B-213C-471B-9297-76B59DF863F4}"/>
              </a:ext>
            </a:extLst>
          </p:cNvPr>
          <p:cNvSpPr/>
          <p:nvPr/>
        </p:nvSpPr>
        <p:spPr>
          <a:xfrm>
            <a:off x="3812775" y="2971800"/>
            <a:ext cx="4419600" cy="2438400"/>
          </a:xfrm>
          <a:prstGeom prst="ellipse">
            <a:avLst/>
          </a:prstGeom>
          <a:solidFill>
            <a:srgbClr val="C0A47F"/>
          </a:solidFill>
          <a:ln>
            <a:solidFill>
              <a:srgbClr val="C0A4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Vital Economy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Healthy Ecosystems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Social Equity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FE90A34-030B-42B6-A579-A421FBA2E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575" y="1752600"/>
            <a:ext cx="2022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+mn-lt"/>
              </a:rPr>
              <a:t>Human Capital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8017269-D5A0-46F7-B250-9942F8618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175" y="1747837"/>
            <a:ext cx="1835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Social Capital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3EF2505D-6607-4278-A231-F581FE364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75" y="3581400"/>
            <a:ext cx="1227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Political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Capital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33DD3359-BF11-4C2B-BB22-563715C00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0922" y="3589338"/>
            <a:ext cx="12009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Cultural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Capital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470C895-20A0-4DA1-AC70-EA9DFD0EF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775" y="5862638"/>
            <a:ext cx="17029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Built Capital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114ADE9A-1BB0-4853-9922-E0E1FA1C1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6575" y="5867400"/>
            <a:ext cx="243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Financial Capital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77E026F-9647-47FF-802D-D37A7A66CA0C}"/>
              </a:ext>
            </a:extLst>
          </p:cNvPr>
          <p:cNvCxnSpPr/>
          <p:nvPr/>
        </p:nvCxnSpPr>
        <p:spPr>
          <a:xfrm rot="5400000">
            <a:off x="2174475" y="2552700"/>
            <a:ext cx="1295400" cy="6096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E6734F-DCB1-4F03-906E-6BD87B352AF7}"/>
              </a:ext>
            </a:extLst>
          </p:cNvPr>
          <p:cNvCxnSpPr/>
          <p:nvPr/>
        </p:nvCxnSpPr>
        <p:spPr>
          <a:xfrm rot="16200000" flipH="1">
            <a:off x="8270475" y="2552700"/>
            <a:ext cx="1295400" cy="6096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B36EA2B-F606-418B-B753-534DF8FD9CF1}"/>
              </a:ext>
            </a:extLst>
          </p:cNvPr>
          <p:cNvCxnSpPr/>
          <p:nvPr/>
        </p:nvCxnSpPr>
        <p:spPr>
          <a:xfrm rot="5400000">
            <a:off x="8270475" y="4991100"/>
            <a:ext cx="1371600" cy="3810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E0A087-AFE2-4E31-92AB-29E3BF068F4A}"/>
              </a:ext>
            </a:extLst>
          </p:cNvPr>
          <p:cNvCxnSpPr/>
          <p:nvPr/>
        </p:nvCxnSpPr>
        <p:spPr>
          <a:xfrm rot="16200000" flipH="1">
            <a:off x="2250675" y="4838700"/>
            <a:ext cx="1295400" cy="6096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D1BEC4-FFF6-4DE4-AE4F-C113153FFDFC}"/>
              </a:ext>
            </a:extLst>
          </p:cNvPr>
          <p:cNvCxnSpPr/>
          <p:nvPr/>
        </p:nvCxnSpPr>
        <p:spPr>
          <a:xfrm>
            <a:off x="4879575" y="6170613"/>
            <a:ext cx="2514600" cy="1587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88C5D0-B954-4C31-AB44-C26D4130B85C}"/>
              </a:ext>
            </a:extLst>
          </p:cNvPr>
          <p:cNvCxnSpPr/>
          <p:nvPr/>
        </p:nvCxnSpPr>
        <p:spPr>
          <a:xfrm>
            <a:off x="4269975" y="1981200"/>
            <a:ext cx="685800" cy="1588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D50510-7C35-492A-A619-A95E492D2A5D}"/>
              </a:ext>
            </a:extLst>
          </p:cNvPr>
          <p:cNvCxnSpPr/>
          <p:nvPr/>
        </p:nvCxnSpPr>
        <p:spPr>
          <a:xfrm rot="5400000">
            <a:off x="7356075" y="2324100"/>
            <a:ext cx="990600" cy="7620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5566D2-70DF-4C9C-81E6-68681C759F97}"/>
              </a:ext>
            </a:extLst>
          </p:cNvPr>
          <p:cNvCxnSpPr/>
          <p:nvPr/>
        </p:nvCxnSpPr>
        <p:spPr>
          <a:xfrm rot="5400000">
            <a:off x="3584175" y="5257800"/>
            <a:ext cx="914400" cy="6096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C653294-6244-41F1-BA47-1A3C21E22195}"/>
              </a:ext>
            </a:extLst>
          </p:cNvPr>
          <p:cNvCxnSpPr/>
          <p:nvPr/>
        </p:nvCxnSpPr>
        <p:spPr>
          <a:xfrm rot="16200000" flipH="1">
            <a:off x="3431775" y="2514600"/>
            <a:ext cx="1143000" cy="5334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4A9BDE-C686-46F6-9331-E04DA9752204}"/>
              </a:ext>
            </a:extLst>
          </p:cNvPr>
          <p:cNvCxnSpPr/>
          <p:nvPr/>
        </p:nvCxnSpPr>
        <p:spPr>
          <a:xfrm rot="16200000" flipH="1">
            <a:off x="7737075" y="5143500"/>
            <a:ext cx="838200" cy="60960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5456294-4C83-4CC4-B2AF-5AE9AE439F0E}"/>
              </a:ext>
            </a:extLst>
          </p:cNvPr>
          <p:cNvCxnSpPr/>
          <p:nvPr/>
        </p:nvCxnSpPr>
        <p:spPr>
          <a:xfrm flipV="1">
            <a:off x="2974575" y="4038600"/>
            <a:ext cx="762000" cy="14288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2A18A92-DD4C-423C-AAD3-AA5361C96236}"/>
              </a:ext>
            </a:extLst>
          </p:cNvPr>
          <p:cNvCxnSpPr/>
          <p:nvPr/>
        </p:nvCxnSpPr>
        <p:spPr>
          <a:xfrm>
            <a:off x="8308575" y="4038600"/>
            <a:ext cx="685800" cy="0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7">
            <a:extLst>
              <a:ext uri="{FF2B5EF4-FFF2-40B4-BE49-F238E27FC236}">
                <a16:creationId xmlns:a16="http://schemas.microsoft.com/office/drawing/2014/main" id="{6AA2154C-B6D8-41FF-8AB5-59C887E06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1975" y="1752600"/>
            <a:ext cx="20876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+mn-lt"/>
              </a:rPr>
              <a:t>Natural Capital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79FF80F-D689-4812-B237-066AB82A46EC}"/>
              </a:ext>
            </a:extLst>
          </p:cNvPr>
          <p:cNvCxnSpPr/>
          <p:nvPr/>
        </p:nvCxnSpPr>
        <p:spPr>
          <a:xfrm>
            <a:off x="7013175" y="1981200"/>
            <a:ext cx="685800" cy="1588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33A786E-5F32-43F8-855B-5F049ABF2F98}"/>
              </a:ext>
            </a:extLst>
          </p:cNvPr>
          <p:cNvCxnSpPr/>
          <p:nvPr/>
        </p:nvCxnSpPr>
        <p:spPr>
          <a:xfrm rot="5400000">
            <a:off x="5565376" y="2514600"/>
            <a:ext cx="762000" cy="3175"/>
          </a:xfrm>
          <a:prstGeom prst="straightConnector1">
            <a:avLst/>
          </a:prstGeom>
          <a:ln w="38100">
            <a:solidFill>
              <a:srgbClr val="576943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46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1022-71E9-4461-9A83-7CEC68371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671560" y="397091"/>
            <a:ext cx="10515600" cy="1325563"/>
          </a:xfrm>
        </p:spPr>
        <p:txBody>
          <a:bodyPr/>
          <a:lstStyle/>
          <a:p>
            <a:r>
              <a:rPr lang="en-US" dirty="0"/>
              <a:t>			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7D03A59-3E3B-4D04-B5CB-A67614BA3A60}"/>
              </a:ext>
            </a:extLst>
          </p:cNvPr>
          <p:cNvSpPr/>
          <p:nvPr/>
        </p:nvSpPr>
        <p:spPr>
          <a:xfrm rot="17280000" flipH="1">
            <a:off x="4025587" y="1377880"/>
            <a:ext cx="2201769" cy="1956222"/>
          </a:xfrm>
          <a:custGeom>
            <a:avLst/>
            <a:gdLst>
              <a:gd name="connsiteX0" fmla="*/ 0 w 2201769"/>
              <a:gd name="connsiteY0" fmla="*/ 1596569 h 1956222"/>
              <a:gd name="connsiteX1" fmla="*/ 1106899 w 2201769"/>
              <a:gd name="connsiteY1" fmla="*/ 1956222 h 1956222"/>
              <a:gd name="connsiteX2" fmla="*/ 2201769 w 2201769"/>
              <a:gd name="connsiteY2" fmla="*/ 1159708 h 1956222"/>
              <a:gd name="connsiteX3" fmla="*/ 2201769 w 2201769"/>
              <a:gd name="connsiteY3" fmla="*/ 0 h 1956222"/>
              <a:gd name="connsiteX4" fmla="*/ 2036014 w 2201769"/>
              <a:gd name="connsiteY4" fmla="*/ 6087 h 1956222"/>
              <a:gd name="connsiteX5" fmla="*/ 71795 w 2201769"/>
              <a:gd name="connsiteY5" fmla="*/ 1408467 h 1956222"/>
              <a:gd name="connsiteX6" fmla="*/ 0 w 2201769"/>
              <a:gd name="connsiteY6" fmla="*/ 1596569 h 195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1769" h="1956222">
                <a:moveTo>
                  <a:pt x="0" y="1596569"/>
                </a:moveTo>
                <a:lnTo>
                  <a:pt x="1106899" y="1956222"/>
                </a:lnTo>
                <a:lnTo>
                  <a:pt x="2201769" y="1159708"/>
                </a:lnTo>
                <a:lnTo>
                  <a:pt x="2201769" y="0"/>
                </a:lnTo>
                <a:lnTo>
                  <a:pt x="2036014" y="6087"/>
                </a:lnTo>
                <a:cubicBezTo>
                  <a:pt x="1192830" y="78768"/>
                  <a:pt x="427132" y="602764"/>
                  <a:pt x="71795" y="1408467"/>
                </a:cubicBezTo>
                <a:lnTo>
                  <a:pt x="0" y="1596569"/>
                </a:lnTo>
                <a:close/>
              </a:path>
            </a:pathLst>
          </a:custGeom>
          <a:solidFill>
            <a:srgbClr val="B97A5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6637060-F812-4429-800F-FF11777F8683}"/>
              </a:ext>
            </a:extLst>
          </p:cNvPr>
          <p:cNvSpPr/>
          <p:nvPr/>
        </p:nvSpPr>
        <p:spPr>
          <a:xfrm rot="17280000" flipH="1">
            <a:off x="6331743" y="1281813"/>
            <a:ext cx="1631516" cy="2586021"/>
          </a:xfrm>
          <a:custGeom>
            <a:avLst/>
            <a:gdLst>
              <a:gd name="connsiteX0" fmla="*/ 105853 w 1631516"/>
              <a:gd name="connsiteY0" fmla="*/ 0 h 2586021"/>
              <a:gd name="connsiteX1" fmla="*/ 53373 w 1631516"/>
              <a:gd name="connsiteY1" fmla="*/ 194378 h 2586021"/>
              <a:gd name="connsiteX2" fmla="*/ 818161 w 1631516"/>
              <a:gd name="connsiteY2" fmla="*/ 2483466 h 2586021"/>
              <a:gd name="connsiteX3" fmla="*/ 948941 w 1631516"/>
              <a:gd name="connsiteY3" fmla="*/ 2586021 h 2586021"/>
              <a:gd name="connsiteX4" fmla="*/ 1631516 w 1631516"/>
              <a:gd name="connsiteY4" fmla="*/ 1646536 h 2586021"/>
              <a:gd name="connsiteX5" fmla="*/ 1214448 w 1631516"/>
              <a:gd name="connsiteY5" fmla="*/ 360204 h 2586021"/>
              <a:gd name="connsiteX6" fmla="*/ 105853 w 1631516"/>
              <a:gd name="connsiteY6" fmla="*/ 0 h 258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1516" h="2586021">
                <a:moveTo>
                  <a:pt x="105853" y="0"/>
                </a:moveTo>
                <a:lnTo>
                  <a:pt x="53373" y="194378"/>
                </a:lnTo>
                <a:cubicBezTo>
                  <a:pt x="-132734" y="1055067"/>
                  <a:pt x="178732" y="1929055"/>
                  <a:pt x="818161" y="2483466"/>
                </a:cubicBezTo>
                <a:lnTo>
                  <a:pt x="948941" y="2586021"/>
                </a:lnTo>
                <a:lnTo>
                  <a:pt x="1631516" y="1646536"/>
                </a:lnTo>
                <a:lnTo>
                  <a:pt x="1214448" y="360204"/>
                </a:lnTo>
                <a:lnTo>
                  <a:pt x="105853" y="0"/>
                </a:lnTo>
                <a:close/>
              </a:path>
            </a:pathLst>
          </a:custGeom>
          <a:solidFill>
            <a:srgbClr val="57694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3DCB0FD-0519-4321-B848-A67D8FE8A2CE}"/>
              </a:ext>
            </a:extLst>
          </p:cNvPr>
          <p:cNvSpPr/>
          <p:nvPr/>
        </p:nvSpPr>
        <p:spPr>
          <a:xfrm rot="17280000" flipH="1">
            <a:off x="3324838" y="3545083"/>
            <a:ext cx="2188885" cy="1951922"/>
          </a:xfrm>
          <a:custGeom>
            <a:avLst/>
            <a:gdLst>
              <a:gd name="connsiteX0" fmla="*/ 0 w 2188885"/>
              <a:gd name="connsiteY0" fmla="*/ 0 h 1951922"/>
              <a:gd name="connsiteX1" fmla="*/ 0 w 2188885"/>
              <a:gd name="connsiteY1" fmla="*/ 1172943 h 1951922"/>
              <a:gd name="connsiteX2" fmla="*/ 1071302 w 2188885"/>
              <a:gd name="connsiteY2" fmla="*/ 1951922 h 1951922"/>
              <a:gd name="connsiteX3" fmla="*/ 2188885 w 2188885"/>
              <a:gd name="connsiteY3" fmla="*/ 1588798 h 1951922"/>
              <a:gd name="connsiteX4" fmla="*/ 2158760 w 2188885"/>
              <a:gd name="connsiteY4" fmla="*/ 1500249 h 1951922"/>
              <a:gd name="connsiteX5" fmla="*/ 686518 w 2188885"/>
              <a:gd name="connsiteY5" fmla="*/ 115379 h 1951922"/>
              <a:gd name="connsiteX6" fmla="*/ 217551 w 2188885"/>
              <a:gd name="connsiteY6" fmla="*/ 13611 h 1951922"/>
              <a:gd name="connsiteX7" fmla="*/ 0 w 2188885"/>
              <a:gd name="connsiteY7" fmla="*/ 0 h 195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88885" h="1951922">
                <a:moveTo>
                  <a:pt x="0" y="0"/>
                </a:moveTo>
                <a:lnTo>
                  <a:pt x="0" y="1172943"/>
                </a:lnTo>
                <a:lnTo>
                  <a:pt x="1071302" y="1951922"/>
                </a:lnTo>
                <a:lnTo>
                  <a:pt x="2188885" y="1588798"/>
                </a:lnTo>
                <a:lnTo>
                  <a:pt x="2158760" y="1500249"/>
                </a:lnTo>
                <a:cubicBezTo>
                  <a:pt x="1908202" y="865210"/>
                  <a:pt x="1386489" y="342813"/>
                  <a:pt x="686518" y="115379"/>
                </a:cubicBezTo>
                <a:cubicBezTo>
                  <a:pt x="530969" y="64838"/>
                  <a:pt x="373979" y="31255"/>
                  <a:pt x="217551" y="13611"/>
                </a:cubicBezTo>
                <a:lnTo>
                  <a:pt x="0" y="0"/>
                </a:lnTo>
                <a:close/>
              </a:path>
            </a:pathLst>
          </a:custGeom>
          <a:solidFill>
            <a:srgbClr val="A0D1C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7A951D9-7ABA-4C8B-8BFE-C180B99AA04E}"/>
              </a:ext>
            </a:extLst>
          </p:cNvPr>
          <p:cNvSpPr/>
          <p:nvPr/>
        </p:nvSpPr>
        <p:spPr>
          <a:xfrm rot="17280000" flipH="1">
            <a:off x="6341846" y="3695247"/>
            <a:ext cx="2706041" cy="1378554"/>
          </a:xfrm>
          <a:custGeom>
            <a:avLst/>
            <a:gdLst>
              <a:gd name="connsiteX0" fmla="*/ 0 w 2706041"/>
              <a:gd name="connsiteY0" fmla="*/ 951956 h 1378554"/>
              <a:gd name="connsiteX1" fmla="*/ 183725 w 2706041"/>
              <a:gd name="connsiteY1" fmla="*/ 1068641 h 1378554"/>
              <a:gd name="connsiteX2" fmla="*/ 622945 w 2706041"/>
              <a:gd name="connsiteY2" fmla="*/ 1261961 h 1378554"/>
              <a:gd name="connsiteX3" fmla="*/ 2628020 w 2706041"/>
              <a:gd name="connsiteY3" fmla="*/ 1006940 h 1378554"/>
              <a:gd name="connsiteX4" fmla="*/ 2706041 w 2706041"/>
              <a:gd name="connsiteY4" fmla="*/ 951879 h 1378554"/>
              <a:gd name="connsiteX5" fmla="*/ 2014460 w 2706041"/>
              <a:gd name="connsiteY5" fmla="*/ 0 h 1378554"/>
              <a:gd name="connsiteX6" fmla="*/ 691265 w 2706041"/>
              <a:gd name="connsiteY6" fmla="*/ 511 h 1378554"/>
              <a:gd name="connsiteX7" fmla="*/ 0 w 2706041"/>
              <a:gd name="connsiteY7" fmla="*/ 951956 h 137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6041" h="1378554">
                <a:moveTo>
                  <a:pt x="0" y="951956"/>
                </a:moveTo>
                <a:lnTo>
                  <a:pt x="183725" y="1068641"/>
                </a:lnTo>
                <a:cubicBezTo>
                  <a:pt x="320649" y="1146314"/>
                  <a:pt x="467396" y="1211420"/>
                  <a:pt x="622945" y="1261961"/>
                </a:cubicBezTo>
                <a:cubicBezTo>
                  <a:pt x="1322916" y="1489396"/>
                  <a:pt x="2052047" y="1373424"/>
                  <a:pt x="2628020" y="1006940"/>
                </a:cubicBezTo>
                <a:lnTo>
                  <a:pt x="2706041" y="951879"/>
                </a:lnTo>
                <a:lnTo>
                  <a:pt x="2014460" y="0"/>
                </a:lnTo>
                <a:lnTo>
                  <a:pt x="691265" y="511"/>
                </a:lnTo>
                <a:lnTo>
                  <a:pt x="0" y="951956"/>
                </a:lnTo>
                <a:close/>
              </a:path>
            </a:pathLst>
          </a:custGeom>
          <a:solidFill>
            <a:srgbClr val="2668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A5C98FC-F2A8-411E-AC7A-F96F65EF82A4}"/>
              </a:ext>
            </a:extLst>
          </p:cNvPr>
          <p:cNvSpPr/>
          <p:nvPr/>
        </p:nvSpPr>
        <p:spPr>
          <a:xfrm rot="17280000" flipH="1">
            <a:off x="5365064" y="4227172"/>
            <a:ext cx="1639180" cy="2597472"/>
          </a:xfrm>
          <a:custGeom>
            <a:avLst/>
            <a:gdLst>
              <a:gd name="connsiteX0" fmla="*/ 419122 w 1639180"/>
              <a:gd name="connsiteY0" fmla="*/ 361072 h 2597472"/>
              <a:gd name="connsiteX1" fmla="*/ 0 w 1639180"/>
              <a:gd name="connsiteY1" fmla="*/ 1650998 h 2597472"/>
              <a:gd name="connsiteX2" fmla="*/ 687653 w 1639180"/>
              <a:gd name="connsiteY2" fmla="*/ 2597472 h 2597472"/>
              <a:gd name="connsiteX3" fmla="*/ 728455 w 1639180"/>
              <a:gd name="connsiteY3" fmla="*/ 2568677 h 2597472"/>
              <a:gd name="connsiteX4" fmla="*/ 1522587 w 1639180"/>
              <a:gd name="connsiteY4" fmla="*/ 1433937 h 2597472"/>
              <a:gd name="connsiteX5" fmla="*/ 1547105 w 1639180"/>
              <a:gd name="connsiteY5" fmla="*/ 49134 h 2597472"/>
              <a:gd name="connsiteX6" fmla="*/ 1530389 w 1639180"/>
              <a:gd name="connsiteY6" fmla="*/ 0 h 2597472"/>
              <a:gd name="connsiteX7" fmla="*/ 419122 w 1639180"/>
              <a:gd name="connsiteY7" fmla="*/ 361072 h 2597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9180" h="2597472">
                <a:moveTo>
                  <a:pt x="419122" y="361072"/>
                </a:moveTo>
                <a:lnTo>
                  <a:pt x="0" y="1650998"/>
                </a:lnTo>
                <a:lnTo>
                  <a:pt x="687653" y="2597472"/>
                </a:lnTo>
                <a:lnTo>
                  <a:pt x="728455" y="2568677"/>
                </a:lnTo>
                <a:cubicBezTo>
                  <a:pt x="1088247" y="2288006"/>
                  <a:pt x="1370964" y="1900585"/>
                  <a:pt x="1522587" y="1433937"/>
                </a:cubicBezTo>
                <a:cubicBezTo>
                  <a:pt x="1674210" y="967289"/>
                  <a:pt x="1673208" y="487682"/>
                  <a:pt x="1547105" y="49134"/>
                </a:cubicBezTo>
                <a:lnTo>
                  <a:pt x="1530389" y="0"/>
                </a:lnTo>
                <a:lnTo>
                  <a:pt x="419122" y="361072"/>
                </a:lnTo>
                <a:close/>
              </a:path>
            </a:pathLst>
          </a:custGeom>
          <a:solidFill>
            <a:srgbClr val="9AA5A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B334883-4D43-40F9-9BEE-BEAFD77EE9F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76943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Social Capital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1ECCBE-5D0E-4BC2-8A1A-440F6309209A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17B7750-08ED-42B8-A8A4-D8A76636F943}"/>
              </a:ext>
            </a:extLst>
          </p:cNvPr>
          <p:cNvSpPr txBox="1"/>
          <p:nvPr/>
        </p:nvSpPr>
        <p:spPr>
          <a:xfrm>
            <a:off x="4426383" y="2087568"/>
            <a:ext cx="140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Building Mutual Trust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0DEFB0-5C01-4A62-933C-4B7D1A73FC30}"/>
              </a:ext>
            </a:extLst>
          </p:cNvPr>
          <p:cNvSpPr txBox="1"/>
          <p:nvPr/>
        </p:nvSpPr>
        <p:spPr>
          <a:xfrm>
            <a:off x="6488715" y="2131816"/>
            <a:ext cx="140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Formation of Groups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26CC7E-AF3A-49AF-9A76-87618C3005E5}"/>
              </a:ext>
            </a:extLst>
          </p:cNvPr>
          <p:cNvSpPr txBox="1"/>
          <p:nvPr/>
        </p:nvSpPr>
        <p:spPr>
          <a:xfrm>
            <a:off x="6941382" y="3972185"/>
            <a:ext cx="1463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Group Collaboration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8F5809-DD52-4603-8B80-56474D17540A}"/>
              </a:ext>
            </a:extLst>
          </p:cNvPr>
          <p:cNvSpPr txBox="1"/>
          <p:nvPr/>
        </p:nvSpPr>
        <p:spPr>
          <a:xfrm>
            <a:off x="5314614" y="5076867"/>
            <a:ext cx="1565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Strengthening Collective Identity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EDADFCD-3F92-4220-BD86-E19E6DE69A1B}"/>
              </a:ext>
            </a:extLst>
          </p:cNvPr>
          <p:cNvSpPr txBox="1"/>
          <p:nvPr/>
        </p:nvSpPr>
        <p:spPr>
          <a:xfrm>
            <a:off x="3726295" y="3835477"/>
            <a:ext cx="1400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Constructing a Shared Future</a:t>
            </a:r>
          </a:p>
        </p:txBody>
      </p:sp>
    </p:spTree>
    <p:extLst>
      <p:ext uri="{BB962C8B-B14F-4D97-AF65-F5344CB8AC3E}">
        <p14:creationId xmlns:p14="http://schemas.microsoft.com/office/powerpoint/2010/main" val="4249858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340100"/>
            <a:ext cx="5181600" cy="3241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Bonding</a:t>
            </a:r>
          </a:p>
          <a:p>
            <a:pPr>
              <a:spcAft>
                <a:spcPts val="1800"/>
              </a:spcAft>
            </a:pPr>
            <a:r>
              <a:rPr lang="en-US" dirty="0"/>
              <a:t>Tight, exclusive networks</a:t>
            </a:r>
          </a:p>
          <a:p>
            <a:pPr>
              <a:spcAft>
                <a:spcPts val="1800"/>
              </a:spcAft>
            </a:pPr>
            <a:r>
              <a:rPr lang="en-US" dirty="0"/>
              <a:t>Strong distinction between insiders and outsiders</a:t>
            </a:r>
          </a:p>
          <a:p>
            <a:r>
              <a:rPr lang="en-US" dirty="0"/>
              <a:t>Single answer focus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1CA99-2837-40CE-AC70-C6A38C27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340100"/>
            <a:ext cx="5181600" cy="3241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Bridging</a:t>
            </a:r>
          </a:p>
          <a:p>
            <a:pPr>
              <a:spcAft>
                <a:spcPts val="1800"/>
              </a:spcAft>
            </a:pPr>
            <a:r>
              <a:rPr lang="en-US" dirty="0"/>
              <a:t>Open and flexible networks</a:t>
            </a:r>
          </a:p>
          <a:p>
            <a:pPr>
              <a:spcAft>
                <a:spcPts val="1800"/>
              </a:spcAft>
            </a:pPr>
            <a:r>
              <a:rPr lang="en-US" dirty="0"/>
              <a:t>Permeable and open boundaries</a:t>
            </a:r>
          </a:p>
          <a:p>
            <a:r>
              <a:rPr lang="en-US" dirty="0"/>
              <a:t>Legitimization of alternatives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CCAA73-E498-4249-BD4C-80E7A69F1084}"/>
              </a:ext>
            </a:extLst>
          </p:cNvPr>
          <p:cNvSpPr txBox="1"/>
          <p:nvPr/>
        </p:nvSpPr>
        <p:spPr>
          <a:xfrm>
            <a:off x="842962" y="1486852"/>
            <a:ext cx="10658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Social Capital consists of two competing components that must be used together in order to facilitate an effective and open community that can solve problems</a:t>
            </a:r>
          </a:p>
        </p:txBody>
      </p:sp>
    </p:spTree>
    <p:extLst>
      <p:ext uri="{BB962C8B-B14F-4D97-AF65-F5344CB8AC3E}">
        <p14:creationId xmlns:p14="http://schemas.microsoft.com/office/powerpoint/2010/main" val="163922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Dimensions of Social Capital:</a:t>
            </a:r>
            <a:br>
              <a:rPr lang="en-US" dirty="0"/>
            </a:br>
            <a:r>
              <a:rPr lang="en-US" dirty="0"/>
              <a:t>Implications for Area Development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99E2BF-7BF8-4DB6-9750-C7BC7574586B}"/>
              </a:ext>
            </a:extLst>
          </p:cNvPr>
          <p:cNvCxnSpPr>
            <a:cxnSpLocks/>
          </p:cNvCxnSpPr>
          <p:nvPr/>
        </p:nvCxnSpPr>
        <p:spPr>
          <a:xfrm>
            <a:off x="7019922" y="2041360"/>
            <a:ext cx="0" cy="368389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2CE5E7-2855-4F4B-BC51-0D13C6B227EA}"/>
              </a:ext>
            </a:extLst>
          </p:cNvPr>
          <p:cNvCxnSpPr>
            <a:cxnSpLocks/>
          </p:cNvCxnSpPr>
          <p:nvPr/>
        </p:nvCxnSpPr>
        <p:spPr>
          <a:xfrm flipH="1">
            <a:off x="2914647" y="3924306"/>
            <a:ext cx="821055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us Sign 20">
            <a:extLst>
              <a:ext uri="{FF2B5EF4-FFF2-40B4-BE49-F238E27FC236}">
                <a16:creationId xmlns:a16="http://schemas.microsoft.com/office/drawing/2014/main" id="{7D15CA92-CD37-4334-A1B1-C3C4B3A66B1D}"/>
              </a:ext>
            </a:extLst>
          </p:cNvPr>
          <p:cNvSpPr/>
          <p:nvPr/>
        </p:nvSpPr>
        <p:spPr>
          <a:xfrm>
            <a:off x="6762747" y="1554907"/>
            <a:ext cx="514350" cy="504782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3D5F32C7-D60E-463B-9D83-FAC5E094EA1E}"/>
              </a:ext>
            </a:extLst>
          </p:cNvPr>
          <p:cNvSpPr/>
          <p:nvPr/>
        </p:nvSpPr>
        <p:spPr>
          <a:xfrm>
            <a:off x="11243443" y="3657605"/>
            <a:ext cx="514350" cy="504782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Sign 22">
            <a:extLst>
              <a:ext uri="{FF2B5EF4-FFF2-40B4-BE49-F238E27FC236}">
                <a16:creationId xmlns:a16="http://schemas.microsoft.com/office/drawing/2014/main" id="{2FEEC021-4245-48E6-8E61-64125E952F3C}"/>
              </a:ext>
            </a:extLst>
          </p:cNvPr>
          <p:cNvSpPr/>
          <p:nvPr/>
        </p:nvSpPr>
        <p:spPr>
          <a:xfrm>
            <a:off x="6834187" y="5725254"/>
            <a:ext cx="371470" cy="2476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Sign 23">
            <a:extLst>
              <a:ext uri="{FF2B5EF4-FFF2-40B4-BE49-F238E27FC236}">
                <a16:creationId xmlns:a16="http://schemas.microsoft.com/office/drawing/2014/main" id="{1210C680-B947-41CD-AFD5-E46127790EC5}"/>
              </a:ext>
            </a:extLst>
          </p:cNvPr>
          <p:cNvSpPr/>
          <p:nvPr/>
        </p:nvSpPr>
        <p:spPr>
          <a:xfrm>
            <a:off x="2443729" y="3786171"/>
            <a:ext cx="371470" cy="24765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DCE34-F39D-4965-9D79-3DD039878682}"/>
              </a:ext>
            </a:extLst>
          </p:cNvPr>
          <p:cNvSpPr txBox="1"/>
          <p:nvPr/>
        </p:nvSpPr>
        <p:spPr>
          <a:xfrm>
            <a:off x="616781" y="3586831"/>
            <a:ext cx="1770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Bonding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8CFC71-F3CE-4E63-A094-BFF989266A50}"/>
              </a:ext>
            </a:extLst>
          </p:cNvPr>
          <p:cNvSpPr txBox="1"/>
          <p:nvPr/>
        </p:nvSpPr>
        <p:spPr>
          <a:xfrm>
            <a:off x="6134904" y="5867079"/>
            <a:ext cx="1770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Bridging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B617AD-9238-4ECE-833E-89DF6BD768F5}"/>
              </a:ext>
            </a:extLst>
          </p:cNvPr>
          <p:cNvSpPr txBox="1"/>
          <p:nvPr/>
        </p:nvSpPr>
        <p:spPr>
          <a:xfrm>
            <a:off x="2771768" y="2201514"/>
            <a:ext cx="4186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/>
              <a:t>Clientalism</a:t>
            </a:r>
            <a:endParaRPr lang="en-US" sz="24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Regional change driven by goals of outsiders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A5C602-7F35-4623-82C5-EA69E01C74B8}"/>
              </a:ext>
            </a:extLst>
          </p:cNvPr>
          <p:cNvSpPr txBox="1"/>
          <p:nvPr/>
        </p:nvSpPr>
        <p:spPr>
          <a:xfrm>
            <a:off x="7271583" y="2201514"/>
            <a:ext cx="4186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Progressive Participation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Regional change driven by community-driven goals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43C2A0-A85F-4840-BAEA-0F91587ED3E5}"/>
              </a:ext>
            </a:extLst>
          </p:cNvPr>
          <p:cNvSpPr txBox="1"/>
          <p:nvPr/>
        </p:nvSpPr>
        <p:spPr>
          <a:xfrm>
            <a:off x="2832934" y="4100810"/>
            <a:ext cx="4186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Extreme Individualism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Rich solve problems through financial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Poor have few options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995A8B-1878-49CB-8245-DC9C1B9A79B3}"/>
              </a:ext>
            </a:extLst>
          </p:cNvPr>
          <p:cNvSpPr txBox="1"/>
          <p:nvPr/>
        </p:nvSpPr>
        <p:spPr>
          <a:xfrm>
            <a:off x="7388231" y="4100810"/>
            <a:ext cx="41869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Strong Boundaries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Regions resist change; groups within the region don’t often trust each other and do not cooperate</a:t>
            </a:r>
          </a:p>
        </p:txBody>
      </p:sp>
    </p:spTree>
    <p:extLst>
      <p:ext uri="{BB962C8B-B14F-4D97-AF65-F5344CB8AC3E}">
        <p14:creationId xmlns:p14="http://schemas.microsoft.com/office/powerpoint/2010/main" val="2335172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Yogi Berra’s Example of General Reciprocity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CCAA73-E498-4249-BD4C-80E7A69F1084}"/>
              </a:ext>
            </a:extLst>
          </p:cNvPr>
          <p:cNvSpPr txBox="1"/>
          <p:nvPr/>
        </p:nvSpPr>
        <p:spPr>
          <a:xfrm>
            <a:off x="1740944" y="2894547"/>
            <a:ext cx="8710111" cy="1455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4000" b="1" dirty="0"/>
              <a:t>“If you don’t go to somebody’s funeral, then they won’t come to yours.”</a:t>
            </a:r>
          </a:p>
        </p:txBody>
      </p:sp>
    </p:spTree>
    <p:extLst>
      <p:ext uri="{BB962C8B-B14F-4D97-AF65-F5344CB8AC3E}">
        <p14:creationId xmlns:p14="http://schemas.microsoft.com/office/powerpoint/2010/main" val="1929058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Indicators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C:\Documents and Settings\alanb\Local Settings\Temporary Internet Files\Content.IE5\4HYN10SX\MCj04398060000[1].png">
            <a:extLst>
              <a:ext uri="{FF2B5EF4-FFF2-40B4-BE49-F238E27FC236}">
                <a16:creationId xmlns:a16="http://schemas.microsoft.com/office/drawing/2014/main" id="{0B7C73E1-FE1A-42A2-B159-892752051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20634830">
            <a:off x="2702242" y="2198186"/>
            <a:ext cx="4422840" cy="4422840"/>
          </a:xfrm>
          <a:prstGeom prst="rect">
            <a:avLst/>
          </a:prstGeom>
          <a:noFill/>
        </p:spPr>
      </p:pic>
      <p:pic>
        <p:nvPicPr>
          <p:cNvPr id="6" name="Picture 2" descr="C:\Documents and Settings\alanb\Local Settings\Temporary Internet Files\Content.IE5\4HYN10SX\MCj04398060000[1].png">
            <a:extLst>
              <a:ext uri="{FF2B5EF4-FFF2-40B4-BE49-F238E27FC236}">
                <a16:creationId xmlns:a16="http://schemas.microsoft.com/office/drawing/2014/main" id="{4856AC9B-C862-49B1-BFDF-C405C3C9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045341" flipH="1">
            <a:off x="5035771" y="2251363"/>
            <a:ext cx="4422840" cy="4422840"/>
          </a:xfrm>
          <a:prstGeom prst="rect">
            <a:avLst/>
          </a:prstGeom>
          <a:noFill/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93469FE1-5005-4DAF-B787-5454B5A681AC}"/>
              </a:ext>
            </a:extLst>
          </p:cNvPr>
          <p:cNvSpPr txBox="1">
            <a:spLocks noChangeArrowheads="1"/>
          </p:cNvSpPr>
          <p:nvPr/>
        </p:nvSpPr>
        <p:spPr bwMode="auto">
          <a:xfrm rot="-3208161">
            <a:off x="1934995" y="2794312"/>
            <a:ext cx="3222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latin typeface="Arial Black" panose="020B0A04020102020204" pitchFamily="34" charset="0"/>
              </a:rPr>
              <a:t>Relationships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AC33C64F-5616-4313-8A5D-B25F93D50177}"/>
              </a:ext>
            </a:extLst>
          </p:cNvPr>
          <p:cNvSpPr txBox="1">
            <a:spLocks noChangeArrowheads="1"/>
          </p:cNvSpPr>
          <p:nvPr/>
        </p:nvSpPr>
        <p:spPr bwMode="auto">
          <a:xfrm rot="3016016">
            <a:off x="7470608" y="3018150"/>
            <a:ext cx="3692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latin typeface="Arial Black" panose="020B0A04020102020204" pitchFamily="34" charset="0"/>
              </a:rPr>
              <a:t>Communication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C44B39-5298-48CB-B342-E876B9FF204F}"/>
              </a:ext>
            </a:extLst>
          </p:cNvPr>
          <p:cNvSpPr/>
          <p:nvPr/>
        </p:nvSpPr>
        <p:spPr>
          <a:xfrm rot="3280683">
            <a:off x="5685718" y="4201096"/>
            <a:ext cx="323197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Black" pitchFamily="34" charset="0"/>
              </a:rPr>
              <a:t>Individuals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4D859-DFD3-4EB1-8E38-7A6C8B14D1BE}"/>
              </a:ext>
            </a:extLst>
          </p:cNvPr>
          <p:cNvSpPr/>
          <p:nvPr/>
        </p:nvSpPr>
        <p:spPr>
          <a:xfrm rot="18585116">
            <a:off x="3371427" y="4396497"/>
            <a:ext cx="288643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Black" pitchFamily="34" charset="0"/>
              </a:rPr>
              <a:t>Programs</a:t>
            </a:r>
          </a:p>
        </p:txBody>
      </p:sp>
    </p:spTree>
    <p:extLst>
      <p:ext uri="{BB962C8B-B14F-4D97-AF65-F5344CB8AC3E}">
        <p14:creationId xmlns:p14="http://schemas.microsoft.com/office/powerpoint/2010/main" val="1971476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553"/>
            <a:ext cx="10515600" cy="1325563"/>
          </a:xfrm>
        </p:spPr>
        <p:txBody>
          <a:bodyPr/>
          <a:lstStyle/>
          <a:p>
            <a:r>
              <a:rPr lang="en-US" dirty="0"/>
              <a:t>Honesty and Trust give communities a</a:t>
            </a:r>
            <a:br>
              <a:rPr lang="en-US" dirty="0"/>
            </a:br>
            <a:r>
              <a:rPr lang="en-US" dirty="0"/>
              <a:t>“measurable economic advantage”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7337"/>
            <a:ext cx="10669438" cy="504653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576943"/>
                </a:solidFill>
              </a:rPr>
              <a:t>Tangible benefits</a:t>
            </a:r>
          </a:p>
          <a:p>
            <a:pPr lvl="1"/>
            <a:r>
              <a:rPr lang="en-US" dirty="0"/>
              <a:t>Firms (and individuals) spend less on “surveillance” if they can trust the public and employees</a:t>
            </a:r>
          </a:p>
          <a:p>
            <a:pPr lvl="1"/>
            <a:r>
              <a:rPr lang="en-US" dirty="0"/>
              <a:t>Firms (and individuals) spend less on legal services or wondering how they will lose in a relationship</a:t>
            </a:r>
          </a:p>
          <a:p>
            <a:pPr lvl="1"/>
            <a:r>
              <a:rPr lang="en-US" dirty="0"/>
              <a:t>Firms (and individuals) spend less on checking compliance with contracts if they can trust partners, employees, and customers</a:t>
            </a:r>
          </a:p>
          <a:p>
            <a:r>
              <a:rPr lang="en-US" b="1" dirty="0">
                <a:solidFill>
                  <a:srgbClr val="576943"/>
                </a:solidFill>
              </a:rPr>
              <a:t>Intangible benefits</a:t>
            </a:r>
          </a:p>
          <a:p>
            <a:pPr lvl="1"/>
            <a:r>
              <a:rPr lang="en-US" dirty="0"/>
              <a:t>Firms (and individuals) have more of a trusting outlook on exploring partnerships</a:t>
            </a:r>
          </a:p>
          <a:p>
            <a:pPr lvl="1"/>
            <a:r>
              <a:rPr lang="en-US" dirty="0"/>
              <a:t>Exploitation of cluster opportunities becomes more viable</a:t>
            </a:r>
          </a:p>
          <a:p>
            <a:pPr lvl="1"/>
            <a:r>
              <a:rPr lang="en-US" dirty="0"/>
              <a:t>Greater level of trust between firms and government agencies, assistance organizations, the general public, etc.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71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Social Capital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/>
              <a:t>Social Capital helps communities resolve problems and make group decisions</a:t>
            </a:r>
          </a:p>
          <a:p>
            <a:pPr>
              <a:spcAft>
                <a:spcPts val="1800"/>
              </a:spcAft>
            </a:pPr>
            <a:r>
              <a:rPr lang="en-US" dirty="0"/>
              <a:t>Social Capital reduces the transactions costs of doing business</a:t>
            </a:r>
          </a:p>
          <a:p>
            <a:r>
              <a:rPr lang="en-US" dirty="0"/>
              <a:t>Social Capital broadens perspectives and opens the door to new ideas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147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of BR&amp;E Visitation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/>
              <a:t>Help existing firms survive and grow:</a:t>
            </a:r>
          </a:p>
          <a:p>
            <a:pPr lvl="1">
              <a:spcAft>
                <a:spcPts val="1800"/>
              </a:spcAft>
            </a:pPr>
            <a:r>
              <a:rPr lang="en-US" b="1" dirty="0">
                <a:solidFill>
                  <a:srgbClr val="576943"/>
                </a:solidFill>
              </a:rPr>
              <a:t>BR&amp;E Visitation Programs utilize a </a:t>
            </a:r>
            <a:r>
              <a:rPr lang="en-US" b="1" i="1" dirty="0">
                <a:solidFill>
                  <a:srgbClr val="576943"/>
                </a:solidFill>
              </a:rPr>
              <a:t>process</a:t>
            </a:r>
            <a:r>
              <a:rPr lang="en-US" b="1" dirty="0">
                <a:solidFill>
                  <a:srgbClr val="576943"/>
                </a:solidFill>
              </a:rPr>
              <a:t> for learning about the concerns of local businesses and setting priorities for BR&amp;E projects (activities) to address those needs</a:t>
            </a:r>
          </a:p>
          <a:p>
            <a:pPr>
              <a:spcAft>
                <a:spcPts val="1800"/>
              </a:spcAft>
            </a:pPr>
            <a:r>
              <a:rPr lang="en-US" dirty="0"/>
              <a:t>To build the capacity of the community to implement both BR&amp;E programs and other local economic development efforts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451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2A77534-3617-40C7-8192-DAAFF43135C5}"/>
              </a:ext>
            </a:extLst>
          </p:cNvPr>
          <p:cNvSpPr txBox="1"/>
          <p:nvPr/>
        </p:nvSpPr>
        <p:spPr>
          <a:xfrm>
            <a:off x="1740944" y="2894547"/>
            <a:ext cx="8710111" cy="215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4000" b="1" dirty="0"/>
              <a:t>Higher levels of social capital help build capacity to improve the </a:t>
            </a:r>
            <a:r>
              <a:rPr lang="en-US" sz="4000" b="1" i="1" u="sng" dirty="0"/>
              <a:t>local </a:t>
            </a:r>
            <a:r>
              <a:rPr lang="en-US" sz="4000" b="1" dirty="0"/>
              <a:t>community’s economic situation</a:t>
            </a:r>
          </a:p>
        </p:txBody>
      </p:sp>
    </p:spTree>
    <p:extLst>
      <p:ext uri="{BB962C8B-B14F-4D97-AF65-F5344CB8AC3E}">
        <p14:creationId xmlns:p14="http://schemas.microsoft.com/office/powerpoint/2010/main" val="4045995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Capital and BR&amp;E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9438" cy="482010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Utilizing a continuous/segregated model presents a different challenge in building social capital in a community than do the other BR&amp;E models</a:t>
            </a:r>
          </a:p>
          <a:p>
            <a:pPr lvl="1">
              <a:spcAft>
                <a:spcPts val="1800"/>
              </a:spcAft>
            </a:pPr>
            <a:r>
              <a:rPr lang="en-US" b="1" dirty="0">
                <a:solidFill>
                  <a:srgbClr val="576943"/>
                </a:solidFill>
              </a:rPr>
              <a:t>The Management and Operations Teams, in collaboration with the Stakeholders, should determine how the community’s social capital can best be enhanced.</a:t>
            </a:r>
          </a:p>
          <a:p>
            <a:pPr>
              <a:spcAft>
                <a:spcPts val="1800"/>
              </a:spcAft>
            </a:pPr>
            <a:r>
              <a:rPr lang="en-US" dirty="0"/>
              <a:t>Building social capital is a tremendous part of setting the stage for the economic expansion of existing businesses</a:t>
            </a:r>
          </a:p>
          <a:p>
            <a:pPr>
              <a:spcAft>
                <a:spcPts val="1800"/>
              </a:spcAft>
            </a:pPr>
            <a:r>
              <a:rPr lang="en-US" dirty="0"/>
              <a:t>How can you as the BR&amp;E Operations Team or Task Force Coordinator develop social capital in your area?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548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601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836</Words>
  <Application>Microsoft Office PowerPoint</Application>
  <PresentationFormat>Widescreen</PresentationFormat>
  <Paragraphs>115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Office Theme</vt:lpstr>
      <vt:lpstr>Business Retention &amp; Expansion</vt:lpstr>
      <vt:lpstr>Social Capital Overview</vt:lpstr>
      <vt:lpstr>Community Capitals</vt:lpstr>
      <vt:lpstr>Community Capitals</vt:lpstr>
      <vt:lpstr>Community Capitals</vt:lpstr>
      <vt:lpstr>Community Capitals</vt:lpstr>
      <vt:lpstr>   </vt:lpstr>
      <vt:lpstr>Social Capital</vt:lpstr>
      <vt:lpstr>Dimensions of Social Capital: Implications for Area Development</vt:lpstr>
      <vt:lpstr>Yogi Berra’s Example of General Reciprocity</vt:lpstr>
      <vt:lpstr>Social Indicators</vt:lpstr>
      <vt:lpstr>Honesty and Trust give communities a “measurable economic advantage”</vt:lpstr>
      <vt:lpstr>How Does Social Capital Work?</vt:lpstr>
      <vt:lpstr>Mission of BR&amp;E Visitation Programs</vt:lpstr>
      <vt:lpstr>PowerPoint Presentation</vt:lpstr>
      <vt:lpstr>Social Capital and BR&amp;E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31</cp:revision>
  <dcterms:created xsi:type="dcterms:W3CDTF">2019-10-28T23:06:09Z</dcterms:created>
  <dcterms:modified xsi:type="dcterms:W3CDTF">2024-08-01T16:09:28Z</dcterms:modified>
</cp:coreProperties>
</file>