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5" r:id="rId3"/>
    <p:sldId id="271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17" r:id="rId21"/>
    <p:sldId id="318" r:id="rId22"/>
    <p:sldId id="26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efield, Alan" initials="BA" lastIdx="1" clrIdx="0">
    <p:extLst>
      <p:ext uri="{19B8F6BF-5375-455C-9EA6-DF929625EA0E}">
        <p15:presenceInfo xmlns:p15="http://schemas.microsoft.com/office/powerpoint/2012/main" userId="Barefield, Al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943"/>
    <a:srgbClr val="C0A47F"/>
    <a:srgbClr val="A0D1CA"/>
    <a:srgbClr val="9AA5AF"/>
    <a:srgbClr val="26686D"/>
    <a:srgbClr val="B97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81764" autoAdjust="0"/>
  </p:normalViewPr>
  <p:slideViewPr>
    <p:cSldViewPr snapToGrid="0">
      <p:cViewPr varScale="1">
        <p:scale>
          <a:sx n="114" d="100"/>
          <a:sy n="114" d="100"/>
        </p:scale>
        <p:origin x="1147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50815">
              <a:solidFill>
                <a:srgbClr val="C00000"/>
              </a:solidFill>
            </a:ln>
          </c:spPr>
          <c:marker>
            <c:symbol val="diamond"/>
            <c:size val="12"/>
            <c:spPr>
              <a:solidFill>
                <a:srgbClr val="C00000"/>
              </a:solidFill>
            </c:spPr>
          </c:marker>
          <c:cat>
            <c:numRef>
              <c:f>Sheet1!$A$2:$A$14</c:f>
              <c:numCache>
                <c:formatCode>General</c:formatCode>
                <c:ptCount val="13"/>
                <c:pt idx="0">
                  <c:v>100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2500</c:v>
                </c:pt>
                <c:pt idx="6">
                  <c:v>5000</c:v>
                </c:pt>
                <c:pt idx="7">
                  <c:v>10000</c:v>
                </c:pt>
                <c:pt idx="8">
                  <c:v>25000</c:v>
                </c:pt>
                <c:pt idx="9">
                  <c:v>50000</c:v>
                </c:pt>
                <c:pt idx="10">
                  <c:v>100000</c:v>
                </c:pt>
                <c:pt idx="11">
                  <c:v>1000000</c:v>
                </c:pt>
                <c:pt idx="12">
                  <c:v>100000000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92</c:v>
                </c:pt>
                <c:pt idx="1">
                  <c:v>203</c:v>
                </c:pt>
                <c:pt idx="2">
                  <c:v>341</c:v>
                </c:pt>
                <c:pt idx="3">
                  <c:v>441</c:v>
                </c:pt>
                <c:pt idx="4">
                  <c:v>516</c:v>
                </c:pt>
                <c:pt idx="5">
                  <c:v>748</c:v>
                </c:pt>
                <c:pt idx="6">
                  <c:v>880</c:v>
                </c:pt>
                <c:pt idx="7">
                  <c:v>964</c:v>
                </c:pt>
                <c:pt idx="8">
                  <c:v>1023</c:v>
                </c:pt>
                <c:pt idx="9">
                  <c:v>1045</c:v>
                </c:pt>
                <c:pt idx="10">
                  <c:v>1056</c:v>
                </c:pt>
                <c:pt idx="11">
                  <c:v>1066</c:v>
                </c:pt>
                <c:pt idx="12">
                  <c:v>1067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AB-4A2F-BA82-2CB74A2C6B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50815"/>
          </c:spPr>
          <c:marker>
            <c:symbol val="square"/>
            <c:size val="12"/>
          </c:marker>
          <c:cat>
            <c:numRef>
              <c:f>Sheet1!$A$2:$A$14</c:f>
              <c:numCache>
                <c:formatCode>General</c:formatCode>
                <c:ptCount val="13"/>
                <c:pt idx="0">
                  <c:v>100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2500</c:v>
                </c:pt>
                <c:pt idx="6">
                  <c:v>5000</c:v>
                </c:pt>
                <c:pt idx="7">
                  <c:v>10000</c:v>
                </c:pt>
                <c:pt idx="8">
                  <c:v>25000</c:v>
                </c:pt>
                <c:pt idx="9">
                  <c:v>50000</c:v>
                </c:pt>
                <c:pt idx="10">
                  <c:v>100000</c:v>
                </c:pt>
                <c:pt idx="11">
                  <c:v>1000000</c:v>
                </c:pt>
                <c:pt idx="12">
                  <c:v>100000000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80</c:v>
                </c:pt>
                <c:pt idx="1">
                  <c:v>152</c:v>
                </c:pt>
                <c:pt idx="2">
                  <c:v>217</c:v>
                </c:pt>
                <c:pt idx="3">
                  <c:v>254</c:v>
                </c:pt>
                <c:pt idx="4">
                  <c:v>278</c:v>
                </c:pt>
                <c:pt idx="5">
                  <c:v>333</c:v>
                </c:pt>
                <c:pt idx="6">
                  <c:v>357</c:v>
                </c:pt>
                <c:pt idx="7">
                  <c:v>370</c:v>
                </c:pt>
                <c:pt idx="8">
                  <c:v>378</c:v>
                </c:pt>
                <c:pt idx="9">
                  <c:v>381</c:v>
                </c:pt>
                <c:pt idx="10">
                  <c:v>383</c:v>
                </c:pt>
                <c:pt idx="11">
                  <c:v>384</c:v>
                </c:pt>
                <c:pt idx="12">
                  <c:v>384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AB-4A2F-BA82-2CB74A2C6B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50815">
              <a:solidFill>
                <a:srgbClr val="00B050"/>
              </a:solidFill>
            </a:ln>
          </c:spPr>
          <c:marker>
            <c:symbol val="triangle"/>
            <c:size val="12"/>
            <c:spPr>
              <a:solidFill>
                <a:srgbClr val="00B050"/>
              </a:solidFill>
            </c:spPr>
          </c:marker>
          <c:cat>
            <c:numRef>
              <c:f>Sheet1!$A$2:$A$14</c:f>
              <c:numCache>
                <c:formatCode>General</c:formatCode>
                <c:ptCount val="13"/>
                <c:pt idx="0">
                  <c:v>100</c:v>
                </c:pt>
                <c:pt idx="1">
                  <c:v>250</c:v>
                </c:pt>
                <c:pt idx="2">
                  <c:v>500</c:v>
                </c:pt>
                <c:pt idx="3">
                  <c:v>750</c:v>
                </c:pt>
                <c:pt idx="4">
                  <c:v>1000</c:v>
                </c:pt>
                <c:pt idx="5">
                  <c:v>2500</c:v>
                </c:pt>
                <c:pt idx="6">
                  <c:v>5000</c:v>
                </c:pt>
                <c:pt idx="7">
                  <c:v>10000</c:v>
                </c:pt>
                <c:pt idx="8">
                  <c:v>25000</c:v>
                </c:pt>
                <c:pt idx="9">
                  <c:v>50000</c:v>
                </c:pt>
                <c:pt idx="10">
                  <c:v>100000</c:v>
                </c:pt>
                <c:pt idx="11">
                  <c:v>1000000</c:v>
                </c:pt>
                <c:pt idx="12">
                  <c:v>100000000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49</c:v>
                </c:pt>
                <c:pt idx="1">
                  <c:v>70</c:v>
                </c:pt>
                <c:pt idx="2">
                  <c:v>81</c:v>
                </c:pt>
                <c:pt idx="3">
                  <c:v>85</c:v>
                </c:pt>
                <c:pt idx="4">
                  <c:v>88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96</c:v>
                </c:pt>
                <c:pt idx="10">
                  <c:v>96</c:v>
                </c:pt>
                <c:pt idx="11">
                  <c:v>96</c:v>
                </c:pt>
                <c:pt idx="12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AB-4A2F-BA82-2CB74A2C6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7686344"/>
        <c:axId val="437686736"/>
      </c:lineChart>
      <c:catAx>
        <c:axId val="43768634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crossAx val="437686736"/>
        <c:crosses val="autoZero"/>
        <c:auto val="1"/>
        <c:lblAlgn val="ctr"/>
        <c:lblOffset val="100"/>
        <c:noMultiLvlLbl val="0"/>
      </c:catAx>
      <c:valAx>
        <c:axId val="437686736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437686344"/>
        <c:crosses val="autoZero"/>
        <c:crossBetween val="between"/>
      </c:valAx>
      <c:spPr>
        <a:noFill/>
        <a:ln w="25407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09C15-066A-4761-98A2-485096DAA1EA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96D8B-757E-4188-A297-ABBC474C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69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26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76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660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91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21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46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905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70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73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7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094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464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48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464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616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143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373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5508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FFA550-5296-45EE-B407-17A7255BB97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641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402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10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310E-6A42-4AC1-A07B-2F435501E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9695793" cy="2387600"/>
          </a:xfrm>
        </p:spPr>
        <p:txBody>
          <a:bodyPr anchor="b"/>
          <a:lstStyle>
            <a:lvl1pPr algn="ctr">
              <a:defRPr sz="6000"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4144D-EA22-498F-A188-6239D4302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 b="1">
                <a:solidFill>
                  <a:srgbClr val="5769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8FCC7-5CDC-48DB-8E79-5B322B69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B97A56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7295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B9798-E3CE-43AF-B583-38C72AD5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134D-00DF-418F-A114-4D760A9D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024E6-E5B9-4033-A308-21114734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68788-5BF2-409B-8C95-DF0E642F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4AD6-A902-4427-BEF9-4525012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</a:defRPr>
            </a:lvl1pPr>
          </a:lstStyle>
          <a:p>
            <a:fld id="{2ABB0DEF-D804-4791-8C62-4F6916C2FA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57D2-E6C4-4CD4-B671-FD46D46B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59ED8-2D1C-4097-BE27-AE6C5160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356A9-570E-4B9F-8D0E-A1B63C18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FC68-5395-4E38-A005-141A193A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BDA0A-C5A0-472C-9C10-CED96F861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6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8127-A763-4FE7-81CC-BB94051C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C1FFE-7098-4055-ACA5-6DF55FA8D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AC34-1076-4775-94EE-74ECFDDF5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3B1DB-EBB1-4E36-9044-FCFD5A3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CD7FF-1CE0-47A4-8706-D9EAAE90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BDD0F-A2B0-4974-8DD6-89CD3601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5C0F-DEB2-4EFD-9324-B6A8F7AC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7BF62-F729-4144-96CC-98D59099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EBD4-83B0-410B-8D4C-05779F9DD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5DAEF-8DF8-4B5F-BA85-03B9213D1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227706-EEB7-43DD-B70D-553928871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1A971-5C4F-4C28-9CBC-5E77854D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F3E25-907D-4E05-AD0C-EA7595735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11C71-CA5D-4C84-90D9-503C3984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6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20A7-7140-4CC9-96E0-9EE544A3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97851-6C3D-41ED-9058-78F8A440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FDABF-228B-405F-84E3-9835FE58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5A31C-C086-4451-B460-4E8DED37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3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2D72C-3B07-4615-AC1F-0EA0F5A1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09B28-D228-4E75-BA33-13931F7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23D3C-F328-4B14-AB47-22A8B47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2CF3-F071-487A-A903-C2CF32E3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D0499-9D3D-4904-AFFA-D608ED2F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0805-702F-491D-9E68-516AD8484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6A6D6-5611-474E-85D7-166EDF2E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CD0E9-0C5F-4CBF-901C-46714822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1181-861B-472E-ADFB-98451D40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1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729E-6614-4500-8AF4-EA89A137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E5D6E-BB83-4576-9B83-67A3628EB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B2BC4-CECD-4730-B8FC-E4901A36A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F829F-4C02-457A-BAF1-7ADB0F1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EC379-37C4-4072-ABBC-FA54CFB7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7F0E5-7CA3-4B47-A5D0-01A0E7B5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9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810A-8FDD-4D2F-84B8-0BAC3EB5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5C4AD-F6E3-4A14-8B83-2F17DD75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25B6-B973-42F3-9649-EB54514B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8945-F03B-4FC2-B93F-9E4B167B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61B08-5F20-4E40-A4B8-EDB60F42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179BD-58AB-4E5F-AC9B-0D9B7003B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EDE5B-FE5E-47D3-B99A-FDAA1406A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F2D3-D918-4C8F-AE99-1B6B985F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FD30F-0FE1-41E5-A706-EDAACCE7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7B574-6E4D-4F2A-847F-4D122000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6F0A9-7017-439D-95D6-4AB87F3D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D2434-1ABC-432D-9CF4-DEFD9372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251D0-0B9E-43E3-82BF-3F067ACA0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D5E7B-08F4-4D90-ABD1-B4E2EFFA5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15C7-7CB5-4F95-9FDB-9DBB7638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2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9B56-C1E7-4E94-8222-3F0872FF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10348936" cy="2387600"/>
          </a:xfrm>
        </p:spPr>
        <p:txBody>
          <a:bodyPr/>
          <a:lstStyle/>
          <a:p>
            <a:pPr algn="l"/>
            <a:r>
              <a:rPr lang="en-US" dirty="0"/>
              <a:t>Business Retention &amp;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BFB2-5E4F-4DFC-B315-8EE527E7D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/>
          </a:bodyPr>
          <a:lstStyle/>
          <a:p>
            <a:r>
              <a:rPr lang="en-US" dirty="0"/>
              <a:t>Survey Design and Implementation</a:t>
            </a:r>
          </a:p>
          <a:p>
            <a:r>
              <a:rPr lang="en-US"/>
              <a:t>Firm Selection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4D2CD03-CEB4-416A-ACF2-A2C0667A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C0A47F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196681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Use a Survey?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42991"/>
            <a:ext cx="10832869" cy="5315009"/>
          </a:xfrm>
        </p:spPr>
        <p:txBody>
          <a:bodyPr>
            <a:normAutofit/>
          </a:bodyPr>
          <a:lstStyle/>
          <a:p>
            <a:r>
              <a:rPr lang="en-US" sz="2800" dirty="0"/>
              <a:t>A survey can help to communicate the community’s feelings of appreciation about its businesses</a:t>
            </a:r>
          </a:p>
          <a:p>
            <a:pPr lvl="1"/>
            <a:r>
              <a:rPr lang="en-US" sz="2600" dirty="0">
                <a:solidFill>
                  <a:srgbClr val="576943"/>
                </a:solidFill>
              </a:rPr>
              <a:t>Taking time for the visit</a:t>
            </a:r>
          </a:p>
          <a:p>
            <a:pPr lvl="1">
              <a:spcAft>
                <a:spcPts val="1200"/>
              </a:spcAft>
            </a:pPr>
            <a:r>
              <a:rPr lang="en-US" sz="2600" dirty="0">
                <a:solidFill>
                  <a:srgbClr val="576943"/>
                </a:solidFill>
              </a:rPr>
              <a:t>Asking businesses’ opinions about relevant concerns</a:t>
            </a:r>
          </a:p>
          <a:p>
            <a:pPr>
              <a:spcAft>
                <a:spcPts val="1200"/>
              </a:spcAft>
            </a:pPr>
            <a:r>
              <a:rPr lang="en-US" sz="3000" dirty="0"/>
              <a:t>A survey can provide insight into the actions and initiatives that the community/task force/action team can use to address business-related issues</a:t>
            </a:r>
          </a:p>
          <a:p>
            <a:r>
              <a:rPr lang="en-US" sz="3000" dirty="0"/>
              <a:t>A survey should help to build the community’s capacity to initiate and sustain long-term growth as well as address the immediate and long-term concerns and needs of the business and the business community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020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669438" cy="524849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survey (also referred to as the “diagnostic tool” or “conversation guide”) is used differently in the volunteer visitor/paid professional models vs the segregated/continuous models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The volunteer visitor/paid professional models typically surveys a large number of firms in a short, specific time frame.  Analysis is much more meaningful when questions are asked in exactly the same manner.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The continuous/segregated models utilizes a different philosophy.  A small set of firms are surveyed (or “diagnosed”) within a specific time frame, but these time frames are combined over a (probably) much longer horizon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These differences translate to a much different use of the diagnostic tool or survey instrument to achieve the desired result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914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the Instrument/Tool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669438" cy="5248497"/>
          </a:xfrm>
        </p:spPr>
        <p:txBody>
          <a:bodyPr>
            <a:normAutofit/>
          </a:bodyPr>
          <a:lstStyle/>
          <a:p>
            <a:r>
              <a:rPr lang="en-US" dirty="0"/>
              <a:t>Recognize that there is not a single BR&amp;E program within the continuous/segregated approach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A variety or blending of approaches must be used</a:t>
            </a:r>
          </a:p>
          <a:p>
            <a:r>
              <a:rPr lang="en-US" dirty="0"/>
              <a:t>In a volunteer visitor/paid professional model, the survey instrument should be followed carefully</a:t>
            </a:r>
          </a:p>
          <a:p>
            <a:r>
              <a:rPr lang="en-US" dirty="0"/>
              <a:t>In the segregated/continuous model, the instrument should be used as a guide to develop a conversation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Since one goal of the segregated/continuous model is to build a relationship with the company, an incomplete survey can be finished at a later date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952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669438" cy="5248497"/>
          </a:xfrm>
        </p:spPr>
        <p:txBody>
          <a:bodyPr>
            <a:normAutofit fontScale="92500"/>
          </a:bodyPr>
          <a:lstStyle/>
          <a:p>
            <a:r>
              <a:rPr lang="en-US" dirty="0"/>
              <a:t>It is important that each account executive understand each question on the survey as well as each question’s importance</a:t>
            </a:r>
          </a:p>
          <a:p>
            <a:r>
              <a:rPr lang="en-US" dirty="0"/>
              <a:t>The survey questions should work together for a common theme and each question should contribute to the theme</a:t>
            </a:r>
          </a:p>
          <a:p>
            <a:r>
              <a:rPr lang="en-US" dirty="0"/>
              <a:t>Make sure that each question provides </a:t>
            </a:r>
            <a:r>
              <a:rPr lang="en-US" b="1" i="1" dirty="0"/>
              <a:t>needed</a:t>
            </a:r>
            <a:r>
              <a:rPr lang="en-US" dirty="0"/>
              <a:t>, not just </a:t>
            </a:r>
            <a:r>
              <a:rPr lang="en-US" b="1" i="1" dirty="0"/>
              <a:t>wanted</a:t>
            </a:r>
            <a:r>
              <a:rPr lang="en-US" dirty="0"/>
              <a:t>, data</a:t>
            </a:r>
          </a:p>
          <a:p>
            <a:r>
              <a:rPr lang="en-US" dirty="0"/>
              <a:t>If the account executive doesn’t understand the importance of a particular question, the team needs to determine whether that question is actually needed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985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Options for Survey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669438" cy="5248497"/>
          </a:xfrm>
        </p:spPr>
        <p:txBody>
          <a:bodyPr>
            <a:normAutofit/>
          </a:bodyPr>
          <a:lstStyle/>
          <a:p>
            <a:r>
              <a:rPr lang="en-US" dirty="0"/>
              <a:t>Use an existing survey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Executive Pulse, </a:t>
            </a:r>
            <a:r>
              <a:rPr lang="en-US" dirty="0" err="1">
                <a:solidFill>
                  <a:srgbClr val="576943"/>
                </a:solidFill>
              </a:rPr>
              <a:t>Bludot</a:t>
            </a:r>
            <a:r>
              <a:rPr lang="en-US" dirty="0">
                <a:solidFill>
                  <a:srgbClr val="576943"/>
                </a:solidFill>
              </a:rPr>
              <a:t>, Global Expansion Solutions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brei.org website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Internet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solidFill>
                  <a:srgbClr val="576943"/>
                </a:solidFill>
              </a:rPr>
              <a:t>“Steal” one from someone/someplace else</a:t>
            </a:r>
          </a:p>
          <a:p>
            <a:r>
              <a:rPr lang="en-US" dirty="0"/>
              <a:t>Develop one yourself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Difficult to do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Requires a great deal of time, effort, and resources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439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an Existing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Since many in the class will be using an existing survey, let’s focus on utilizing the survey instrument and response analysis</a:t>
            </a:r>
          </a:p>
          <a:p>
            <a:r>
              <a:rPr lang="en-US" dirty="0"/>
              <a:t>A key factor in the success of the survey effort is to understand the question and why it is being asked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This includes having an understanding of how a specific question relates to the rest of the survey instrument</a:t>
            </a:r>
          </a:p>
          <a:p>
            <a:r>
              <a:rPr lang="en-US" dirty="0"/>
              <a:t>Developing this understanding will increase the respondent’s confidence in your ability to understand the response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515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a Survey Instrument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/>
          </a:bodyPr>
          <a:lstStyle/>
          <a:p>
            <a:r>
              <a:rPr lang="en-US" dirty="0"/>
              <a:t>Caution should be used when adopting another organization’s survey instrument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Does the survey fit the targeted business sector?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Are the questions relevant for your geographic or political area?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Has the survey been tested for validity with </a:t>
            </a:r>
            <a:r>
              <a:rPr lang="en-US" b="1" i="1" dirty="0">
                <a:solidFill>
                  <a:srgbClr val="576943"/>
                </a:solidFill>
              </a:rPr>
              <a:t>your</a:t>
            </a:r>
            <a:r>
              <a:rPr lang="en-US" dirty="0">
                <a:solidFill>
                  <a:srgbClr val="576943"/>
                </a:solidFill>
              </a:rPr>
              <a:t> businesses?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Does the survey pose the questions that you need answered?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491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a Survey Instrument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 fontScale="92500"/>
          </a:bodyPr>
          <a:lstStyle/>
          <a:p>
            <a:r>
              <a:rPr lang="en-US" dirty="0"/>
              <a:t>Developing a survey instrument from scratch is complicated</a:t>
            </a:r>
          </a:p>
          <a:p>
            <a:r>
              <a:rPr lang="en-US" dirty="0"/>
              <a:t>Question identification is key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Does the question address the targeted business sector?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Can the question produce credible information?</a:t>
            </a:r>
          </a:p>
          <a:p>
            <a:pPr lvl="1"/>
            <a:r>
              <a:rPr lang="en-US" b="1" i="1" dirty="0">
                <a:solidFill>
                  <a:srgbClr val="576943"/>
                </a:solidFill>
              </a:rPr>
              <a:t>Can</a:t>
            </a:r>
            <a:r>
              <a:rPr lang="en-US" dirty="0">
                <a:solidFill>
                  <a:srgbClr val="576943"/>
                </a:solidFill>
              </a:rPr>
              <a:t> and </a:t>
            </a:r>
            <a:r>
              <a:rPr lang="en-US" b="1" i="1" dirty="0">
                <a:solidFill>
                  <a:srgbClr val="576943"/>
                </a:solidFill>
              </a:rPr>
              <a:t>will</a:t>
            </a:r>
            <a:r>
              <a:rPr lang="en-US" dirty="0">
                <a:solidFill>
                  <a:srgbClr val="576943"/>
                </a:solidFill>
              </a:rPr>
              <a:t> the respondent answer the question?</a:t>
            </a:r>
          </a:p>
          <a:p>
            <a:r>
              <a:rPr lang="en-US" dirty="0"/>
              <a:t>Operationalization – asking questions that provides data that can be meaningfully observed or measured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Facts versus behaviors versus beliefs</a:t>
            </a:r>
          </a:p>
          <a:p>
            <a:r>
              <a:rPr lang="en-US" dirty="0"/>
              <a:t>The instrument should be tested (several times) for validity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708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Introducing Bias into the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 fontScale="92500"/>
          </a:bodyPr>
          <a:lstStyle/>
          <a:p>
            <a:r>
              <a:rPr lang="en-US" dirty="0"/>
              <a:t>Even if you use a pre-determined instrument, you can introduce bias into the effort 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Asking questions in an emotional way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Using inflection in asking the question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Changing the order of the questions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Interpreting a question to some respondents and not to others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Sharing a different interpretation with different respondents</a:t>
            </a:r>
          </a:p>
          <a:p>
            <a:r>
              <a:rPr lang="en-US" dirty="0"/>
              <a:t>While it may be difficult in the conversation, try to ask the questions in as consistent a manner </a:t>
            </a:r>
            <a:r>
              <a:rPr lang="en-US"/>
              <a:t>as possible</a:t>
            </a:r>
            <a:endParaRPr lang="en-US" dirty="0"/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188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Specificity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967720" cy="4883376"/>
          </a:xfrm>
        </p:spPr>
        <p:txBody>
          <a:bodyPr>
            <a:normAutofit fontScale="92500"/>
          </a:bodyPr>
          <a:lstStyle/>
          <a:p>
            <a:r>
              <a:rPr lang="en-US" dirty="0"/>
              <a:t>While most questions on the diagnostic tool will be close-ended, you have the opportunity to add questions</a:t>
            </a:r>
          </a:p>
          <a:p>
            <a:pPr lvl="1"/>
            <a:r>
              <a:rPr lang="en-US" b="1" i="1" dirty="0">
                <a:solidFill>
                  <a:srgbClr val="576943"/>
                </a:solidFill>
              </a:rPr>
              <a:t>Question specificity</a:t>
            </a:r>
            <a:r>
              <a:rPr lang="en-US" b="1" dirty="0">
                <a:solidFill>
                  <a:srgbClr val="576943"/>
                </a:solidFill>
              </a:rPr>
              <a:t> </a:t>
            </a:r>
            <a:r>
              <a:rPr lang="en-US" dirty="0">
                <a:solidFill>
                  <a:srgbClr val="576943"/>
                </a:solidFill>
              </a:rPr>
              <a:t>refers to whether a question is open-ended or closed-ended</a:t>
            </a:r>
          </a:p>
          <a:p>
            <a:r>
              <a:rPr lang="en-US" dirty="0"/>
              <a:t>Open ended question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What effect will the current economic crisis have on your workforce</a:t>
            </a:r>
          </a:p>
          <a:p>
            <a:r>
              <a:rPr lang="en-US" dirty="0"/>
              <a:t>Closed-ended question example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Will you </a:t>
            </a:r>
            <a:r>
              <a:rPr lang="en-US">
                <a:solidFill>
                  <a:srgbClr val="576943"/>
                </a:solidFill>
              </a:rPr>
              <a:t>likely hire </a:t>
            </a:r>
            <a:r>
              <a:rPr lang="en-US" dirty="0">
                <a:solidFill>
                  <a:srgbClr val="576943"/>
                </a:solidFill>
              </a:rPr>
              <a:t>additional workers, reduce your workforce, or maintain the same workforce level over the next year?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2331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Open-ended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967720" cy="4883376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Easy to write</a:t>
            </a:r>
          </a:p>
          <a:p>
            <a:pPr>
              <a:spcAft>
                <a:spcPts val="1200"/>
              </a:spcAft>
            </a:pPr>
            <a:r>
              <a:rPr lang="en-US" dirty="0"/>
              <a:t>Not easy to answer</a:t>
            </a:r>
          </a:p>
          <a:p>
            <a:pPr>
              <a:spcAft>
                <a:spcPts val="1200"/>
              </a:spcAft>
            </a:pPr>
            <a:r>
              <a:rPr lang="en-US" dirty="0"/>
              <a:t>Produces very different types of responses that are not always consistent across the sample</a:t>
            </a:r>
          </a:p>
          <a:p>
            <a:pPr>
              <a:spcAft>
                <a:spcPts val="1200"/>
              </a:spcAft>
            </a:pPr>
            <a:r>
              <a:rPr lang="en-US" dirty="0"/>
              <a:t>Not easy (perhaps impossible) to analyze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775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Closed-ended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967720" cy="4883376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Difficult to write (well)</a:t>
            </a:r>
          </a:p>
          <a:p>
            <a:pPr>
              <a:spcAft>
                <a:spcPts val="1200"/>
              </a:spcAft>
            </a:pPr>
            <a:r>
              <a:rPr lang="en-US" dirty="0"/>
              <a:t>Easier to analyze</a:t>
            </a:r>
          </a:p>
          <a:p>
            <a:pPr>
              <a:spcAft>
                <a:spcPts val="1200"/>
              </a:spcAft>
            </a:pPr>
            <a:r>
              <a:rPr lang="en-US" dirty="0"/>
              <a:t>Limits responses (both good and bad)</a:t>
            </a:r>
          </a:p>
          <a:p>
            <a:pPr>
              <a:spcAft>
                <a:spcPts val="1200"/>
              </a:spcAft>
            </a:pPr>
            <a:r>
              <a:rPr lang="en-US" dirty="0"/>
              <a:t>Can have both ordered and unordered choices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048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Design Points – Face-to-Face Surveys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967720" cy="503513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No need for the survey to necessarily </a:t>
            </a:r>
            <a:r>
              <a:rPr lang="en-US" b="1" i="1" dirty="0"/>
              <a:t>look</a:t>
            </a:r>
            <a:r>
              <a:rPr lang="en-US" dirty="0"/>
              <a:t> good</a:t>
            </a:r>
          </a:p>
          <a:p>
            <a:r>
              <a:rPr lang="en-US" dirty="0"/>
              <a:t>It </a:t>
            </a:r>
            <a:r>
              <a:rPr lang="en-US" b="1" i="1" dirty="0"/>
              <a:t>is</a:t>
            </a:r>
            <a:r>
              <a:rPr lang="en-US" dirty="0"/>
              <a:t> necessary for the survey to </a:t>
            </a:r>
            <a:r>
              <a:rPr lang="en-US" b="1" i="1" dirty="0"/>
              <a:t>sound</a:t>
            </a:r>
            <a:r>
              <a:rPr lang="en-US" dirty="0"/>
              <a:t> good</a:t>
            </a:r>
          </a:p>
          <a:p>
            <a:r>
              <a:rPr lang="en-US" dirty="0"/>
              <a:t>Keep question short and simple</a:t>
            </a:r>
          </a:p>
          <a:p>
            <a:r>
              <a:rPr lang="en-US" dirty="0"/>
              <a:t>Ranking items by the respondent is very difficult</a:t>
            </a:r>
          </a:p>
          <a:p>
            <a:r>
              <a:rPr lang="en-US" dirty="0"/>
              <a:t>Introduction of the interview by the interviewer is necessary</a:t>
            </a:r>
          </a:p>
          <a:p>
            <a:r>
              <a:rPr lang="en-US" dirty="0"/>
              <a:t>Use transitions, fillers, lead-ins to indicate that topics will change</a:t>
            </a:r>
          </a:p>
          <a:p>
            <a:r>
              <a:rPr lang="en-US" dirty="0"/>
              <a:t>Remember that the respondent only sees the survey if a copy is provided</a:t>
            </a:r>
          </a:p>
          <a:p>
            <a:pPr lvl="1"/>
            <a:r>
              <a:rPr lang="en-US" dirty="0"/>
              <a:t>This is a good idea, but a copy must be provided</a:t>
            </a:r>
          </a:p>
          <a:p>
            <a:pPr lvl="1"/>
            <a:r>
              <a:rPr lang="en-US" dirty="0"/>
              <a:t>Usually reserved for the volunteer visitor model approach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486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Design Points – Internet Surveys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967720" cy="503513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Typically used as an introductory effort to identify issues</a:t>
            </a:r>
          </a:p>
          <a:p>
            <a:r>
              <a:rPr lang="en-US" dirty="0"/>
              <a:t>The survey must </a:t>
            </a:r>
            <a:r>
              <a:rPr lang="en-US" b="1" i="1" dirty="0"/>
              <a:t>look</a:t>
            </a:r>
            <a:r>
              <a:rPr lang="en-US" dirty="0"/>
              <a:t> good</a:t>
            </a:r>
          </a:p>
          <a:p>
            <a:r>
              <a:rPr lang="en-US" dirty="0"/>
              <a:t>The survey must be kept short; attention spans are not long</a:t>
            </a:r>
          </a:p>
          <a:p>
            <a:r>
              <a:rPr lang="en-US" dirty="0"/>
              <a:t>Questions must be very clear to the respondent (the survey should be tested exhaustively)</a:t>
            </a:r>
          </a:p>
          <a:p>
            <a:r>
              <a:rPr lang="en-US" dirty="0"/>
              <a:t>Keep questions short and simple; closed-ended questions are easier to answer (and analyze)</a:t>
            </a:r>
          </a:p>
          <a:p>
            <a:r>
              <a:rPr lang="en-US" dirty="0"/>
              <a:t>The process of ranking items is less difficult</a:t>
            </a:r>
          </a:p>
          <a:p>
            <a:r>
              <a:rPr lang="en-US" dirty="0"/>
              <a:t>Allow the user to exit the survey and pick up where they left off – this allows research into complicated issues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3534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Design Points – Phone Surveys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967720" cy="503513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While many BR&amp;E programs use phone calls to maintain contact with businesses, attempting a formal survey effort over the phone is usually not a good idea</a:t>
            </a:r>
          </a:p>
          <a:p>
            <a:r>
              <a:rPr lang="en-US" dirty="0"/>
              <a:t>A phone survey (especially if it is a cold call) could be viewed as a form of telemarketing</a:t>
            </a:r>
          </a:p>
          <a:p>
            <a:r>
              <a:rPr lang="en-US" dirty="0"/>
              <a:t>The interviewer should expect superficial answers to only one or two questions – adopt a conversational approach</a:t>
            </a:r>
          </a:p>
          <a:p>
            <a:r>
              <a:rPr lang="en-US" dirty="0"/>
              <a:t>Open-ended questions are probably the best for a conversational tone</a:t>
            </a:r>
          </a:p>
          <a:p>
            <a:r>
              <a:rPr lang="en-US" dirty="0"/>
              <a:t>Don’t use multiple option or ranking questions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007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Design Points – Newspaper Surveys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967720" cy="503513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Some programs have used a short survey in the newspaper to introduce the program to the community and gain an idea of overarching issues</a:t>
            </a:r>
          </a:p>
          <a:p>
            <a:r>
              <a:rPr lang="en-US" dirty="0"/>
              <a:t>This effort could be viewed as trivializing the program</a:t>
            </a:r>
          </a:p>
          <a:p>
            <a:r>
              <a:rPr lang="en-US" dirty="0"/>
              <a:t>Survey must be kept short</a:t>
            </a:r>
          </a:p>
          <a:p>
            <a:r>
              <a:rPr lang="en-US" dirty="0"/>
              <a:t>Questions must be very clear to the respondent (the survey should be tested exhaustively)</a:t>
            </a:r>
          </a:p>
          <a:p>
            <a:r>
              <a:rPr lang="en-US" dirty="0"/>
              <a:t>Keep questions short and simple; closed-ended questions are easier to answer (and analyze)</a:t>
            </a:r>
          </a:p>
          <a:p>
            <a:r>
              <a:rPr lang="en-US" dirty="0"/>
              <a:t>Conducive to answering multiple-option questions</a:t>
            </a:r>
          </a:p>
          <a:p>
            <a:r>
              <a:rPr lang="en-US" dirty="0"/>
              <a:t>Ranking items is less difficult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307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Firm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967720" cy="503513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Industry/sector should be identified at the beginning of the program</a:t>
            </a:r>
          </a:p>
          <a:p>
            <a:r>
              <a:rPr lang="en-US" dirty="0"/>
              <a:t>Often difficult to combine industries/sectors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Metal fabrication and retail sales have different issues, needs and concerns regarding customer base, workforce development/education, infrastructure, etc.</a:t>
            </a:r>
          </a:p>
          <a:p>
            <a:r>
              <a:rPr lang="en-US" dirty="0"/>
              <a:t>Once the industry/sector has been identified, the major sticking point for many BR&amp;E programs is </a:t>
            </a:r>
            <a:r>
              <a:rPr lang="en-US" b="1" i="1" dirty="0"/>
              <a:t>sampling</a:t>
            </a:r>
            <a:endParaRPr lang="en-US" dirty="0"/>
          </a:p>
          <a:p>
            <a:r>
              <a:rPr lang="en-US" b="1" i="1" dirty="0"/>
              <a:t>Sampling</a:t>
            </a:r>
            <a:r>
              <a:rPr lang="en-US" dirty="0"/>
              <a:t> is the method of choosing a select number of firms from the population so that analysis results can be generalized to the population</a:t>
            </a:r>
            <a:endParaRPr lang="en-US" b="1" i="1" dirty="0"/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802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967720" cy="5035135"/>
          </a:xfrm>
        </p:spPr>
        <p:txBody>
          <a:bodyPr>
            <a:normAutofit fontScale="92500"/>
          </a:bodyPr>
          <a:lstStyle/>
          <a:p>
            <a:r>
              <a:rPr lang="en-US" dirty="0"/>
              <a:t>Do you really need to sample?</a:t>
            </a:r>
          </a:p>
          <a:p>
            <a:r>
              <a:rPr lang="en-US" dirty="0"/>
              <a:t>A sample should obtain information from a few respondents to generalize to a population</a:t>
            </a:r>
          </a:p>
          <a:p>
            <a:r>
              <a:rPr lang="en-US" dirty="0"/>
              <a:t>If the population is small, you may want to survey the entire population</a:t>
            </a:r>
          </a:p>
          <a:p>
            <a:pPr lvl="1"/>
            <a:r>
              <a:rPr lang="en-US" dirty="0"/>
              <a:t>If the </a:t>
            </a:r>
            <a:r>
              <a:rPr lang="en-US" b="1" dirty="0"/>
              <a:t>business</a:t>
            </a:r>
            <a:r>
              <a:rPr lang="en-US" dirty="0"/>
              <a:t> population is 250, then the number of respondents would need to be 200 for a valid sample</a:t>
            </a:r>
          </a:p>
          <a:p>
            <a:pPr lvl="1"/>
            <a:r>
              <a:rPr lang="en-US" dirty="0"/>
              <a:t>The marginal cost of surveying the additional 50 businesses would presumably be fairly low</a:t>
            </a:r>
          </a:p>
          <a:p>
            <a:r>
              <a:rPr lang="en-US" dirty="0"/>
              <a:t>Online sample calculator:  www.surveysystem.com/sscalc.htm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7083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Sampling Sizes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2108200" y="1346200"/>
          <a:ext cx="8051800" cy="500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4490721" y="5993765"/>
            <a:ext cx="37985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/>
              <a:t>Population of Businesses</a:t>
            </a: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 rot="16200000">
            <a:off x="1066234" y="3124527"/>
            <a:ext cx="18966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Sample Size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6477000" y="1825626"/>
            <a:ext cx="1066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±3% error</a:t>
            </a: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7086600" y="3505201"/>
            <a:ext cx="1066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±5% error</a:t>
            </a: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7239000" y="4375150"/>
            <a:ext cx="10668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±10% error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2895600" y="5638800"/>
            <a:ext cx="381000" cy="9398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C00000"/>
                </a:solidFill>
              </a:rPr>
              <a:t>92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80</a:t>
            </a:r>
          </a:p>
          <a:p>
            <a:r>
              <a:rPr lang="en-US" sz="1800" dirty="0">
                <a:solidFill>
                  <a:srgbClr val="00B050"/>
                </a:solidFill>
              </a:rPr>
              <a:t>49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48801" y="156210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1,067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48800" y="351686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384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48800" y="44058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96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762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Commons License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r>
              <a:rPr lang="en-US" dirty="0"/>
              <a:t>This work carries an attribution non-commercial share-alike license.</a:t>
            </a:r>
          </a:p>
          <a:p>
            <a:r>
              <a:rPr lang="en-US" dirty="0">
                <a:hlinkClick r:id="rId3"/>
              </a:rPr>
              <a:t>http://creativecommons.org/licenses/by-nc-sa/3.0/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418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1498</Words>
  <Application>Microsoft Office PowerPoint</Application>
  <PresentationFormat>Widescreen</PresentationFormat>
  <Paragraphs>163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Business Retention &amp; Expansion</vt:lpstr>
      <vt:lpstr>Why Use a Survey?</vt:lpstr>
      <vt:lpstr>Important Points</vt:lpstr>
      <vt:lpstr>Use of the Instrument/Tool</vt:lpstr>
      <vt:lpstr>Important Point</vt:lpstr>
      <vt:lpstr>Options for Survey Development</vt:lpstr>
      <vt:lpstr>Using an Existing Survey</vt:lpstr>
      <vt:lpstr>Developing a Survey Instrument</vt:lpstr>
      <vt:lpstr>Developing a Survey Instrument</vt:lpstr>
      <vt:lpstr>Introducing Bias into the Survey</vt:lpstr>
      <vt:lpstr>Question Specificity</vt:lpstr>
      <vt:lpstr>Characteristics of Open-ended Questions</vt:lpstr>
      <vt:lpstr>Characteristics of Closed-ended Questions</vt:lpstr>
      <vt:lpstr>Survey Design Points – Face-to-Face Surveys</vt:lpstr>
      <vt:lpstr>Survey Design Points – Internet Surveys</vt:lpstr>
      <vt:lpstr>Survey Design Points – Phone Surveys</vt:lpstr>
      <vt:lpstr>Survey Design Points – Newspaper Surveys</vt:lpstr>
      <vt:lpstr>Firm Selection</vt:lpstr>
      <vt:lpstr>Sampling Issues</vt:lpstr>
      <vt:lpstr>Sampling Sizes</vt:lpstr>
      <vt:lpstr>Questions</vt:lpstr>
      <vt:lpstr>Creative Commons License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Retention &amp; Expansion</dc:title>
  <dc:creator>Barefield, Alan</dc:creator>
  <cp:lastModifiedBy>Barefield, Alan</cp:lastModifiedBy>
  <cp:revision>51</cp:revision>
  <dcterms:created xsi:type="dcterms:W3CDTF">2019-10-28T23:06:09Z</dcterms:created>
  <dcterms:modified xsi:type="dcterms:W3CDTF">2024-08-01T16:48:18Z</dcterms:modified>
</cp:coreProperties>
</file>