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5" r:id="rId3"/>
    <p:sldId id="271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18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D1CA"/>
    <a:srgbClr val="576943"/>
    <a:srgbClr val="C0A47F"/>
    <a:srgbClr val="9AA5AF"/>
    <a:srgbClr val="26686D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764" autoAdjust="0"/>
  </p:normalViewPr>
  <p:slideViewPr>
    <p:cSldViewPr snapToGrid="0">
      <p:cViewPr varScale="1">
        <p:scale>
          <a:sx n="101" d="100"/>
          <a:sy n="101" d="100"/>
        </p:scale>
        <p:origin x="12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09C15-066A-4761-98A2-485096DAA1EA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6D8B-757E-4188-A297-ABBC474C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7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60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91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21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46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05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70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73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7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09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46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0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1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ecure-web.cisco.com/1FaTnTnq1WZNvCt34D5O4mKYgBdmnts0qaYogwjNsPbvVoPw3xrY009oOTQ8as13GO-KgouvN70xfEiB1oFeO7OnmOyzYVQ4s-TPsox1ws3bb9kYvPgJ_Lrnmv8_Q1l56kbU4pvAGhf2r0laPHPV3-LeIl4FYodFcmsq2r3-RiY_h21qycceYJu40LDkAoPpi9-M4EZjqvxHhGP3aI1aEDt6aLjGd5ck0z0n8HAaQ6Kd4Khg2rJRormgmqPWpx5VsIcOMj07J2YK_L9A7z_eoMjoxv65cHF4n_kNeO13CkL4DPCDYLJantu485YlALmS1Koc0e4Yn5J7LuDj25P1nig/https%3A%2F%2Fwww.youtube.com%2Fwatch%3Fv%3DGqmFUf1khXE%26t%3D2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dirty="0"/>
              <a:t>Firm Visitation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of the BR&amp;E Visitation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2991"/>
            <a:ext cx="10832869" cy="4949881"/>
          </a:xfrm>
        </p:spPr>
        <p:txBody>
          <a:bodyPr>
            <a:noAutofit/>
          </a:bodyPr>
          <a:lstStyle/>
          <a:p>
            <a:r>
              <a:rPr lang="en-US" dirty="0"/>
              <a:t>Demonstrate to local businesses that the community appreciates their contribution to the economy and social fabric</a:t>
            </a:r>
          </a:p>
          <a:p>
            <a:r>
              <a:rPr lang="en-US" dirty="0"/>
              <a:t>Help existing businesses solve problems</a:t>
            </a:r>
          </a:p>
          <a:p>
            <a:r>
              <a:rPr lang="en-US" dirty="0"/>
              <a:t>Assist businesses in using programs aimed at helping them become more competitive</a:t>
            </a:r>
          </a:p>
          <a:p>
            <a:r>
              <a:rPr lang="en-US" dirty="0"/>
              <a:t>Develop strategic plans for long-range BR&amp;E activities</a:t>
            </a:r>
          </a:p>
          <a:p>
            <a:r>
              <a:rPr lang="en-US" dirty="0"/>
              <a:t>Build community capacity to sustain growth and development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2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BR&amp;E Visitation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6476350" cy="5248497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Four stages of the process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Stage I:  Pre-meeting Preparation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Stage II:  Firm Visits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Stage III:  Immediate Follow-up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Stage IV:  Data Analysis and Recommendations</a:t>
            </a:r>
          </a:p>
          <a:p>
            <a:pPr lvl="1"/>
            <a:r>
              <a:rPr lang="en-US" dirty="0">
                <a:solidFill>
                  <a:srgbClr val="576943"/>
                </a:solidFill>
              </a:rPr>
              <a:t>Stage V:  Commencement Meeting and Implementation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53C0AEE-F9DC-4B43-8583-EF37A72A3266}"/>
              </a:ext>
            </a:extLst>
          </p:cNvPr>
          <p:cNvSpPr/>
          <p:nvPr/>
        </p:nvSpPr>
        <p:spPr>
          <a:xfrm>
            <a:off x="8453120" y="2795133"/>
            <a:ext cx="2057400" cy="609600"/>
          </a:xfrm>
          <a:prstGeom prst="rect">
            <a:avLst/>
          </a:prstGeom>
          <a:noFill/>
          <a:ln w="38100"/>
          <a:effectLst>
            <a:outerShdw blurRad="508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A8337F-A442-45A0-8937-91D0819E8736}"/>
              </a:ext>
            </a:extLst>
          </p:cNvPr>
          <p:cNvSpPr/>
          <p:nvPr/>
        </p:nvSpPr>
        <p:spPr>
          <a:xfrm>
            <a:off x="8453120" y="3785733"/>
            <a:ext cx="2057400" cy="609600"/>
          </a:xfrm>
          <a:prstGeom prst="rect">
            <a:avLst/>
          </a:prstGeom>
          <a:noFill/>
          <a:ln w="38100"/>
          <a:effectLst>
            <a:outerShdw blurRad="508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E98B7F-9D50-41DE-9565-D4D8FDCDB64A}"/>
              </a:ext>
            </a:extLst>
          </p:cNvPr>
          <p:cNvSpPr/>
          <p:nvPr/>
        </p:nvSpPr>
        <p:spPr>
          <a:xfrm>
            <a:off x="8453120" y="4852533"/>
            <a:ext cx="2057400" cy="609600"/>
          </a:xfrm>
          <a:prstGeom prst="rect">
            <a:avLst/>
          </a:prstGeom>
          <a:noFill/>
          <a:ln w="38100"/>
          <a:effectLst>
            <a:outerShdw blurRad="508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553C89-9680-46CC-815F-EABD8770B787}"/>
              </a:ext>
            </a:extLst>
          </p:cNvPr>
          <p:cNvSpPr/>
          <p:nvPr/>
        </p:nvSpPr>
        <p:spPr>
          <a:xfrm>
            <a:off x="8453120" y="5843133"/>
            <a:ext cx="2057400" cy="609600"/>
          </a:xfrm>
          <a:prstGeom prst="rect">
            <a:avLst/>
          </a:prstGeom>
          <a:noFill/>
          <a:ln w="38100"/>
          <a:effectLst>
            <a:outerShdw blurRad="508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C7CB274A-2CC6-4F39-A07E-35016E5BA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4120" y="2947533"/>
            <a:ext cx="1257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Firm Visits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6180BDB2-3874-4E14-A12D-8F407476C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4120" y="3785733"/>
            <a:ext cx="1262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Immediate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Followup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4933FFF1-70E1-4174-8FBF-64EE58A1B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783" y="4974771"/>
            <a:ext cx="158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Data Analysis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CE0F114F-FA28-40B5-877E-941F9ED98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1233" y="6006646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Implementation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D59EF06-D1AA-466A-8FF4-A1DAB44B96ED}"/>
              </a:ext>
            </a:extLst>
          </p:cNvPr>
          <p:cNvCxnSpPr>
            <a:stCxn id="8" idx="2"/>
            <a:endCxn id="9" idx="0"/>
          </p:cNvCxnSpPr>
          <p:nvPr/>
        </p:nvCxnSpPr>
        <p:spPr>
          <a:xfrm rot="5400000">
            <a:off x="9291321" y="5652633"/>
            <a:ext cx="381000" cy="317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5237A85-F858-42B0-9764-3C58B112AF38}"/>
              </a:ext>
            </a:extLst>
          </p:cNvPr>
          <p:cNvCxnSpPr>
            <a:stCxn id="6" idx="2"/>
            <a:endCxn id="7" idx="0"/>
          </p:cNvCxnSpPr>
          <p:nvPr/>
        </p:nvCxnSpPr>
        <p:spPr>
          <a:xfrm rot="5400000">
            <a:off x="9291321" y="3595233"/>
            <a:ext cx="381000" cy="317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19E67F5-4D2D-4F2C-BFA6-A526DAAEE4F6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rot="16200000" flipH="1">
            <a:off x="9262745" y="4633459"/>
            <a:ext cx="420687" cy="1746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348678E-DD31-40AE-B342-1E2F84DBAF4A}"/>
              </a:ext>
            </a:extLst>
          </p:cNvPr>
          <p:cNvSpPr/>
          <p:nvPr/>
        </p:nvSpPr>
        <p:spPr>
          <a:xfrm>
            <a:off x="8454598" y="1811192"/>
            <a:ext cx="2057400" cy="609600"/>
          </a:xfrm>
          <a:prstGeom prst="rect">
            <a:avLst/>
          </a:prstGeom>
          <a:noFill/>
          <a:ln w="38100"/>
          <a:effectLst>
            <a:outerShdw blurRad="508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123CCDB2-2B4D-4F7B-9F89-9DA370931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0188" y="1803789"/>
            <a:ext cx="15177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Pre-meeting Preparation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9C39430-FC8C-40E1-BE46-9F96233D194F}"/>
              </a:ext>
            </a:extLst>
          </p:cNvPr>
          <p:cNvCxnSpPr>
            <a:stCxn id="17" idx="2"/>
          </p:cNvCxnSpPr>
          <p:nvPr/>
        </p:nvCxnSpPr>
        <p:spPr>
          <a:xfrm rot="5400000">
            <a:off x="9292799" y="2611292"/>
            <a:ext cx="381000" cy="317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914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Beginning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The key to a successful program is planning and marketing</a:t>
            </a:r>
            <a:endParaRPr lang="en-US" b="1" dirty="0">
              <a:solidFill>
                <a:srgbClr val="576943"/>
              </a:solidFill>
            </a:endParaRPr>
          </a:p>
          <a:p>
            <a:r>
              <a:rPr lang="en-US" dirty="0"/>
              <a:t>Publicize the program (especially in a small community)</a:t>
            </a:r>
          </a:p>
          <a:p>
            <a:pPr lvl="1"/>
            <a:r>
              <a:rPr lang="en-US" dirty="0"/>
              <a:t>Involve local leaders (law enforcement, faith leaders, elected officials) to provide legitimacy</a:t>
            </a:r>
          </a:p>
          <a:p>
            <a:r>
              <a:rPr lang="en-US" dirty="0"/>
              <a:t>Send a letter of introduction to targeted businesses to outline the program</a:t>
            </a:r>
          </a:p>
          <a:p>
            <a:r>
              <a:rPr lang="en-US" dirty="0"/>
              <a:t>Develop a brochure or fact sheet to inform the public about the program’s objectives</a:t>
            </a:r>
          </a:p>
          <a:p>
            <a:r>
              <a:rPr lang="en-US" dirty="0"/>
              <a:t>Stakeholders are your best marketers; </a:t>
            </a:r>
            <a:r>
              <a:rPr lang="en-US" b="1" i="1" dirty="0"/>
              <a:t>use them wisely!!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95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The Operations Team should:</a:t>
            </a:r>
          </a:p>
          <a:p>
            <a:r>
              <a:rPr lang="en-US" dirty="0"/>
              <a:t>Review any problem survey questions</a:t>
            </a:r>
          </a:p>
          <a:p>
            <a:r>
              <a:rPr lang="en-US" dirty="0"/>
              <a:t>Designate visitation teams or individuals to visit firms if not already assigned</a:t>
            </a:r>
          </a:p>
          <a:p>
            <a:r>
              <a:rPr lang="en-US" dirty="0"/>
              <a:t>Select recorder and interviewer (if using a team approach)</a:t>
            </a:r>
          </a:p>
          <a:p>
            <a:r>
              <a:rPr lang="en-US" dirty="0"/>
              <a:t>Distribute the official surveys (includes cover, comment sheets and informed consent)</a:t>
            </a:r>
          </a:p>
          <a:p>
            <a:r>
              <a:rPr lang="en-US" dirty="0"/>
              <a:t>Read the survey and guidelines before interviews</a:t>
            </a:r>
          </a:p>
          <a:p>
            <a:r>
              <a:rPr lang="en-US" dirty="0"/>
              <a:t>Understand deadlines and contact information</a:t>
            </a:r>
          </a:p>
          <a:p>
            <a:r>
              <a:rPr lang="en-US" dirty="0"/>
              <a:t>Be given the opportunity to ask any final questions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985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Firm Visitor’s Packet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 fontScale="92500"/>
          </a:bodyPr>
          <a:lstStyle/>
          <a:p>
            <a:r>
              <a:rPr lang="en-US" dirty="0"/>
              <a:t>Copy of the firm’s letter introducing the program</a:t>
            </a:r>
          </a:p>
          <a:p>
            <a:r>
              <a:rPr lang="en-US" dirty="0"/>
              <a:t>Copy of the program timeline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(if applicable)</a:t>
            </a:r>
          </a:p>
          <a:p>
            <a:r>
              <a:rPr lang="en-US" dirty="0"/>
              <a:t>Survey or diagnostic tool </a:t>
            </a:r>
          </a:p>
          <a:p>
            <a:r>
              <a:rPr lang="en-US" dirty="0"/>
              <a:t>Copy of the local BR&amp;E brochure, clearly articulating goals</a:t>
            </a:r>
          </a:p>
          <a:p>
            <a:r>
              <a:rPr lang="en-US" dirty="0"/>
              <a:t>Copy of the “Is It For Our Community?” assessment responses from the Management Team and Stakeholders</a:t>
            </a:r>
          </a:p>
          <a:p>
            <a:r>
              <a:rPr lang="en-US" dirty="0"/>
              <a:t>Confidentiality and Data Use Agreements for the firm</a:t>
            </a:r>
          </a:p>
          <a:p>
            <a:r>
              <a:rPr lang="en-US" dirty="0"/>
              <a:t>Account Executive (Firm Visitor) Checklist</a:t>
            </a:r>
          </a:p>
          <a:p>
            <a:r>
              <a:rPr lang="en-US" dirty="0"/>
              <a:t>BR&amp;E Firm Visitor Overview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43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Visitor Role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r>
              <a:rPr lang="en-US" dirty="0"/>
              <a:t>This vignette shows you how to get the firm’s opinions, how to get high quality data, and how to make the visits fun.</a:t>
            </a:r>
          </a:p>
          <a:p>
            <a:r>
              <a:rPr lang="en-US" dirty="0"/>
              <a:t>The actors in this role play do some things correctly and some incorrectly.  Watch for both.  Note these items in the chat box.</a:t>
            </a:r>
          </a:p>
          <a:p>
            <a:r>
              <a:rPr lang="en-US" dirty="0"/>
              <a:t>It would likely be beneficial to have the firm visitors participate in this type of role play for practice.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515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Note: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>
            <a:extLst>
              <a:ext uri="{FF2B5EF4-FFF2-40B4-BE49-F238E27FC236}">
                <a16:creationId xmlns:a16="http://schemas.microsoft.com/office/drawing/2014/main" id="{0689582D-3017-48C0-8318-14543D4FB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2379663"/>
            <a:ext cx="7239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4000" dirty="0">
                <a:latin typeface="+mn-lt"/>
              </a:rPr>
              <a:t>The survey in this role play may be shorter than the one that you would be using in your BR&amp;E program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4000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4000" dirty="0">
                <a:latin typeface="+mn-lt"/>
                <a:hlinkClick r:id="rId3"/>
              </a:rPr>
              <a:t>Video</a:t>
            </a:r>
            <a:endParaRPr lang="en-US" alt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349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Role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The owner of the firm did not wrong (just as in real life).  The firm visitors did some things correctly and some incorrectly.</a:t>
            </a:r>
          </a:p>
          <a:p>
            <a:pPr>
              <a:spcAft>
                <a:spcPts val="1200"/>
              </a:spcAft>
            </a:pPr>
            <a:r>
              <a:rPr lang="en-US" dirty="0"/>
              <a:t>What did the person asking the questions do correctly and incorrectly?</a:t>
            </a:r>
            <a:endParaRPr lang="en-US" dirty="0">
              <a:solidFill>
                <a:srgbClr val="576943"/>
              </a:solidFill>
            </a:endParaRPr>
          </a:p>
          <a:p>
            <a:r>
              <a:rPr lang="en-US" dirty="0"/>
              <a:t>What did the person taking the notes do correctly and incorrectly?</a:t>
            </a:r>
          </a:p>
          <a:p>
            <a:r>
              <a:rPr lang="en-US" dirty="0"/>
              <a:t>Would you incorporate another person on your visits?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708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Firm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reason for doing the BR&amp;E Visitation Program is to build awareness of local business problems in order to help them.</a:t>
            </a:r>
          </a:p>
          <a:p>
            <a:r>
              <a:rPr lang="en-US" dirty="0"/>
              <a:t>What happened in the video when Kent started offering opinions and tried to influence the answers of the firm owner?</a:t>
            </a:r>
          </a:p>
          <a:p>
            <a:r>
              <a:rPr lang="en-US" dirty="0"/>
              <a:t>What do you do if the business owner does not want to participate in the visit?</a:t>
            </a:r>
          </a:p>
          <a:p>
            <a:r>
              <a:rPr lang="en-US" dirty="0"/>
              <a:t>Do you have to read survey questions exactly as they are written?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188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Firm Visits are Fun!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967720" cy="48833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Remember:</a:t>
            </a:r>
          </a:p>
          <a:p>
            <a:r>
              <a:rPr lang="en-US" dirty="0"/>
              <a:t>The Operations Team can’t make good decisions on priorities if the data from the survey has a lot missing items or isn’t clear</a:t>
            </a:r>
          </a:p>
          <a:p>
            <a:r>
              <a:rPr lang="en-US" dirty="0"/>
              <a:t>If the completion rate is low, the quality of the data goes down as well as leaving a bad impression on the firm about the program</a:t>
            </a:r>
          </a:p>
          <a:p>
            <a:r>
              <a:rPr lang="en-US" dirty="0"/>
              <a:t>Either visit the firms in teams of two or have significant practice in asking the questions and taking detailed notes from the responses</a:t>
            </a:r>
          </a:p>
          <a:p>
            <a:r>
              <a:rPr lang="en-US" dirty="0"/>
              <a:t>Above all, remember that the firm visits are fun!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33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1325563"/>
          </a:xfrm>
        </p:spPr>
        <p:txBody>
          <a:bodyPr/>
          <a:lstStyle/>
          <a:p>
            <a:r>
              <a:rPr lang="en-US" dirty="0"/>
              <a:t>Final Notes: Informed Consent and Non- Disclosure Agreements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967720" cy="48833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is paramount that the firm understand how their responses may be used and that their individual responses will not be shared without their permission</a:t>
            </a:r>
          </a:p>
          <a:p>
            <a:pPr lvl="1"/>
            <a:r>
              <a:rPr lang="en-US" dirty="0"/>
              <a:t>The informed consent agreement details the use of the data that is gathered from the firm visit and survey implementation</a:t>
            </a:r>
          </a:p>
          <a:p>
            <a:pPr lvl="1"/>
            <a:r>
              <a:rPr lang="en-US" dirty="0"/>
              <a:t>The non-disclosure agreement assures the firm that its individual responses won’t be shared</a:t>
            </a:r>
          </a:p>
          <a:p>
            <a:r>
              <a:rPr lang="en-US" dirty="0"/>
              <a:t>Be mindful of the “customer service” aspect of these agreements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775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from Account Executives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967720" cy="515528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Who schedules the visits?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Visits are typically scheduled by the Account Executives (the person(s) that are actually visiting the businesses).</a:t>
            </a:r>
          </a:p>
          <a:p>
            <a:r>
              <a:rPr lang="en-US" dirty="0"/>
              <a:t>When should you call to set up the visit?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Try not to call before 9:00 am, after 4:00 pm, or during lunch</a:t>
            </a:r>
          </a:p>
          <a:p>
            <a:r>
              <a:rPr lang="en-US" dirty="0"/>
              <a:t>When to visit?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This should be left up to the firm.  Be aware that the firm owner/manager may want to meet </a:t>
            </a:r>
            <a:r>
              <a:rPr lang="en-US">
                <a:solidFill>
                  <a:srgbClr val="576943"/>
                </a:solidFill>
              </a:rPr>
              <a:t>before 8:00 am </a:t>
            </a:r>
            <a:r>
              <a:rPr lang="en-US" dirty="0">
                <a:solidFill>
                  <a:srgbClr val="576943"/>
                </a:solidFill>
              </a:rPr>
              <a:t>or </a:t>
            </a:r>
            <a:r>
              <a:rPr lang="en-US">
                <a:solidFill>
                  <a:srgbClr val="576943"/>
                </a:solidFill>
              </a:rPr>
              <a:t>after 5:00 pm</a:t>
            </a:r>
            <a:endParaRPr lang="en-US" dirty="0">
              <a:solidFill>
                <a:srgbClr val="576943"/>
              </a:solidFill>
            </a:endParaRPr>
          </a:p>
          <a:p>
            <a:r>
              <a:rPr lang="en-US" dirty="0"/>
              <a:t>Where to visit?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576943"/>
                </a:solidFill>
              </a:rPr>
              <a:t>The visit setup should also be left up to the firm, but with some caveats.  The place of business may be best due to fewer “nonformal” interruptions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048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762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3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932</Words>
  <Application>Microsoft Office PowerPoint</Application>
  <PresentationFormat>Widescreen</PresentationFormat>
  <Paragraphs>104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Business Retention &amp; Expansion</vt:lpstr>
      <vt:lpstr>Objectives of the BR&amp;E Visitation Program</vt:lpstr>
      <vt:lpstr>BR&amp;E Visitation Process</vt:lpstr>
      <vt:lpstr>In the Beginning … </vt:lpstr>
      <vt:lpstr>First Steps</vt:lpstr>
      <vt:lpstr>Firm Visitor’s Packet</vt:lpstr>
      <vt:lpstr>Visitor Role Play</vt:lpstr>
      <vt:lpstr>Note:</vt:lpstr>
      <vt:lpstr>Discussion of Role Play</vt:lpstr>
      <vt:lpstr>Obtaining Firm Opinions</vt:lpstr>
      <vt:lpstr>Firm Visits are Fun!</vt:lpstr>
      <vt:lpstr>Final Notes: Informed Consent and Non- Disclosure Agreements</vt:lpstr>
      <vt:lpstr>Questions from Account Executives</vt:lpstr>
      <vt:lpstr>Questions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61</cp:revision>
  <dcterms:created xsi:type="dcterms:W3CDTF">2019-10-28T23:06:09Z</dcterms:created>
  <dcterms:modified xsi:type="dcterms:W3CDTF">2024-08-12T11:53:54Z</dcterms:modified>
</cp:coreProperties>
</file>