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DAFCB-63D9-484E-9FEA-65B588716BE2}" v="2" dt="2025-06-11T16:30:41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181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letter o&#10;&#10;Description automatically generated">
            <a:extLst>
              <a:ext uri="{FF2B5EF4-FFF2-40B4-BE49-F238E27FC236}">
                <a16:creationId xmlns:a16="http://schemas.microsoft.com/office/drawing/2014/main" id="{488B03DF-BB90-1441-1446-77DDA382E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761" y="2202997"/>
            <a:ext cx="6486500" cy="328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/>
          <p:nvPr/>
        </p:nvSpPr>
        <p:spPr>
          <a:xfrm>
            <a:off x="6833218" y="242592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Business Retention and Expansion Plan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958214" y="424038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Carbon County Economic Development Corporation's strategy for supporting existing businesses and fostering local growth.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398895" y="5435203"/>
            <a:ext cx="125373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RZ</a:t>
            </a:r>
            <a:endParaRPr lang="en-US" sz="7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57770B-AA73-4180-4AD3-F7241C8D5BB6}"/>
              </a:ext>
            </a:extLst>
          </p:cNvPr>
          <p:cNvSpPr txBox="1"/>
          <p:nvPr/>
        </p:nvSpPr>
        <p:spPr>
          <a:xfrm>
            <a:off x="1555102" y="6550090"/>
            <a:ext cx="11430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Mission: To be the trusted resource for driving Economic Development in Carbon County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29278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Leadership Team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341721"/>
            <a:ext cx="3664744" cy="2546985"/>
          </a:xfrm>
          <a:prstGeom prst="roundRect">
            <a:avLst>
              <a:gd name="adj" fmla="val 3740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25761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Program Leadership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066574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Yvonne Johnson, Certified BRE Coordinator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3928467"/>
            <a:ext cx="31958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Tom Sarvey, City Manager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348" y="2341721"/>
            <a:ext cx="3664863" cy="2546985"/>
          </a:xfrm>
          <a:prstGeom prst="roundRect">
            <a:avLst>
              <a:gd name="adj" fmla="val 3740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919782" y="2576155"/>
            <a:ext cx="28365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EDC Representatives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19782" y="3066574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Jeremy Slack, County EDC Chair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919782" y="3928467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Sandra Dent, HF Sinclair Board Member/Secretary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115520"/>
            <a:ext cx="7556421" cy="1821180"/>
          </a:xfrm>
          <a:prstGeom prst="roundRect">
            <a:avLst>
              <a:gd name="adj" fmla="val 5231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28224" y="53499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Key Partners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28224" y="584037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Jennifer Moore, Higher Education Center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28224" y="6339364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Copper France, CCEDC Media Rep./Bank of Commerce CEO</a:t>
            </a:r>
            <a:endParaRPr lang="en-US" sz="1750" dirty="0"/>
          </a:p>
        </p:txBody>
      </p:sp>
      <p:pic>
        <p:nvPicPr>
          <p:cNvPr id="21" name="Picture 20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999049ED-02DF-DAA0-BA59-F24CF44169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30"/>
          <a:stretch>
            <a:fillRect/>
          </a:stretch>
        </p:blipFill>
        <p:spPr>
          <a:xfrm>
            <a:off x="8775023" y="0"/>
            <a:ext cx="5855377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3053"/>
            <a:ext cx="77953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BRE Task Force Composition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Business Leaders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Copper France, BOC Bank CEO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221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Amanda Moore, Business Owner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6434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Amy Bach, Attorney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332928" y="3798808"/>
            <a:ext cx="29445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Government Officials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32928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Jacquelin Wells, Mayor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5332928" y="48221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Gwynn Bartlett, CC Commissioner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32928" y="526434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Sue Jones, CC Commissioner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872067" y="3798808"/>
            <a:ext cx="28694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Community Partners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872067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Jennifer Moore, Education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872067" y="48221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Dr. Stephanie Chiu, Medical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872067" y="526434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Damien Cesko, Civic Leader</a:t>
            </a:r>
            <a:endParaRPr lang="en-US" sz="1750" dirty="0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EF3AD989-6A8C-52EB-9617-AF2AF0980398}"/>
              </a:ext>
            </a:extLst>
          </p:cNvPr>
          <p:cNvSpPr/>
          <p:nvPr/>
        </p:nvSpPr>
        <p:spPr>
          <a:xfrm>
            <a:off x="5379581" y="577965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Dr. Travis Moore, Chairman CCC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694015"/>
            <a:ext cx="7556421" cy="134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Task Force Organization Meeting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2363986"/>
            <a:ext cx="1077397" cy="1292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72970" y="2579370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Purpose &amp; Roles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572970" y="3045143"/>
            <a:ext cx="6263640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Establish survey goals and task force responsibilities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656886"/>
            <a:ext cx="1077397" cy="12929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72970" y="3872270"/>
            <a:ext cx="3112532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Confidentiality Protocol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7572970" y="4338042"/>
            <a:ext cx="6263640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Emphasize listening, no arguing, strict confidentiality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4949785"/>
            <a:ext cx="1077397" cy="12929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72970" y="5165169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Survey Targets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572970" y="5630942"/>
            <a:ext cx="6263640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Determine realistic first-year business count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6242685"/>
            <a:ext cx="1077397" cy="12929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572970" y="6458069"/>
            <a:ext cx="278010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Appointment Process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7572970" y="6923842"/>
            <a:ext cx="6263640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Yvonne sets appointments, attends all meetings</a:t>
            </a:r>
            <a:endParaRPr lang="en-US" sz="1650" dirty="0"/>
          </a:p>
        </p:txBody>
      </p:sp>
      <p:pic>
        <p:nvPicPr>
          <p:cNvPr id="19" name="Picture 18" descr="A long table with plates and papers on it&#10;&#10;AI-generated content may be incorrect.">
            <a:extLst>
              <a:ext uri="{FF2B5EF4-FFF2-40B4-BE49-F238E27FC236}">
                <a16:creationId xmlns:a16="http://schemas.microsoft.com/office/drawing/2014/main" id="{640F37B3-C306-9CD6-A226-5A9A5A1F42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1114" b="-1"/>
          <a:stretch>
            <a:fillRect/>
          </a:stretch>
        </p:blipFill>
        <p:spPr>
          <a:xfrm rot="5400000">
            <a:off x="-1028700" y="1028700"/>
            <a:ext cx="82296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47512"/>
            <a:ext cx="583537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Firm Visitor Training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096453"/>
            <a:ext cx="30480" cy="5085636"/>
          </a:xfrm>
          <a:prstGeom prst="roundRect">
            <a:avLst>
              <a:gd name="adj" fmla="val 312558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273612" y="2336363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93790" y="209645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2138958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83011" y="2174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Survey Review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2183011" y="266473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Examine questions developed by Yvonne and CCEDC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1273612" y="372117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93790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3523774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83011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Practice Interviews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2183011" y="4049554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Role-play with CCEDC Board members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1273612" y="510599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93790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4908590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183011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Finalize Targets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2183011" y="5434370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Confirm company list and visitor assignments</a:t>
            </a:r>
            <a:endParaRPr lang="en-US" sz="1750" dirty="0"/>
          </a:p>
        </p:txBody>
      </p:sp>
      <p:sp>
        <p:nvSpPr>
          <p:cNvPr id="20" name="Shape 14"/>
          <p:cNvSpPr/>
          <p:nvPr/>
        </p:nvSpPr>
        <p:spPr>
          <a:xfrm>
            <a:off x="1273612" y="6490811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93790" y="625090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2032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6293406"/>
            <a:ext cx="340162" cy="42529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183011" y="6328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Set Deadlines</a:t>
            </a:r>
            <a:endParaRPr lang="en-US" sz="2200" dirty="0"/>
          </a:p>
        </p:txBody>
      </p:sp>
      <p:sp>
        <p:nvSpPr>
          <p:cNvPr id="24" name="Text 17"/>
          <p:cNvSpPr/>
          <p:nvPr/>
        </p:nvSpPr>
        <p:spPr>
          <a:xfrm>
            <a:off x="2183011" y="6819186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Establish completion date and reporting schedule</a:t>
            </a:r>
            <a:endParaRPr lang="en-US" sz="1750" dirty="0"/>
          </a:p>
        </p:txBody>
      </p:sp>
      <p:pic>
        <p:nvPicPr>
          <p:cNvPr id="25" name="Picture 24" descr="A table with a pen and a paper and a cup&#10;&#10;AI-generated content may be incorrect.">
            <a:extLst>
              <a:ext uri="{FF2B5EF4-FFF2-40B4-BE49-F238E27FC236}">
                <a16:creationId xmlns:a16="http://schemas.microsoft.com/office/drawing/2014/main" id="{6173E5FC-50AE-7384-FD61-84229E2B0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210" y="2795230"/>
            <a:ext cx="6024722" cy="45185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Red Flag Protocol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28541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Immediate Response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71031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Yvonne or relevant task force member addresses urgent concerns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E6DED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Data Management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5153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Survey results entered in CRM with action steps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E6DED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Confidentiality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53821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All concerns handled with strict privacy protocols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979402" y="973814"/>
            <a:ext cx="7297579" cy="650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Results Meeting &amp; </a:t>
            </a:r>
          </a:p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Next Steps</a:t>
            </a:r>
            <a:endParaRPr lang="en-US" sz="41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D967DE-4C67-348C-DBFC-F1C855319FDC}"/>
              </a:ext>
            </a:extLst>
          </p:cNvPr>
          <p:cNvGrpSpPr/>
          <p:nvPr/>
        </p:nvGrpSpPr>
        <p:grpSpPr>
          <a:xfrm>
            <a:off x="464034" y="214382"/>
            <a:ext cx="13805342" cy="6824934"/>
            <a:chOff x="408458" y="-2316858"/>
            <a:chExt cx="13805342" cy="6824934"/>
          </a:xfrm>
        </p:grpSpPr>
        <p:sp>
          <p:nvSpPr>
            <p:cNvPr id="4" name="Shape 1"/>
            <p:cNvSpPr/>
            <p:nvPr/>
          </p:nvSpPr>
          <p:spPr>
            <a:xfrm>
              <a:off x="505480" y="1271230"/>
              <a:ext cx="208240" cy="1249799"/>
            </a:xfrm>
            <a:prstGeom prst="roundRect">
              <a:avLst>
                <a:gd name="adj" fmla="val 42014"/>
              </a:avLst>
            </a:prstGeom>
            <a:solidFill>
              <a:srgbClr val="E6DED2">
                <a:alpha val="50000"/>
              </a:srgbClr>
            </a:solidFill>
            <a:ln w="7620">
              <a:solidFill>
                <a:srgbClr val="CCC4B8"/>
              </a:solidFill>
              <a:prstDash val="solid"/>
            </a:ln>
            <a:effectLst>
              <a:outerShdw dist="19050" dir="2700000" algn="bl" rotWithShape="0">
                <a:srgbClr val="CCC4B8">
                  <a:alpha val="10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2"/>
            <p:cNvSpPr/>
            <p:nvPr/>
          </p:nvSpPr>
          <p:spPr>
            <a:xfrm>
              <a:off x="1126839" y="1440537"/>
              <a:ext cx="2603778" cy="3253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2050" dirty="0">
                  <a:solidFill>
                    <a:srgbClr val="4C4C4C"/>
                  </a:solidFill>
                  <a:latin typeface="Noto Serif Medium" pitchFamily="34" charset="0"/>
                  <a:ea typeface="Noto Serif Medium" pitchFamily="34" charset="-122"/>
                  <a:cs typeface="Noto Serif Medium" pitchFamily="34" charset="-120"/>
                </a:rPr>
                <a:t>Data Collection</a:t>
              </a:r>
              <a:endParaRPr lang="en-US" sz="205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1126839" y="1890831"/>
              <a:ext cx="7269480" cy="3333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1600" dirty="0">
                  <a:solidFill>
                    <a:srgbClr val="4C4C4C"/>
                  </a:solidFill>
                  <a:latin typeface="Noto Serif" pitchFamily="34" charset="0"/>
                  <a:ea typeface="Noto Serif" pitchFamily="34" charset="-122"/>
                  <a:cs typeface="Noto Serif" pitchFamily="34" charset="-120"/>
                </a:rPr>
                <a:t>All surveys submitted to Yvonne for tabulation</a:t>
              </a:r>
              <a:endParaRPr lang="en-US" sz="1600" dirty="0"/>
            </a:p>
          </p:txBody>
        </p:sp>
        <p:sp>
          <p:nvSpPr>
            <p:cNvPr id="7" name="Shape 4"/>
            <p:cNvSpPr/>
            <p:nvPr/>
          </p:nvSpPr>
          <p:spPr>
            <a:xfrm>
              <a:off x="6631960" y="1138475"/>
              <a:ext cx="208240" cy="1249799"/>
            </a:xfrm>
            <a:prstGeom prst="roundRect">
              <a:avLst>
                <a:gd name="adj" fmla="val 42014"/>
              </a:avLst>
            </a:prstGeom>
            <a:solidFill>
              <a:srgbClr val="E6DED2">
                <a:alpha val="50000"/>
              </a:srgbClr>
            </a:solidFill>
            <a:ln w="7620">
              <a:solidFill>
                <a:srgbClr val="CCC4B8"/>
              </a:solidFill>
              <a:prstDash val="solid"/>
            </a:ln>
            <a:effectLst>
              <a:outerShdw dist="19050" dir="2700000" algn="bl" rotWithShape="0">
                <a:srgbClr val="CCC4B8">
                  <a:alpha val="10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5"/>
            <p:cNvSpPr/>
            <p:nvPr/>
          </p:nvSpPr>
          <p:spPr>
            <a:xfrm>
              <a:off x="7256740" y="1379590"/>
              <a:ext cx="2603778" cy="3253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2050" dirty="0">
                  <a:solidFill>
                    <a:srgbClr val="4C4C4C"/>
                  </a:solidFill>
                  <a:latin typeface="Noto Serif Medium" pitchFamily="34" charset="0"/>
                  <a:ea typeface="Noto Serif Medium" pitchFamily="34" charset="-122"/>
                  <a:cs typeface="Noto Serif Medium" pitchFamily="34" charset="-120"/>
                </a:rPr>
                <a:t>Results Presentation</a:t>
              </a:r>
              <a:endParaRPr lang="en-US" sz="205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7256740" y="1829884"/>
              <a:ext cx="6957060" cy="3333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1600" dirty="0">
                  <a:solidFill>
                    <a:srgbClr val="4C4C4C"/>
                  </a:solidFill>
                  <a:latin typeface="Noto Serif" pitchFamily="34" charset="0"/>
                  <a:ea typeface="Noto Serif" pitchFamily="34" charset="-122"/>
                  <a:cs typeface="Noto Serif" pitchFamily="34" charset="-120"/>
                </a:rPr>
                <a:t>Findings shared with confidential handling of red flags</a:t>
              </a:r>
              <a:endParaRPr lang="en-US" sz="16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508159" y="3258277"/>
              <a:ext cx="208240" cy="1249799"/>
            </a:xfrm>
            <a:prstGeom prst="roundRect">
              <a:avLst>
                <a:gd name="adj" fmla="val 42014"/>
              </a:avLst>
            </a:prstGeom>
            <a:solidFill>
              <a:srgbClr val="E6DED2">
                <a:alpha val="50000"/>
              </a:srgbClr>
            </a:solidFill>
            <a:ln w="7620">
              <a:solidFill>
                <a:srgbClr val="CCC4B8"/>
              </a:solidFill>
              <a:prstDash val="solid"/>
            </a:ln>
            <a:effectLst>
              <a:outerShdw dist="19050" dir="2700000" algn="bl" rotWithShape="0">
                <a:srgbClr val="CCC4B8">
                  <a:alpha val="10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8"/>
            <p:cNvSpPr/>
            <p:nvPr/>
          </p:nvSpPr>
          <p:spPr>
            <a:xfrm>
              <a:off x="924639" y="3466517"/>
              <a:ext cx="2603778" cy="3253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2050" dirty="0">
                  <a:solidFill>
                    <a:srgbClr val="4C4C4C"/>
                  </a:solidFill>
                  <a:latin typeface="Noto Serif Medium" pitchFamily="34" charset="0"/>
                  <a:ea typeface="Noto Serif Medium" pitchFamily="34" charset="-122"/>
                  <a:cs typeface="Noto Serif Medium" pitchFamily="34" charset="-120"/>
                </a:rPr>
                <a:t>Action Planning</a:t>
              </a:r>
              <a:endParaRPr lang="en-US" sz="205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924639" y="3916812"/>
              <a:ext cx="6644640" cy="3333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1600" dirty="0">
                  <a:solidFill>
                    <a:srgbClr val="4C4C4C"/>
                  </a:solidFill>
                  <a:latin typeface="Noto Serif" pitchFamily="34" charset="0"/>
                  <a:ea typeface="Noto Serif" pitchFamily="34" charset="-122"/>
                  <a:cs typeface="Noto Serif" pitchFamily="34" charset="-120"/>
                </a:rPr>
                <a:t>Establish priorities and next steps for CCEDC Board</a:t>
              </a:r>
              <a:endParaRPr lang="en-US" sz="1600" dirty="0"/>
            </a:p>
          </p:txBody>
        </p:sp>
        <p:sp>
          <p:nvSpPr>
            <p:cNvPr id="13" name="Shape 10"/>
            <p:cNvSpPr/>
            <p:nvPr/>
          </p:nvSpPr>
          <p:spPr>
            <a:xfrm>
              <a:off x="6680048" y="2966025"/>
              <a:ext cx="208240" cy="1249799"/>
            </a:xfrm>
            <a:prstGeom prst="roundRect">
              <a:avLst>
                <a:gd name="adj" fmla="val 42014"/>
              </a:avLst>
            </a:prstGeom>
            <a:solidFill>
              <a:srgbClr val="E6DED2">
                <a:alpha val="50000"/>
              </a:srgbClr>
            </a:solidFill>
            <a:ln w="7620">
              <a:solidFill>
                <a:srgbClr val="CCC4B8"/>
              </a:solidFill>
              <a:prstDash val="solid"/>
            </a:ln>
            <a:effectLst>
              <a:outerShdw dist="19050" dir="2700000" algn="bl" rotWithShape="0">
                <a:srgbClr val="CCC4B8">
                  <a:alpha val="10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11"/>
            <p:cNvSpPr/>
            <p:nvPr/>
          </p:nvSpPr>
          <p:spPr>
            <a:xfrm>
              <a:off x="7096528" y="3140630"/>
              <a:ext cx="3144441" cy="3253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2050" dirty="0">
                  <a:solidFill>
                    <a:srgbClr val="4C4C4C"/>
                  </a:solidFill>
                  <a:latin typeface="Noto Serif Medium" pitchFamily="34" charset="0"/>
                  <a:ea typeface="Noto Serif Medium" pitchFamily="34" charset="-122"/>
                  <a:cs typeface="Noto Serif Medium" pitchFamily="34" charset="-120"/>
                </a:rPr>
                <a:t>Ongoing Communication</a:t>
              </a:r>
              <a:endParaRPr lang="en-US" sz="205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7096528" y="3624560"/>
              <a:ext cx="6332101" cy="3333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00"/>
                </a:lnSpc>
                <a:buNone/>
              </a:pPr>
              <a:r>
                <a:rPr lang="en-US" sz="1600" dirty="0">
                  <a:solidFill>
                    <a:srgbClr val="4C4C4C"/>
                  </a:solidFill>
                  <a:latin typeface="Noto Serif" pitchFamily="34" charset="0"/>
                  <a:ea typeface="Noto Serif" pitchFamily="34" charset="-122"/>
                  <a:cs typeface="Noto Serif" pitchFamily="34" charset="-120"/>
                </a:rPr>
                <a:t>Quarterly updates to Board and Task Force</a:t>
              </a:r>
              <a:endParaRPr lang="en-US" sz="1600" dirty="0"/>
            </a:p>
          </p:txBody>
        </p:sp>
        <p:pic>
          <p:nvPicPr>
            <p:cNvPr id="17" name="Picture 16" descr="A food truck with a tent and green dinosaur decorations&#10;&#10;AI-generated content may be incorrect.">
              <a:extLst>
                <a:ext uri="{FF2B5EF4-FFF2-40B4-BE49-F238E27FC236}">
                  <a16:creationId xmlns:a16="http://schemas.microsoft.com/office/drawing/2014/main" id="{D0333962-14BE-A882-AFCC-6F921AE86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236" b="24236"/>
            <a:stretch>
              <a:fillRect/>
            </a:stretch>
          </p:blipFill>
          <p:spPr>
            <a:xfrm>
              <a:off x="408458" y="-2316858"/>
              <a:ext cx="8150171" cy="34553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F39A3C8FBC2A488F1A5A12793F5710" ma:contentTypeVersion="17" ma:contentTypeDescription="Create a new document." ma:contentTypeScope="" ma:versionID="cb1d1bec0c640494c3556ef5d1a765c4">
  <xsd:schema xmlns:xsd="http://www.w3.org/2001/XMLSchema" xmlns:xs="http://www.w3.org/2001/XMLSchema" xmlns:p="http://schemas.microsoft.com/office/2006/metadata/properties" xmlns:ns2="447e3649-e7e4-4e92-84f9-f2180b2f5069" xmlns:ns3="88a6a3ea-6ce6-42bb-b5a3-c5471f54b004" targetNamespace="http://schemas.microsoft.com/office/2006/metadata/properties" ma:root="true" ma:fieldsID="aa5dac68b63e17d357ff21f482eac062" ns2:_="" ns3:_="">
    <xsd:import namespace="447e3649-e7e4-4e92-84f9-f2180b2f5069"/>
    <xsd:import namespace="88a6a3ea-6ce6-42bb-b5a3-c5471f54b0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e3649-e7e4-4e92-84f9-f2180b2f50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dcb4008-cc2f-44dc-92cc-88d92291ea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6a3ea-6ce6-42bb-b5a3-c5471f54b00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6c7a6f1-67cc-4843-8be3-3e2d32001b04}" ma:internalName="TaxCatchAll" ma:showField="CatchAllData" ma:web="88a6a3ea-6ce6-42bb-b5a3-c5471f54b0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7e3649-e7e4-4e92-84f9-f2180b2f5069">
      <Terms xmlns="http://schemas.microsoft.com/office/infopath/2007/PartnerControls"/>
    </lcf76f155ced4ddcb4097134ff3c332f>
    <TaxCatchAll xmlns="88a6a3ea-6ce6-42bb-b5a3-c5471f54b00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16E8CD-DF2E-490C-9064-45D902E52A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7e3649-e7e4-4e92-84f9-f2180b2f5069"/>
    <ds:schemaRef ds:uri="88a6a3ea-6ce6-42bb-b5a3-c5471f54b0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8E3E14-CC38-47EA-BDF2-5C68676E4601}">
  <ds:schemaRefs>
    <ds:schemaRef ds:uri="http://schemas.microsoft.com/office/2006/metadata/properties"/>
    <ds:schemaRef ds:uri="http://schemas.microsoft.com/office/infopath/2007/PartnerControls"/>
    <ds:schemaRef ds:uri="447e3649-e7e4-4e92-84f9-f2180b2f5069"/>
    <ds:schemaRef ds:uri="88a6a3ea-6ce6-42bb-b5a3-c5471f54b004"/>
  </ds:schemaRefs>
</ds:datastoreItem>
</file>

<file path=customXml/itemProps3.xml><?xml version="1.0" encoding="utf-8"?>
<ds:datastoreItem xmlns:ds="http://schemas.openxmlformats.org/officeDocument/2006/customXml" ds:itemID="{2E180B58-06B6-4ADD-A456-C86AC392C4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304</Words>
  <Application>Microsoft Office PowerPoint</Application>
  <PresentationFormat>Custom</PresentationFormat>
  <Paragraphs>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Noto Serif</vt:lpstr>
      <vt:lpstr>Noto Serif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Rachelle Zimmerman</cp:lastModifiedBy>
  <cp:revision>3</cp:revision>
  <dcterms:created xsi:type="dcterms:W3CDTF">2025-06-11T13:57:45Z</dcterms:created>
  <dcterms:modified xsi:type="dcterms:W3CDTF">2025-06-11T16:32:15Z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0x0101007FF39A3C8FBC2A488F1A5A12793F5710</vt:lpwstr>
  </property>
</Properties>
</file>